
<file path=[Content_Types].xml><?xml version="1.0" encoding="utf-8"?>
<Types xmlns="http://schemas.openxmlformats.org/package/2006/content-types">
  <Default Extension="emf" ContentType="image/x-emf"/>
  <Default Extension="gif" ContentType="image/gif"/>
  <Default Extension="jfif" ContentType="image/jpeg"/>
  <Default Extension="jpeg" ContentType="image/jpeg"/>
  <Default Extension="jpg" ContentType="image/jp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media/image38.jpg" ContentType="image/jpeg"/>
  <Override PartName="/ppt/notesSlides/notesSlide1.xml" ContentType="application/vnd.openxmlformats-officedocument.presentationml.notesSlide+xml"/>
  <Override PartName="/ppt/media/image44.JP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60.JPG" ContentType="image/jpeg"/>
  <Override PartName="/ppt/media/image61.jp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78.jpg" ContentType="image/jpeg"/>
  <Override PartName="/ppt/media/image79.jp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media/image98.jpg" ContentType="image/jpeg"/>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media/image120.jpg" ContentType="image/jpeg"/>
  <Override PartName="/ppt/media/image121.jpg" ContentType="image/jpeg"/>
  <Override PartName="/ppt/media/image122.jpg" ContentType="image/jpeg"/>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 id="2147483692" r:id="rId3"/>
  </p:sldMasterIdLst>
  <p:notesMasterIdLst>
    <p:notesMasterId r:id="rId173"/>
  </p:notesMasterIdLst>
  <p:sldIdLst>
    <p:sldId id="265" r:id="rId4"/>
    <p:sldId id="256" r:id="rId5"/>
    <p:sldId id="732" r:id="rId6"/>
    <p:sldId id="260" r:id="rId7"/>
    <p:sldId id="342" r:id="rId8"/>
    <p:sldId id="733" r:id="rId9"/>
    <p:sldId id="458" r:id="rId10"/>
    <p:sldId id="459" r:id="rId11"/>
    <p:sldId id="460" r:id="rId12"/>
    <p:sldId id="559" r:id="rId13"/>
    <p:sldId id="613" r:id="rId14"/>
    <p:sldId id="536" r:id="rId15"/>
    <p:sldId id="285" r:id="rId16"/>
    <p:sldId id="614" r:id="rId17"/>
    <p:sldId id="615" r:id="rId18"/>
    <p:sldId id="616" r:id="rId19"/>
    <p:sldId id="551" r:id="rId20"/>
    <p:sldId id="537" r:id="rId21"/>
    <p:sldId id="557" r:id="rId22"/>
    <p:sldId id="612" r:id="rId23"/>
    <p:sldId id="560" r:id="rId24"/>
    <p:sldId id="604" r:id="rId25"/>
    <p:sldId id="540" r:id="rId26"/>
    <p:sldId id="461" r:id="rId27"/>
    <p:sldId id="462" r:id="rId28"/>
    <p:sldId id="476" r:id="rId29"/>
    <p:sldId id="541" r:id="rId30"/>
    <p:sldId id="475" r:id="rId31"/>
    <p:sldId id="463" r:id="rId32"/>
    <p:sldId id="474" r:id="rId33"/>
    <p:sldId id="555" r:id="rId34"/>
    <p:sldId id="722" r:id="rId35"/>
    <p:sldId id="618" r:id="rId36"/>
    <p:sldId id="620" r:id="rId37"/>
    <p:sldId id="734" r:id="rId38"/>
    <p:sldId id="666" r:id="rId39"/>
    <p:sldId id="546" r:id="rId40"/>
    <p:sldId id="667" r:id="rId41"/>
    <p:sldId id="611" r:id="rId42"/>
    <p:sldId id="609" r:id="rId43"/>
    <p:sldId id="668" r:id="rId44"/>
    <p:sldId id="656" r:id="rId45"/>
    <p:sldId id="661" r:id="rId46"/>
    <p:sldId id="664" r:id="rId47"/>
    <p:sldId id="665" r:id="rId48"/>
    <p:sldId id="659" r:id="rId49"/>
    <p:sldId id="628" r:id="rId50"/>
    <p:sldId id="670" r:id="rId51"/>
    <p:sldId id="735" r:id="rId52"/>
    <p:sldId id="671" r:id="rId53"/>
    <p:sldId id="493" r:id="rId54"/>
    <p:sldId id="672" r:id="rId55"/>
    <p:sldId id="477" r:id="rId56"/>
    <p:sldId id="478" r:id="rId57"/>
    <p:sldId id="479" r:id="rId58"/>
    <p:sldId id="480" r:id="rId59"/>
    <p:sldId id="481" r:id="rId60"/>
    <p:sldId id="482" r:id="rId61"/>
    <p:sldId id="483" r:id="rId62"/>
    <p:sldId id="484" r:id="rId63"/>
    <p:sldId id="673" r:id="rId64"/>
    <p:sldId id="490" r:id="rId65"/>
    <p:sldId id="489" r:id="rId66"/>
    <p:sldId id="491" r:id="rId67"/>
    <p:sldId id="492" r:id="rId68"/>
    <p:sldId id="504" r:id="rId69"/>
    <p:sldId id="506" r:id="rId70"/>
    <p:sldId id="511" r:id="rId71"/>
    <p:sldId id="507" r:id="rId72"/>
    <p:sldId id="508" r:id="rId73"/>
    <p:sldId id="498" r:id="rId74"/>
    <p:sldId id="499" r:id="rId75"/>
    <p:sldId id="500" r:id="rId76"/>
    <p:sldId id="502" r:id="rId77"/>
    <p:sldId id="535" r:id="rId78"/>
    <p:sldId id="524" r:id="rId79"/>
    <p:sldId id="531" r:id="rId80"/>
    <p:sldId id="529" r:id="rId81"/>
    <p:sldId id="525" r:id="rId82"/>
    <p:sldId id="526" r:id="rId83"/>
    <p:sldId id="530" r:id="rId84"/>
    <p:sldId id="532" r:id="rId85"/>
    <p:sldId id="533" r:id="rId86"/>
    <p:sldId id="534" r:id="rId87"/>
    <p:sldId id="528" r:id="rId88"/>
    <p:sldId id="464" r:id="rId89"/>
    <p:sldId id="736" r:id="rId90"/>
    <p:sldId id="763" r:id="rId91"/>
    <p:sldId id="737" r:id="rId92"/>
    <p:sldId id="738" r:id="rId93"/>
    <p:sldId id="739" r:id="rId94"/>
    <p:sldId id="740" r:id="rId95"/>
    <p:sldId id="741" r:id="rId96"/>
    <p:sldId id="496" r:id="rId97"/>
    <p:sldId id="742" r:id="rId98"/>
    <p:sldId id="469" r:id="rId99"/>
    <p:sldId id="743" r:id="rId100"/>
    <p:sldId id="744" r:id="rId101"/>
    <p:sldId id="485" r:id="rId102"/>
    <p:sldId id="487" r:id="rId103"/>
    <p:sldId id="745" r:id="rId104"/>
    <p:sldId id="472" r:id="rId105"/>
    <p:sldId id="494" r:id="rId106"/>
    <p:sldId id="470" r:id="rId107"/>
    <p:sldId id="473" r:id="rId108"/>
    <p:sldId id="746" r:id="rId109"/>
    <p:sldId id="501" r:id="rId110"/>
    <p:sldId id="747" r:id="rId111"/>
    <p:sldId id="503" r:id="rId112"/>
    <p:sldId id="748" r:id="rId113"/>
    <p:sldId id="495" r:id="rId114"/>
    <p:sldId id="471" r:id="rId115"/>
    <p:sldId id="749" r:id="rId116"/>
    <p:sldId id="750" r:id="rId117"/>
    <p:sldId id="751" r:id="rId118"/>
    <p:sldId id="752" r:id="rId119"/>
    <p:sldId id="753" r:id="rId120"/>
    <p:sldId id="754" r:id="rId121"/>
    <p:sldId id="755" r:id="rId122"/>
    <p:sldId id="756" r:id="rId123"/>
    <p:sldId id="757" r:id="rId124"/>
    <p:sldId id="758" r:id="rId125"/>
    <p:sldId id="759" r:id="rId126"/>
    <p:sldId id="497" r:id="rId127"/>
    <p:sldId id="760" r:id="rId128"/>
    <p:sldId id="505" r:id="rId129"/>
    <p:sldId id="761" r:id="rId130"/>
    <p:sldId id="695" r:id="rId131"/>
    <p:sldId id="696" r:id="rId132"/>
    <p:sldId id="697" r:id="rId133"/>
    <p:sldId id="698" r:id="rId134"/>
    <p:sldId id="699" r:id="rId135"/>
    <p:sldId id="700" r:id="rId136"/>
    <p:sldId id="701" r:id="rId137"/>
    <p:sldId id="702" r:id="rId138"/>
    <p:sldId id="703" r:id="rId139"/>
    <p:sldId id="704" r:id="rId140"/>
    <p:sldId id="705" r:id="rId141"/>
    <p:sldId id="706" r:id="rId142"/>
    <p:sldId id="707" r:id="rId143"/>
    <p:sldId id="708" r:id="rId144"/>
    <p:sldId id="709" r:id="rId145"/>
    <p:sldId id="710" r:id="rId146"/>
    <p:sldId id="711" r:id="rId147"/>
    <p:sldId id="712" r:id="rId148"/>
    <p:sldId id="714" r:id="rId149"/>
    <p:sldId id="715" r:id="rId150"/>
    <p:sldId id="716" r:id="rId151"/>
    <p:sldId id="717" r:id="rId152"/>
    <p:sldId id="509" r:id="rId153"/>
    <p:sldId id="718" r:id="rId154"/>
    <p:sldId id="719" r:id="rId155"/>
    <p:sldId id="720" r:id="rId156"/>
    <p:sldId id="721" r:id="rId157"/>
    <p:sldId id="510" r:id="rId158"/>
    <p:sldId id="723" r:id="rId159"/>
    <p:sldId id="724" r:id="rId160"/>
    <p:sldId id="725" r:id="rId161"/>
    <p:sldId id="726" r:id="rId162"/>
    <p:sldId id="727" r:id="rId163"/>
    <p:sldId id="728" r:id="rId164"/>
    <p:sldId id="468" r:id="rId165"/>
    <p:sldId id="465" r:id="rId166"/>
    <p:sldId id="467" r:id="rId167"/>
    <p:sldId id="466" r:id="rId168"/>
    <p:sldId id="729" r:id="rId169"/>
    <p:sldId id="284" r:id="rId170"/>
    <p:sldId id="730" r:id="rId171"/>
    <p:sldId id="731" r:id="rId172"/>
  </p:sldIdLst>
  <p:sldSz cx="12192000" cy="6858000"/>
  <p:notesSz cx="12192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678" y="12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38" Type="http://schemas.openxmlformats.org/officeDocument/2006/relationships/slide" Target="slides/slide135.xml"/><Relationship Id="rId159" Type="http://schemas.openxmlformats.org/officeDocument/2006/relationships/slide" Target="slides/slide156.xml"/><Relationship Id="rId170" Type="http://schemas.openxmlformats.org/officeDocument/2006/relationships/slide" Target="slides/slide167.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53" Type="http://schemas.openxmlformats.org/officeDocument/2006/relationships/slide" Target="slides/slide50.xml"/><Relationship Id="rId74" Type="http://schemas.openxmlformats.org/officeDocument/2006/relationships/slide" Target="slides/slide71.xml"/><Relationship Id="rId128" Type="http://schemas.openxmlformats.org/officeDocument/2006/relationships/slide" Target="slides/slide125.xml"/><Relationship Id="rId149" Type="http://schemas.openxmlformats.org/officeDocument/2006/relationships/slide" Target="slides/slide146.xml"/><Relationship Id="rId5" Type="http://schemas.openxmlformats.org/officeDocument/2006/relationships/slide" Target="slides/slide2.xml"/><Relationship Id="rId95" Type="http://schemas.openxmlformats.org/officeDocument/2006/relationships/slide" Target="slides/slide92.xml"/><Relationship Id="rId160" Type="http://schemas.openxmlformats.org/officeDocument/2006/relationships/slide" Target="slides/slide157.xml"/><Relationship Id="rId22" Type="http://schemas.openxmlformats.org/officeDocument/2006/relationships/slide" Target="slides/slide19.xml"/><Relationship Id="rId43" Type="http://schemas.openxmlformats.org/officeDocument/2006/relationships/slide" Target="slides/slide40.xml"/><Relationship Id="rId64" Type="http://schemas.openxmlformats.org/officeDocument/2006/relationships/slide" Target="slides/slide61.xml"/><Relationship Id="rId118" Type="http://schemas.openxmlformats.org/officeDocument/2006/relationships/slide" Target="slides/slide115.xml"/><Relationship Id="rId139" Type="http://schemas.openxmlformats.org/officeDocument/2006/relationships/slide" Target="slides/slide136.xml"/><Relationship Id="rId85" Type="http://schemas.openxmlformats.org/officeDocument/2006/relationships/slide" Target="slides/slide82.xml"/><Relationship Id="rId150" Type="http://schemas.openxmlformats.org/officeDocument/2006/relationships/slide" Target="slides/slide147.xml"/><Relationship Id="rId171" Type="http://schemas.openxmlformats.org/officeDocument/2006/relationships/slide" Target="slides/slide168.xml"/><Relationship Id="rId12" Type="http://schemas.openxmlformats.org/officeDocument/2006/relationships/slide" Target="slides/slide9.xml"/><Relationship Id="rId33" Type="http://schemas.openxmlformats.org/officeDocument/2006/relationships/slide" Target="slides/slide30.xml"/><Relationship Id="rId108" Type="http://schemas.openxmlformats.org/officeDocument/2006/relationships/slide" Target="slides/slide105.xml"/><Relationship Id="rId129" Type="http://schemas.openxmlformats.org/officeDocument/2006/relationships/slide" Target="slides/slide126.xml"/><Relationship Id="rId54" Type="http://schemas.openxmlformats.org/officeDocument/2006/relationships/slide" Target="slides/slide51.xml"/><Relationship Id="rId75" Type="http://schemas.openxmlformats.org/officeDocument/2006/relationships/slide" Target="slides/slide72.xml"/><Relationship Id="rId96" Type="http://schemas.openxmlformats.org/officeDocument/2006/relationships/slide" Target="slides/slide93.xml"/><Relationship Id="rId140" Type="http://schemas.openxmlformats.org/officeDocument/2006/relationships/slide" Target="slides/slide137.xml"/><Relationship Id="rId161" Type="http://schemas.openxmlformats.org/officeDocument/2006/relationships/slide" Target="slides/slide158.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slide" Target="slides/slide132.xml"/><Relationship Id="rId151" Type="http://schemas.openxmlformats.org/officeDocument/2006/relationships/slide" Target="slides/slide148.xml"/><Relationship Id="rId156" Type="http://schemas.openxmlformats.org/officeDocument/2006/relationships/slide" Target="slides/slide153.xml"/><Relationship Id="rId177" Type="http://schemas.openxmlformats.org/officeDocument/2006/relationships/tableStyles" Target="tableStyles.xml"/><Relationship Id="rId172" Type="http://schemas.openxmlformats.org/officeDocument/2006/relationships/slide" Target="slides/slide169.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141" Type="http://schemas.openxmlformats.org/officeDocument/2006/relationships/slide" Target="slides/slide138.xml"/><Relationship Id="rId146" Type="http://schemas.openxmlformats.org/officeDocument/2006/relationships/slide" Target="slides/slide143.xml"/><Relationship Id="rId167" Type="http://schemas.openxmlformats.org/officeDocument/2006/relationships/slide" Target="slides/slide164.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162" Type="http://schemas.openxmlformats.org/officeDocument/2006/relationships/slide" Target="slides/slide15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slide" Target="slides/slide133.xml"/><Relationship Id="rId157" Type="http://schemas.openxmlformats.org/officeDocument/2006/relationships/slide" Target="slides/slide154.xml"/><Relationship Id="rId61" Type="http://schemas.openxmlformats.org/officeDocument/2006/relationships/slide" Target="slides/slide58.xml"/><Relationship Id="rId82" Type="http://schemas.openxmlformats.org/officeDocument/2006/relationships/slide" Target="slides/slide79.xml"/><Relationship Id="rId152" Type="http://schemas.openxmlformats.org/officeDocument/2006/relationships/slide" Target="slides/slide149.xml"/><Relationship Id="rId173"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147" Type="http://schemas.openxmlformats.org/officeDocument/2006/relationships/slide" Target="slides/slide144.xml"/><Relationship Id="rId168" Type="http://schemas.openxmlformats.org/officeDocument/2006/relationships/slide" Target="slides/slide165.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142" Type="http://schemas.openxmlformats.org/officeDocument/2006/relationships/slide" Target="slides/slide139.xml"/><Relationship Id="rId163" Type="http://schemas.openxmlformats.org/officeDocument/2006/relationships/slide" Target="slides/slide160.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slide" Target="slides/slide134.xml"/><Relationship Id="rId158" Type="http://schemas.openxmlformats.org/officeDocument/2006/relationships/slide" Target="slides/slide155.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3" Type="http://schemas.openxmlformats.org/officeDocument/2006/relationships/slide" Target="slides/slide150.xml"/><Relationship Id="rId174" Type="http://schemas.openxmlformats.org/officeDocument/2006/relationships/presProps" Target="presProps.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143" Type="http://schemas.openxmlformats.org/officeDocument/2006/relationships/slide" Target="slides/slide140.xml"/><Relationship Id="rId148" Type="http://schemas.openxmlformats.org/officeDocument/2006/relationships/slide" Target="slides/slide145.xml"/><Relationship Id="rId164" Type="http://schemas.openxmlformats.org/officeDocument/2006/relationships/slide" Target="slides/slide161.xml"/><Relationship Id="rId169" Type="http://schemas.openxmlformats.org/officeDocument/2006/relationships/slide" Target="slides/slide166.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slide" Target="slides/slide130.xml"/><Relationship Id="rId154" Type="http://schemas.openxmlformats.org/officeDocument/2006/relationships/slide" Target="slides/slide151.xml"/><Relationship Id="rId175" Type="http://schemas.openxmlformats.org/officeDocument/2006/relationships/viewProps" Target="viewProps.xml"/><Relationship Id="rId16" Type="http://schemas.openxmlformats.org/officeDocument/2006/relationships/slide" Target="slides/slide13.xml"/><Relationship Id="rId37" Type="http://schemas.openxmlformats.org/officeDocument/2006/relationships/slide" Target="slides/slide34.xml"/><Relationship Id="rId58" Type="http://schemas.openxmlformats.org/officeDocument/2006/relationships/slide" Target="slides/slide55.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44" Type="http://schemas.openxmlformats.org/officeDocument/2006/relationships/slide" Target="slides/slide141.xml"/><Relationship Id="rId90" Type="http://schemas.openxmlformats.org/officeDocument/2006/relationships/slide" Target="slides/slide87.xml"/><Relationship Id="rId165" Type="http://schemas.openxmlformats.org/officeDocument/2006/relationships/slide" Target="slides/slide162.xml"/><Relationship Id="rId27" Type="http://schemas.openxmlformats.org/officeDocument/2006/relationships/slide" Target="slides/slide24.xml"/><Relationship Id="rId48" Type="http://schemas.openxmlformats.org/officeDocument/2006/relationships/slide" Target="slides/slide45.xml"/><Relationship Id="rId69" Type="http://schemas.openxmlformats.org/officeDocument/2006/relationships/slide" Target="slides/slide66.xml"/><Relationship Id="rId113" Type="http://schemas.openxmlformats.org/officeDocument/2006/relationships/slide" Target="slides/slide110.xml"/><Relationship Id="rId134" Type="http://schemas.openxmlformats.org/officeDocument/2006/relationships/slide" Target="slides/slide131.xml"/><Relationship Id="rId80" Type="http://schemas.openxmlformats.org/officeDocument/2006/relationships/slide" Target="slides/slide77.xml"/><Relationship Id="rId155" Type="http://schemas.openxmlformats.org/officeDocument/2006/relationships/slide" Target="slides/slide152.xml"/><Relationship Id="rId176" Type="http://schemas.openxmlformats.org/officeDocument/2006/relationships/theme" Target="theme/theme1.xml"/><Relationship Id="rId17" Type="http://schemas.openxmlformats.org/officeDocument/2006/relationships/slide" Target="slides/slide14.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24" Type="http://schemas.openxmlformats.org/officeDocument/2006/relationships/slide" Target="slides/slide121.xml"/><Relationship Id="rId70" Type="http://schemas.openxmlformats.org/officeDocument/2006/relationships/slide" Target="slides/slide67.xml"/><Relationship Id="rId91" Type="http://schemas.openxmlformats.org/officeDocument/2006/relationships/slide" Target="slides/slide88.xml"/><Relationship Id="rId145" Type="http://schemas.openxmlformats.org/officeDocument/2006/relationships/slide" Target="slides/slide142.xml"/><Relationship Id="rId166" Type="http://schemas.openxmlformats.org/officeDocument/2006/relationships/slide" Target="slides/slide163.xml"/><Relationship Id="rId1" Type="http://schemas.openxmlformats.org/officeDocument/2006/relationships/slideMaster" Target="slideMasters/slideMaster1.xml"/></Relationships>
</file>

<file path=ppt/diagrams/_rels/data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image" Target="../media/image93.jpeg"/><Relationship Id="rId5" Type="http://schemas.openxmlformats.org/officeDocument/2006/relationships/image" Target="../media/image97.jpeg"/><Relationship Id="rId4" Type="http://schemas.openxmlformats.org/officeDocument/2006/relationships/image" Target="../media/image96.jpeg"/></Relationships>
</file>

<file path=ppt/diagrams/_rels/data5.xml.rels><?xml version="1.0" encoding="UTF-8" standalone="yes"?>
<Relationships xmlns="http://schemas.openxmlformats.org/package/2006/relationships"><Relationship Id="rId1" Type="http://schemas.openxmlformats.org/officeDocument/2006/relationships/image" Target="../media/image98.jpg"/></Relationships>
</file>

<file path=ppt/diagrams/_rels/data6.xml.rels><?xml version="1.0" encoding="UTF-8" standalone="yes"?>
<Relationships xmlns="http://schemas.openxmlformats.org/package/2006/relationships"><Relationship Id="rId1" Type="http://schemas.openxmlformats.org/officeDocument/2006/relationships/image" Target="../media/image99.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image" Target="../media/image93.jpeg"/><Relationship Id="rId5" Type="http://schemas.openxmlformats.org/officeDocument/2006/relationships/image" Target="../media/image97.jpeg"/><Relationship Id="rId4" Type="http://schemas.openxmlformats.org/officeDocument/2006/relationships/image" Target="../media/image96.jpeg"/></Relationships>
</file>

<file path=ppt/diagrams/_rels/drawing5.xml.rels><?xml version="1.0" encoding="UTF-8" standalone="yes"?>
<Relationships xmlns="http://schemas.openxmlformats.org/package/2006/relationships"><Relationship Id="rId1" Type="http://schemas.openxmlformats.org/officeDocument/2006/relationships/image" Target="../media/image98.jpg"/></Relationships>
</file>

<file path=ppt/diagrams/_rels/drawing6.xml.rels><?xml version="1.0" encoding="UTF-8" standalone="yes"?>
<Relationships xmlns="http://schemas.openxmlformats.org/package/2006/relationships"><Relationship Id="rId1" Type="http://schemas.openxmlformats.org/officeDocument/2006/relationships/image" Target="../media/image99.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5228EB-F6EC-374C-9CEF-E5A0A2AE4082}" type="doc">
      <dgm:prSet loTypeId="urn:microsoft.com/office/officeart/2005/8/layout/arrow3" loCatId="" qsTypeId="urn:microsoft.com/office/officeart/2005/8/quickstyle/simple1" qsCatId="simple" csTypeId="urn:microsoft.com/office/officeart/2005/8/colors/accent1_2" csCatId="accent1" phldr="1"/>
      <dgm:spPr/>
      <dgm:t>
        <a:bodyPr/>
        <a:lstStyle/>
        <a:p>
          <a:endParaRPr lang="en-US"/>
        </a:p>
      </dgm:t>
    </dgm:pt>
    <dgm:pt modelId="{E928B121-358C-8640-9A5A-0413A662910C}">
      <dgm:prSet phldrT="[Text]"/>
      <dgm:spPr/>
      <dgm:t>
        <a:bodyPr/>
        <a:lstStyle/>
        <a:p>
          <a:r>
            <a:rPr lang="en-US" dirty="0">
              <a:solidFill>
                <a:srgbClr val="92D050"/>
              </a:solidFill>
            </a:rPr>
            <a:t>Ship Traffic</a:t>
          </a:r>
        </a:p>
      </dgm:t>
    </dgm:pt>
    <dgm:pt modelId="{8B3C4CE1-0A0E-D146-B5BB-769FF3909E32}" type="parTrans" cxnId="{F23AAD90-3A46-9E47-92AA-22993147AD36}">
      <dgm:prSet/>
      <dgm:spPr/>
      <dgm:t>
        <a:bodyPr/>
        <a:lstStyle/>
        <a:p>
          <a:endParaRPr lang="en-US"/>
        </a:p>
      </dgm:t>
    </dgm:pt>
    <dgm:pt modelId="{A116EEFC-FB3C-1541-9300-7D25471C7452}" type="sibTrans" cxnId="{F23AAD90-3A46-9E47-92AA-22993147AD36}">
      <dgm:prSet/>
      <dgm:spPr/>
      <dgm:t>
        <a:bodyPr/>
        <a:lstStyle/>
        <a:p>
          <a:endParaRPr lang="en-US"/>
        </a:p>
      </dgm:t>
    </dgm:pt>
    <dgm:pt modelId="{E80DF8CE-1423-2844-8538-62A87CF63E3D}">
      <dgm:prSet phldrT="[Text]"/>
      <dgm:spPr/>
      <dgm:t>
        <a:bodyPr/>
        <a:lstStyle/>
        <a:p>
          <a:r>
            <a:rPr lang="en-US" dirty="0">
              <a:solidFill>
                <a:srgbClr val="FF0000"/>
              </a:solidFill>
            </a:rPr>
            <a:t>Situational Awareness</a:t>
          </a:r>
        </a:p>
      </dgm:t>
    </dgm:pt>
    <dgm:pt modelId="{E9158791-7C5C-864E-85DB-E9AD813091CE}" type="parTrans" cxnId="{81392A75-542F-3E47-8EA8-8C6F530525C4}">
      <dgm:prSet/>
      <dgm:spPr/>
      <dgm:t>
        <a:bodyPr/>
        <a:lstStyle/>
        <a:p>
          <a:endParaRPr lang="en-US"/>
        </a:p>
      </dgm:t>
    </dgm:pt>
    <dgm:pt modelId="{B6E45791-B6CC-7448-8DBD-57DBEDFD33EF}" type="sibTrans" cxnId="{81392A75-542F-3E47-8EA8-8C6F530525C4}">
      <dgm:prSet/>
      <dgm:spPr/>
      <dgm:t>
        <a:bodyPr/>
        <a:lstStyle/>
        <a:p>
          <a:endParaRPr lang="en-US"/>
        </a:p>
      </dgm:t>
    </dgm:pt>
    <dgm:pt modelId="{37D1048F-E937-4249-B97F-416E93584C50}">
      <dgm:prSet phldrT="[Text]"/>
      <dgm:spPr/>
      <dgm:t>
        <a:bodyPr/>
        <a:lstStyle/>
        <a:p>
          <a:r>
            <a:rPr lang="en-US" dirty="0"/>
            <a:t>LNG</a:t>
          </a:r>
        </a:p>
      </dgm:t>
    </dgm:pt>
    <dgm:pt modelId="{3D8EE1A4-FF8E-2646-9145-F323BB8A6059}" type="parTrans" cxnId="{1B02D5F0-A862-1F46-8E78-931D2DA3FBF8}">
      <dgm:prSet/>
      <dgm:spPr/>
      <dgm:t>
        <a:bodyPr/>
        <a:lstStyle/>
        <a:p>
          <a:endParaRPr lang="en-US"/>
        </a:p>
      </dgm:t>
    </dgm:pt>
    <dgm:pt modelId="{1A39F801-7E73-7D4C-AD9F-D369A52928AB}" type="sibTrans" cxnId="{1B02D5F0-A862-1F46-8E78-931D2DA3FBF8}">
      <dgm:prSet/>
      <dgm:spPr/>
      <dgm:t>
        <a:bodyPr/>
        <a:lstStyle/>
        <a:p>
          <a:endParaRPr lang="en-US"/>
        </a:p>
      </dgm:t>
    </dgm:pt>
    <dgm:pt modelId="{5F5FF93A-BF07-C54C-8DA2-069C1AB294B9}">
      <dgm:prSet phldrT="[Text]"/>
      <dgm:spPr/>
      <dgm:t>
        <a:bodyPr/>
        <a:lstStyle/>
        <a:p>
          <a:r>
            <a:rPr lang="en-US" dirty="0"/>
            <a:t>Tourism</a:t>
          </a:r>
        </a:p>
      </dgm:t>
    </dgm:pt>
    <dgm:pt modelId="{39D6B632-E921-074E-881A-7D1C15935A6C}" type="parTrans" cxnId="{30C38FCC-9288-A342-B3E5-34489FC53FF9}">
      <dgm:prSet/>
      <dgm:spPr/>
      <dgm:t>
        <a:bodyPr/>
        <a:lstStyle/>
        <a:p>
          <a:endParaRPr lang="en-US"/>
        </a:p>
      </dgm:t>
    </dgm:pt>
    <dgm:pt modelId="{EB5A1096-C7ED-EC4C-ABA3-DB9D3F77B67A}" type="sibTrans" cxnId="{30C38FCC-9288-A342-B3E5-34489FC53FF9}">
      <dgm:prSet/>
      <dgm:spPr/>
      <dgm:t>
        <a:bodyPr/>
        <a:lstStyle/>
        <a:p>
          <a:endParaRPr lang="en-US"/>
        </a:p>
      </dgm:t>
    </dgm:pt>
    <dgm:pt modelId="{45A1DF64-994F-564E-8890-AAFA65E4196A}">
      <dgm:prSet phldrT="[Text]"/>
      <dgm:spPr/>
      <dgm:t>
        <a:bodyPr/>
        <a:lstStyle/>
        <a:p>
          <a:r>
            <a:rPr lang="en-US" dirty="0"/>
            <a:t>Exploration</a:t>
          </a:r>
        </a:p>
      </dgm:t>
    </dgm:pt>
    <dgm:pt modelId="{33483DBF-E3D0-8E42-876B-E5E2A015FEA0}" type="parTrans" cxnId="{26F82425-99FC-4B43-AAAB-7BD64D90F58C}">
      <dgm:prSet/>
      <dgm:spPr/>
      <dgm:t>
        <a:bodyPr/>
        <a:lstStyle/>
        <a:p>
          <a:endParaRPr lang="en-US"/>
        </a:p>
      </dgm:t>
    </dgm:pt>
    <dgm:pt modelId="{99D6AFE6-97EC-FE46-9F67-721BFDD92F96}" type="sibTrans" cxnId="{26F82425-99FC-4B43-AAAB-7BD64D90F58C}">
      <dgm:prSet/>
      <dgm:spPr/>
      <dgm:t>
        <a:bodyPr/>
        <a:lstStyle/>
        <a:p>
          <a:endParaRPr lang="en-US"/>
        </a:p>
      </dgm:t>
    </dgm:pt>
    <dgm:pt modelId="{24F0FA7B-4273-7949-8C72-C740B8094262}">
      <dgm:prSet phldrT="[Text]"/>
      <dgm:spPr/>
      <dgm:t>
        <a:bodyPr/>
        <a:lstStyle/>
        <a:p>
          <a:r>
            <a:rPr lang="en-US" dirty="0"/>
            <a:t>Deterrence</a:t>
          </a:r>
        </a:p>
      </dgm:t>
    </dgm:pt>
    <dgm:pt modelId="{B77FBCC8-E73E-1144-9841-2E6E405DAF76}" type="parTrans" cxnId="{4E170C5F-F4C4-0B49-94E1-CAF28FC0EEDD}">
      <dgm:prSet/>
      <dgm:spPr/>
      <dgm:t>
        <a:bodyPr/>
        <a:lstStyle/>
        <a:p>
          <a:endParaRPr lang="en-US"/>
        </a:p>
      </dgm:t>
    </dgm:pt>
    <dgm:pt modelId="{881EEA4E-166A-5E48-BA9B-B97AB437840B}" type="sibTrans" cxnId="{4E170C5F-F4C4-0B49-94E1-CAF28FC0EEDD}">
      <dgm:prSet/>
      <dgm:spPr/>
      <dgm:t>
        <a:bodyPr/>
        <a:lstStyle/>
        <a:p>
          <a:endParaRPr lang="en-US"/>
        </a:p>
      </dgm:t>
    </dgm:pt>
    <dgm:pt modelId="{1F17E9B9-9F47-F543-95EF-CC2E4AC8B517}">
      <dgm:prSet phldrT="[Text]"/>
      <dgm:spPr/>
      <dgm:t>
        <a:bodyPr/>
        <a:lstStyle/>
        <a:p>
          <a:r>
            <a:rPr lang="en-US" dirty="0">
              <a:solidFill>
                <a:schemeClr val="tx1"/>
              </a:solidFill>
            </a:rPr>
            <a:t>Comms</a:t>
          </a:r>
        </a:p>
      </dgm:t>
    </dgm:pt>
    <dgm:pt modelId="{B51C9B0E-9925-6142-BD36-1A6270073C3A}" type="parTrans" cxnId="{B1F1C664-D1B7-054F-AAA8-4E8B5F01438D}">
      <dgm:prSet/>
      <dgm:spPr/>
      <dgm:t>
        <a:bodyPr/>
        <a:lstStyle/>
        <a:p>
          <a:endParaRPr lang="en-US"/>
        </a:p>
      </dgm:t>
    </dgm:pt>
    <dgm:pt modelId="{5F387829-ACBE-8443-99E4-BBEEEB1A76A3}" type="sibTrans" cxnId="{B1F1C664-D1B7-054F-AAA8-4E8B5F01438D}">
      <dgm:prSet/>
      <dgm:spPr/>
      <dgm:t>
        <a:bodyPr/>
        <a:lstStyle/>
        <a:p>
          <a:endParaRPr lang="en-US"/>
        </a:p>
      </dgm:t>
    </dgm:pt>
    <dgm:pt modelId="{3E8001EF-37DB-8544-A438-EAC5D12C2187}">
      <dgm:prSet phldrT="[Text]"/>
      <dgm:spPr/>
      <dgm:t>
        <a:bodyPr/>
        <a:lstStyle/>
        <a:p>
          <a:r>
            <a:rPr lang="en-US" dirty="0">
              <a:solidFill>
                <a:schemeClr val="tx1"/>
              </a:solidFill>
            </a:rPr>
            <a:t>Risks</a:t>
          </a:r>
        </a:p>
      </dgm:t>
    </dgm:pt>
    <dgm:pt modelId="{3094D6AE-FBC5-C34B-93CC-4B5047A6BBAD}" type="parTrans" cxnId="{6C901841-EAEC-7D46-AB4C-5FBD2C969AFF}">
      <dgm:prSet/>
      <dgm:spPr/>
      <dgm:t>
        <a:bodyPr/>
        <a:lstStyle/>
        <a:p>
          <a:endParaRPr lang="en-US"/>
        </a:p>
      </dgm:t>
    </dgm:pt>
    <dgm:pt modelId="{DC0A4D5F-A135-6D48-9C0C-7A9DFC0180BC}" type="sibTrans" cxnId="{6C901841-EAEC-7D46-AB4C-5FBD2C969AFF}">
      <dgm:prSet/>
      <dgm:spPr/>
      <dgm:t>
        <a:bodyPr/>
        <a:lstStyle/>
        <a:p>
          <a:endParaRPr lang="en-US"/>
        </a:p>
      </dgm:t>
    </dgm:pt>
    <dgm:pt modelId="{15D5174B-4116-114B-8212-F4AB61C01401}">
      <dgm:prSet phldrT="[Text]"/>
      <dgm:spPr/>
      <dgm:t>
        <a:bodyPr/>
        <a:lstStyle/>
        <a:p>
          <a:r>
            <a:rPr lang="en-US" dirty="0">
              <a:solidFill>
                <a:schemeClr val="tx1"/>
              </a:solidFill>
            </a:rPr>
            <a:t>SAR</a:t>
          </a:r>
        </a:p>
      </dgm:t>
    </dgm:pt>
    <dgm:pt modelId="{9D356AF2-5E18-774C-B236-A96EB40493E3}" type="parTrans" cxnId="{145925DF-A92C-CB47-B320-5D356E484E5A}">
      <dgm:prSet/>
      <dgm:spPr/>
      <dgm:t>
        <a:bodyPr/>
        <a:lstStyle/>
        <a:p>
          <a:endParaRPr lang="en-US"/>
        </a:p>
      </dgm:t>
    </dgm:pt>
    <dgm:pt modelId="{C1775050-CC78-D447-937A-749D298F287D}" type="sibTrans" cxnId="{145925DF-A92C-CB47-B320-5D356E484E5A}">
      <dgm:prSet/>
      <dgm:spPr/>
      <dgm:t>
        <a:bodyPr/>
        <a:lstStyle/>
        <a:p>
          <a:endParaRPr lang="en-US"/>
        </a:p>
      </dgm:t>
    </dgm:pt>
    <dgm:pt modelId="{2406B2B8-D9E3-D64B-B0A0-79A8D4A7D4F3}">
      <dgm:prSet phldrT="[Text]"/>
      <dgm:spPr/>
      <dgm:t>
        <a:bodyPr/>
        <a:lstStyle/>
        <a:p>
          <a:r>
            <a:rPr lang="en-US" dirty="0">
              <a:solidFill>
                <a:schemeClr val="tx1"/>
              </a:solidFill>
            </a:rPr>
            <a:t>Ice Conditions</a:t>
          </a:r>
        </a:p>
      </dgm:t>
    </dgm:pt>
    <dgm:pt modelId="{E5AB6F1C-B167-6641-843E-FD61DE553B3D}" type="parTrans" cxnId="{FC70EEDA-ED3B-F244-8ED6-ECFB6B9A4B07}">
      <dgm:prSet/>
      <dgm:spPr/>
      <dgm:t>
        <a:bodyPr/>
        <a:lstStyle/>
        <a:p>
          <a:endParaRPr lang="en-US"/>
        </a:p>
      </dgm:t>
    </dgm:pt>
    <dgm:pt modelId="{5114127E-D183-B64B-B9FB-D2FF168A6E28}" type="sibTrans" cxnId="{FC70EEDA-ED3B-F244-8ED6-ECFB6B9A4B07}">
      <dgm:prSet/>
      <dgm:spPr/>
      <dgm:t>
        <a:bodyPr/>
        <a:lstStyle/>
        <a:p>
          <a:endParaRPr lang="en-US"/>
        </a:p>
      </dgm:t>
    </dgm:pt>
    <dgm:pt modelId="{0B9995AD-60B4-9541-B40B-F3E0E1A65D2B}" type="pres">
      <dgm:prSet presAssocID="{915228EB-F6EC-374C-9CEF-E5A0A2AE4082}" presName="compositeShape" presStyleCnt="0">
        <dgm:presLayoutVars>
          <dgm:chMax val="2"/>
          <dgm:dir/>
          <dgm:resizeHandles val="exact"/>
        </dgm:presLayoutVars>
      </dgm:prSet>
      <dgm:spPr/>
    </dgm:pt>
    <dgm:pt modelId="{85C90387-3F32-2E45-9CC4-955EB9EB4577}" type="pres">
      <dgm:prSet presAssocID="{915228EB-F6EC-374C-9CEF-E5A0A2AE4082}" presName="divider" presStyleLbl="fgShp" presStyleIdx="0" presStyleCnt="1"/>
      <dgm:spPr>
        <a:solidFill>
          <a:schemeClr val="tx1"/>
        </a:solidFill>
      </dgm:spPr>
    </dgm:pt>
    <dgm:pt modelId="{78C8BFFD-8D2B-0E48-A3A6-02BBDAE6C805}" type="pres">
      <dgm:prSet presAssocID="{E80DF8CE-1423-2844-8538-62A87CF63E3D}" presName="downArrow" presStyleLbl="node1" presStyleIdx="0" presStyleCnt="2"/>
      <dgm:spPr>
        <a:solidFill>
          <a:srgbClr val="FF0000"/>
        </a:solidFill>
      </dgm:spPr>
    </dgm:pt>
    <dgm:pt modelId="{A65210BC-71A4-CF4C-A2DD-027F60012F79}" type="pres">
      <dgm:prSet presAssocID="{E80DF8CE-1423-2844-8538-62A87CF63E3D}" presName="downArrowText" presStyleLbl="revTx" presStyleIdx="0" presStyleCnt="2">
        <dgm:presLayoutVars>
          <dgm:bulletEnabled val="1"/>
        </dgm:presLayoutVars>
      </dgm:prSet>
      <dgm:spPr/>
    </dgm:pt>
    <dgm:pt modelId="{155101D6-499D-EE4A-BC65-D73072E84692}" type="pres">
      <dgm:prSet presAssocID="{E928B121-358C-8640-9A5A-0413A662910C}" presName="upArrow" presStyleLbl="node1" presStyleIdx="1" presStyleCnt="2"/>
      <dgm:spPr>
        <a:solidFill>
          <a:srgbClr val="92D050"/>
        </a:solidFill>
      </dgm:spPr>
    </dgm:pt>
    <dgm:pt modelId="{CEEC26CE-DE3A-D444-AAAD-EB9CA65342BA}" type="pres">
      <dgm:prSet presAssocID="{E928B121-358C-8640-9A5A-0413A662910C}" presName="upArrowText" presStyleLbl="revTx" presStyleIdx="1" presStyleCnt="2">
        <dgm:presLayoutVars>
          <dgm:bulletEnabled val="1"/>
        </dgm:presLayoutVars>
      </dgm:prSet>
      <dgm:spPr/>
    </dgm:pt>
  </dgm:ptLst>
  <dgm:cxnLst>
    <dgm:cxn modelId="{B0F34200-99FD-F949-A3D2-4C0BCB5463B9}" type="presOf" srcId="{5F5FF93A-BF07-C54C-8DA2-069C1AB294B9}" destId="{CEEC26CE-DE3A-D444-AAAD-EB9CA65342BA}" srcOrd="0" destOrd="2" presId="urn:microsoft.com/office/officeart/2005/8/layout/arrow3"/>
    <dgm:cxn modelId="{1E05630D-E2DF-BB46-815A-4405747D0026}" type="presOf" srcId="{37D1048F-E937-4249-B97F-416E93584C50}" destId="{CEEC26CE-DE3A-D444-AAAD-EB9CA65342BA}" srcOrd="0" destOrd="1" presId="urn:microsoft.com/office/officeart/2005/8/layout/arrow3"/>
    <dgm:cxn modelId="{26F82425-99FC-4B43-AAAB-7BD64D90F58C}" srcId="{E928B121-358C-8640-9A5A-0413A662910C}" destId="{45A1DF64-994F-564E-8890-AAFA65E4196A}" srcOrd="2" destOrd="0" parTransId="{33483DBF-E3D0-8E42-876B-E5E2A015FEA0}" sibTransId="{99D6AFE6-97EC-FE46-9F67-721BFDD92F96}"/>
    <dgm:cxn modelId="{725E122B-E288-8644-9311-8C0969C558E4}" type="presOf" srcId="{2406B2B8-D9E3-D64B-B0A0-79A8D4A7D4F3}" destId="{A65210BC-71A4-CF4C-A2DD-027F60012F79}" srcOrd="0" destOrd="4" presId="urn:microsoft.com/office/officeart/2005/8/layout/arrow3"/>
    <dgm:cxn modelId="{4E170C5F-F4C4-0B49-94E1-CAF28FC0EEDD}" srcId="{E928B121-358C-8640-9A5A-0413A662910C}" destId="{24F0FA7B-4273-7949-8C72-C740B8094262}" srcOrd="3" destOrd="0" parTransId="{B77FBCC8-E73E-1144-9841-2E6E405DAF76}" sibTransId="{881EEA4E-166A-5E48-BA9B-B97AB437840B}"/>
    <dgm:cxn modelId="{6C901841-EAEC-7D46-AB4C-5FBD2C969AFF}" srcId="{E80DF8CE-1423-2844-8538-62A87CF63E3D}" destId="{3E8001EF-37DB-8544-A438-EAC5D12C2187}" srcOrd="1" destOrd="0" parTransId="{3094D6AE-FBC5-C34B-93CC-4B5047A6BBAD}" sibTransId="{DC0A4D5F-A135-6D48-9C0C-7A9DFC0180BC}"/>
    <dgm:cxn modelId="{57C51164-336E-E940-861A-0B096C93304B}" type="presOf" srcId="{3E8001EF-37DB-8544-A438-EAC5D12C2187}" destId="{A65210BC-71A4-CF4C-A2DD-027F60012F79}" srcOrd="0" destOrd="2" presId="urn:microsoft.com/office/officeart/2005/8/layout/arrow3"/>
    <dgm:cxn modelId="{B1F1C664-D1B7-054F-AAA8-4E8B5F01438D}" srcId="{E80DF8CE-1423-2844-8538-62A87CF63E3D}" destId="{1F17E9B9-9F47-F543-95EF-CC2E4AC8B517}" srcOrd="0" destOrd="0" parTransId="{B51C9B0E-9925-6142-BD36-1A6270073C3A}" sibTransId="{5F387829-ACBE-8443-99E4-BBEEEB1A76A3}"/>
    <dgm:cxn modelId="{81392A75-542F-3E47-8EA8-8C6F530525C4}" srcId="{915228EB-F6EC-374C-9CEF-E5A0A2AE4082}" destId="{E80DF8CE-1423-2844-8538-62A87CF63E3D}" srcOrd="0" destOrd="0" parTransId="{E9158791-7C5C-864E-85DB-E9AD813091CE}" sibTransId="{B6E45791-B6CC-7448-8DBD-57DBEDFD33EF}"/>
    <dgm:cxn modelId="{F23AAD90-3A46-9E47-92AA-22993147AD36}" srcId="{915228EB-F6EC-374C-9CEF-E5A0A2AE4082}" destId="{E928B121-358C-8640-9A5A-0413A662910C}" srcOrd="1" destOrd="0" parTransId="{8B3C4CE1-0A0E-D146-B5BB-769FF3909E32}" sibTransId="{A116EEFC-FB3C-1541-9300-7D25471C7452}"/>
    <dgm:cxn modelId="{D6265BAD-AA90-6A40-BFEA-49BAE0002CFA}" type="presOf" srcId="{915228EB-F6EC-374C-9CEF-E5A0A2AE4082}" destId="{0B9995AD-60B4-9541-B40B-F3E0E1A65D2B}" srcOrd="0" destOrd="0" presId="urn:microsoft.com/office/officeart/2005/8/layout/arrow3"/>
    <dgm:cxn modelId="{DF3AA9BB-3875-1B40-8CE8-24867D3ACE83}" type="presOf" srcId="{E80DF8CE-1423-2844-8538-62A87CF63E3D}" destId="{A65210BC-71A4-CF4C-A2DD-027F60012F79}" srcOrd="0" destOrd="0" presId="urn:microsoft.com/office/officeart/2005/8/layout/arrow3"/>
    <dgm:cxn modelId="{F0B0D6C0-90C2-8248-9350-5248B54B0562}" type="presOf" srcId="{1F17E9B9-9F47-F543-95EF-CC2E4AC8B517}" destId="{A65210BC-71A4-CF4C-A2DD-027F60012F79}" srcOrd="0" destOrd="1" presId="urn:microsoft.com/office/officeart/2005/8/layout/arrow3"/>
    <dgm:cxn modelId="{30C38FCC-9288-A342-B3E5-34489FC53FF9}" srcId="{E928B121-358C-8640-9A5A-0413A662910C}" destId="{5F5FF93A-BF07-C54C-8DA2-069C1AB294B9}" srcOrd="1" destOrd="0" parTransId="{39D6B632-E921-074E-881A-7D1C15935A6C}" sibTransId="{EB5A1096-C7ED-EC4C-ABA3-DB9D3F77B67A}"/>
    <dgm:cxn modelId="{49C60DD3-4C7D-F54E-96B4-577CF95013E4}" type="presOf" srcId="{45A1DF64-994F-564E-8890-AAFA65E4196A}" destId="{CEEC26CE-DE3A-D444-AAAD-EB9CA65342BA}" srcOrd="0" destOrd="3" presId="urn:microsoft.com/office/officeart/2005/8/layout/arrow3"/>
    <dgm:cxn modelId="{FC70EEDA-ED3B-F244-8ED6-ECFB6B9A4B07}" srcId="{E80DF8CE-1423-2844-8538-62A87CF63E3D}" destId="{2406B2B8-D9E3-D64B-B0A0-79A8D4A7D4F3}" srcOrd="3" destOrd="0" parTransId="{E5AB6F1C-B167-6641-843E-FD61DE553B3D}" sibTransId="{5114127E-D183-B64B-B9FB-D2FF168A6E28}"/>
    <dgm:cxn modelId="{145925DF-A92C-CB47-B320-5D356E484E5A}" srcId="{E80DF8CE-1423-2844-8538-62A87CF63E3D}" destId="{15D5174B-4116-114B-8212-F4AB61C01401}" srcOrd="2" destOrd="0" parTransId="{9D356AF2-5E18-774C-B236-A96EB40493E3}" sibTransId="{C1775050-CC78-D447-937A-749D298F287D}"/>
    <dgm:cxn modelId="{787562EC-AA86-8D49-AE89-7904625C165E}" type="presOf" srcId="{E928B121-358C-8640-9A5A-0413A662910C}" destId="{CEEC26CE-DE3A-D444-AAAD-EB9CA65342BA}" srcOrd="0" destOrd="0" presId="urn:microsoft.com/office/officeart/2005/8/layout/arrow3"/>
    <dgm:cxn modelId="{CD4AB5F0-B398-654F-B7E2-87AB19777A45}" type="presOf" srcId="{15D5174B-4116-114B-8212-F4AB61C01401}" destId="{A65210BC-71A4-CF4C-A2DD-027F60012F79}" srcOrd="0" destOrd="3" presId="urn:microsoft.com/office/officeart/2005/8/layout/arrow3"/>
    <dgm:cxn modelId="{1B02D5F0-A862-1F46-8E78-931D2DA3FBF8}" srcId="{E928B121-358C-8640-9A5A-0413A662910C}" destId="{37D1048F-E937-4249-B97F-416E93584C50}" srcOrd="0" destOrd="0" parTransId="{3D8EE1A4-FF8E-2646-9145-F323BB8A6059}" sibTransId="{1A39F801-7E73-7D4C-AD9F-D369A52928AB}"/>
    <dgm:cxn modelId="{F064CFFB-B152-2C49-BA79-E32A8D4B2F4C}" type="presOf" srcId="{24F0FA7B-4273-7949-8C72-C740B8094262}" destId="{CEEC26CE-DE3A-D444-AAAD-EB9CA65342BA}" srcOrd="0" destOrd="4" presId="urn:microsoft.com/office/officeart/2005/8/layout/arrow3"/>
    <dgm:cxn modelId="{87FCE813-373F-2E41-B8B1-1B70858C39DE}" type="presParOf" srcId="{0B9995AD-60B4-9541-B40B-F3E0E1A65D2B}" destId="{85C90387-3F32-2E45-9CC4-955EB9EB4577}" srcOrd="0" destOrd="0" presId="urn:microsoft.com/office/officeart/2005/8/layout/arrow3"/>
    <dgm:cxn modelId="{539817B8-4135-5C42-8C4B-5B59882D9494}" type="presParOf" srcId="{0B9995AD-60B4-9541-B40B-F3E0E1A65D2B}" destId="{78C8BFFD-8D2B-0E48-A3A6-02BBDAE6C805}" srcOrd="1" destOrd="0" presId="urn:microsoft.com/office/officeart/2005/8/layout/arrow3"/>
    <dgm:cxn modelId="{602B634F-9E9F-E540-8204-769940346AE4}" type="presParOf" srcId="{0B9995AD-60B4-9541-B40B-F3E0E1A65D2B}" destId="{A65210BC-71A4-CF4C-A2DD-027F60012F79}" srcOrd="2" destOrd="0" presId="urn:microsoft.com/office/officeart/2005/8/layout/arrow3"/>
    <dgm:cxn modelId="{49371BB9-3051-CF41-9B4F-03DB0EFEE229}" type="presParOf" srcId="{0B9995AD-60B4-9541-B40B-F3E0E1A65D2B}" destId="{155101D6-499D-EE4A-BC65-D73072E84692}" srcOrd="3" destOrd="0" presId="urn:microsoft.com/office/officeart/2005/8/layout/arrow3"/>
    <dgm:cxn modelId="{B704112E-563C-1440-A6D3-FC8C64A73491}" type="presParOf" srcId="{0B9995AD-60B4-9541-B40B-F3E0E1A65D2B}" destId="{CEEC26CE-DE3A-D444-AAAD-EB9CA65342BA}"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3C46BF-305A-4C92-A012-C03A929AEC79}"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2B82C84C-4C1B-4210-8DBC-9A02F6EAEAB7}">
      <dgm:prSet phldrT="[Text]" custT="1"/>
      <dgm:spPr>
        <a:solidFill>
          <a:schemeClr val="accent4">
            <a:lumMod val="25000"/>
            <a:lumOff val="75000"/>
          </a:schemeClr>
        </a:solidFill>
        <a:ln>
          <a:noFill/>
        </a:ln>
      </dgm:spPr>
      <dgm:t>
        <a:bodyPr/>
        <a:lstStyle/>
        <a:p>
          <a:r>
            <a:rPr lang="en-US" sz="2000" dirty="0">
              <a:solidFill>
                <a:schemeClr val="accent6">
                  <a:lumMod val="50000"/>
                </a:schemeClr>
              </a:solidFill>
            </a:rPr>
            <a:t>Oil Spill Models are Used for: </a:t>
          </a:r>
        </a:p>
      </dgm:t>
    </dgm:pt>
    <dgm:pt modelId="{E971D88F-2AAA-4086-AF9F-37258D808A46}" type="parTrans" cxnId="{5327C341-390D-4C72-9DCF-A3924DB51695}">
      <dgm:prSet/>
      <dgm:spPr/>
      <dgm:t>
        <a:bodyPr/>
        <a:lstStyle/>
        <a:p>
          <a:endParaRPr lang="en-US" sz="1600">
            <a:solidFill>
              <a:schemeClr val="accent6">
                <a:lumMod val="50000"/>
              </a:schemeClr>
            </a:solidFill>
          </a:endParaRPr>
        </a:p>
      </dgm:t>
    </dgm:pt>
    <dgm:pt modelId="{EBD3DF42-23EC-44E3-80A4-6F2945308C78}" type="sibTrans" cxnId="{5327C341-390D-4C72-9DCF-A3924DB51695}">
      <dgm:prSet/>
      <dgm:spPr/>
      <dgm:t>
        <a:bodyPr/>
        <a:lstStyle/>
        <a:p>
          <a:endParaRPr lang="en-US" sz="1600">
            <a:solidFill>
              <a:schemeClr val="accent6">
                <a:lumMod val="50000"/>
              </a:schemeClr>
            </a:solidFill>
          </a:endParaRPr>
        </a:p>
      </dgm:t>
    </dgm:pt>
    <dgm:pt modelId="{25543BF5-8FAE-4284-84F5-6FB2DEAA5444}">
      <dgm:prSet phldrT="[Text]" custT="1"/>
      <dgm:spPr/>
      <dgm:t>
        <a:bodyPr/>
        <a:lstStyle/>
        <a:p>
          <a:r>
            <a:rPr lang="en-US" sz="2400" dirty="0">
              <a:solidFill>
                <a:srgbClr val="FFFF00"/>
              </a:solidFill>
            </a:rPr>
            <a:t>Directing Response Activities</a:t>
          </a:r>
        </a:p>
      </dgm:t>
    </dgm:pt>
    <dgm:pt modelId="{FCC316D9-7EE6-45EA-A29F-0A0586AE81A6}" type="parTrans" cxnId="{8144343D-8ADE-473F-A471-DDF4580B02C9}">
      <dgm:prSet/>
      <dgm:spPr/>
      <dgm:t>
        <a:bodyPr/>
        <a:lstStyle/>
        <a:p>
          <a:endParaRPr lang="en-US" sz="1600">
            <a:solidFill>
              <a:schemeClr val="accent6">
                <a:lumMod val="50000"/>
              </a:schemeClr>
            </a:solidFill>
          </a:endParaRPr>
        </a:p>
      </dgm:t>
    </dgm:pt>
    <dgm:pt modelId="{44D4E0ED-3BE9-4D64-9BF4-34A6D2AD5D6D}" type="sibTrans" cxnId="{8144343D-8ADE-473F-A471-DDF4580B02C9}">
      <dgm:prSet/>
      <dgm:spPr/>
      <dgm:t>
        <a:bodyPr/>
        <a:lstStyle/>
        <a:p>
          <a:endParaRPr lang="en-US" sz="1600">
            <a:solidFill>
              <a:schemeClr val="accent6">
                <a:lumMod val="50000"/>
              </a:schemeClr>
            </a:solidFill>
          </a:endParaRPr>
        </a:p>
      </dgm:t>
    </dgm:pt>
    <dgm:pt modelId="{5BC8515A-8926-443C-9D93-711AD2C6D31F}">
      <dgm:prSet phldrT="[Text]" custT="1"/>
      <dgm:spPr/>
      <dgm:t>
        <a:bodyPr/>
        <a:lstStyle/>
        <a:p>
          <a:r>
            <a:rPr lang="en-US" sz="2400" dirty="0">
              <a:solidFill>
                <a:srgbClr val="FFFF00"/>
              </a:solidFill>
            </a:rPr>
            <a:t>Informing Stakeholders / Public</a:t>
          </a:r>
        </a:p>
      </dgm:t>
    </dgm:pt>
    <dgm:pt modelId="{58DA73A3-13D3-43E9-A252-318817F0EB05}" type="parTrans" cxnId="{2059BC10-6407-41FF-B68D-1585B73F1B01}">
      <dgm:prSet/>
      <dgm:spPr/>
      <dgm:t>
        <a:bodyPr/>
        <a:lstStyle/>
        <a:p>
          <a:endParaRPr lang="en-US" sz="1600">
            <a:solidFill>
              <a:schemeClr val="accent6">
                <a:lumMod val="50000"/>
              </a:schemeClr>
            </a:solidFill>
          </a:endParaRPr>
        </a:p>
      </dgm:t>
    </dgm:pt>
    <dgm:pt modelId="{D5663B5D-9C96-42C5-BED5-3BF1C69E7AFD}" type="sibTrans" cxnId="{2059BC10-6407-41FF-B68D-1585B73F1B01}">
      <dgm:prSet/>
      <dgm:spPr/>
      <dgm:t>
        <a:bodyPr/>
        <a:lstStyle/>
        <a:p>
          <a:endParaRPr lang="en-US" sz="1600">
            <a:solidFill>
              <a:schemeClr val="accent6">
                <a:lumMod val="50000"/>
              </a:schemeClr>
            </a:solidFill>
          </a:endParaRPr>
        </a:p>
      </dgm:t>
    </dgm:pt>
    <dgm:pt modelId="{BE979CDD-C91F-4AEB-8AA0-243714F1D1AF}">
      <dgm:prSet phldrT="[Text]" custT="1"/>
      <dgm:spPr/>
      <dgm:t>
        <a:bodyPr/>
        <a:lstStyle/>
        <a:p>
          <a:r>
            <a:rPr lang="en-US" sz="2400" dirty="0">
              <a:solidFill>
                <a:srgbClr val="FFFF00"/>
              </a:solidFill>
            </a:rPr>
            <a:t>Analyzing Performance of </a:t>
          </a:r>
          <a:br>
            <a:rPr lang="en-US" sz="2400" dirty="0">
              <a:solidFill>
                <a:srgbClr val="FFFF00"/>
              </a:solidFill>
            </a:rPr>
          </a:br>
          <a:r>
            <a:rPr lang="en-US" sz="2400" dirty="0">
              <a:solidFill>
                <a:srgbClr val="FFFF00"/>
              </a:solidFill>
            </a:rPr>
            <a:t>Cleanup Techniques </a:t>
          </a:r>
        </a:p>
      </dgm:t>
    </dgm:pt>
    <dgm:pt modelId="{18866051-7A7D-4DD4-A9EE-A3030B93DEDD}" type="parTrans" cxnId="{6323C48F-917F-4CB3-B044-AC19934850CC}">
      <dgm:prSet/>
      <dgm:spPr/>
      <dgm:t>
        <a:bodyPr/>
        <a:lstStyle/>
        <a:p>
          <a:endParaRPr lang="en-US" sz="1600">
            <a:solidFill>
              <a:schemeClr val="accent6">
                <a:lumMod val="50000"/>
              </a:schemeClr>
            </a:solidFill>
          </a:endParaRPr>
        </a:p>
      </dgm:t>
    </dgm:pt>
    <dgm:pt modelId="{40CE9B8F-D07E-4C44-9B4C-71559D3BC0FA}" type="sibTrans" cxnId="{6323C48F-917F-4CB3-B044-AC19934850CC}">
      <dgm:prSet/>
      <dgm:spPr/>
      <dgm:t>
        <a:bodyPr/>
        <a:lstStyle/>
        <a:p>
          <a:endParaRPr lang="en-US" sz="1600">
            <a:solidFill>
              <a:schemeClr val="accent6">
                <a:lumMod val="50000"/>
              </a:schemeClr>
            </a:solidFill>
          </a:endParaRPr>
        </a:p>
      </dgm:t>
    </dgm:pt>
    <dgm:pt modelId="{4BD1219F-24A6-4DF8-AEDC-1BB646B3A658}">
      <dgm:prSet phldrT="[Text]" custT="1"/>
      <dgm:spPr/>
      <dgm:t>
        <a:bodyPr/>
        <a:lstStyle/>
        <a:p>
          <a:r>
            <a:rPr lang="en-US" sz="2400" dirty="0">
              <a:solidFill>
                <a:srgbClr val="FFFF00"/>
              </a:solidFill>
            </a:rPr>
            <a:t>Identification of Habitats &amp; </a:t>
          </a:r>
          <a:br>
            <a:rPr lang="en-US" sz="2400" dirty="0">
              <a:solidFill>
                <a:srgbClr val="FFFF00"/>
              </a:solidFill>
            </a:rPr>
          </a:br>
          <a:r>
            <a:rPr lang="en-US" sz="2400" dirty="0">
              <a:solidFill>
                <a:srgbClr val="FFFF00"/>
              </a:solidFill>
            </a:rPr>
            <a:t>Species at Risk</a:t>
          </a:r>
        </a:p>
      </dgm:t>
    </dgm:pt>
    <dgm:pt modelId="{15D04A79-3CA9-42D0-B71D-8572AF3AC063}" type="parTrans" cxnId="{EAD6068F-CA8F-4050-BDED-F14F62299529}">
      <dgm:prSet/>
      <dgm:spPr/>
      <dgm:t>
        <a:bodyPr/>
        <a:lstStyle/>
        <a:p>
          <a:endParaRPr lang="en-US" sz="1600">
            <a:solidFill>
              <a:schemeClr val="accent6">
                <a:lumMod val="50000"/>
              </a:schemeClr>
            </a:solidFill>
          </a:endParaRPr>
        </a:p>
      </dgm:t>
    </dgm:pt>
    <dgm:pt modelId="{EA3C6B24-DE4E-4576-942A-96886A76EA14}" type="sibTrans" cxnId="{EAD6068F-CA8F-4050-BDED-F14F62299529}">
      <dgm:prSet/>
      <dgm:spPr/>
      <dgm:t>
        <a:bodyPr/>
        <a:lstStyle/>
        <a:p>
          <a:endParaRPr lang="en-US" sz="1600">
            <a:solidFill>
              <a:schemeClr val="accent6">
                <a:lumMod val="50000"/>
              </a:schemeClr>
            </a:solidFill>
          </a:endParaRPr>
        </a:p>
      </dgm:t>
    </dgm:pt>
    <dgm:pt modelId="{11F9E33C-E798-4920-8028-CCEE0028A12E}" type="pres">
      <dgm:prSet presAssocID="{D23C46BF-305A-4C92-A012-C03A929AEC79}" presName="hierChild1" presStyleCnt="0">
        <dgm:presLayoutVars>
          <dgm:orgChart val="1"/>
          <dgm:chPref val="1"/>
          <dgm:dir/>
          <dgm:animOne val="branch"/>
          <dgm:animLvl val="lvl"/>
          <dgm:resizeHandles/>
        </dgm:presLayoutVars>
      </dgm:prSet>
      <dgm:spPr/>
    </dgm:pt>
    <dgm:pt modelId="{ABBE3246-589C-4B26-8888-FEE74B77B498}" type="pres">
      <dgm:prSet presAssocID="{2B82C84C-4C1B-4210-8DBC-9A02F6EAEAB7}" presName="hierRoot1" presStyleCnt="0">
        <dgm:presLayoutVars>
          <dgm:hierBranch val="init"/>
        </dgm:presLayoutVars>
      </dgm:prSet>
      <dgm:spPr/>
    </dgm:pt>
    <dgm:pt modelId="{1CF6828D-482E-47E5-86F7-729DAC4A576E}" type="pres">
      <dgm:prSet presAssocID="{2B82C84C-4C1B-4210-8DBC-9A02F6EAEAB7}" presName="rootComposite1" presStyleCnt="0"/>
      <dgm:spPr/>
    </dgm:pt>
    <dgm:pt modelId="{680FE19E-5417-46C9-9ADA-ECE992D5379D}" type="pres">
      <dgm:prSet presAssocID="{2B82C84C-4C1B-4210-8DBC-9A02F6EAEAB7}" presName="rootText1" presStyleLbl="node0" presStyleIdx="0" presStyleCnt="1" custScaleX="121782">
        <dgm:presLayoutVars>
          <dgm:chPref val="3"/>
        </dgm:presLayoutVars>
      </dgm:prSet>
      <dgm:spPr/>
    </dgm:pt>
    <dgm:pt modelId="{98F675A5-6C47-4CC1-BC34-BCE5A909BAFB}" type="pres">
      <dgm:prSet presAssocID="{2B82C84C-4C1B-4210-8DBC-9A02F6EAEAB7}" presName="rootConnector1" presStyleLbl="node1" presStyleIdx="0" presStyleCnt="0"/>
      <dgm:spPr/>
    </dgm:pt>
    <dgm:pt modelId="{9B4F1CFB-2987-4FF2-B226-9A6A55397D25}" type="pres">
      <dgm:prSet presAssocID="{2B82C84C-4C1B-4210-8DBC-9A02F6EAEAB7}" presName="hierChild2" presStyleCnt="0"/>
      <dgm:spPr/>
    </dgm:pt>
    <dgm:pt modelId="{DE64BDD4-F6D5-413F-94F0-F40DCA5833B5}" type="pres">
      <dgm:prSet presAssocID="{FCC316D9-7EE6-45EA-A29F-0A0586AE81A6}" presName="Name64" presStyleLbl="parChTrans1D2" presStyleIdx="0" presStyleCnt="4"/>
      <dgm:spPr/>
    </dgm:pt>
    <dgm:pt modelId="{E8A2B889-0696-4C78-AA72-5264A3C86463}" type="pres">
      <dgm:prSet presAssocID="{25543BF5-8FAE-4284-84F5-6FB2DEAA5444}" presName="hierRoot2" presStyleCnt="0">
        <dgm:presLayoutVars>
          <dgm:hierBranch val="init"/>
        </dgm:presLayoutVars>
      </dgm:prSet>
      <dgm:spPr/>
    </dgm:pt>
    <dgm:pt modelId="{574C0E7F-C9DA-4BBD-8171-7337319D8F4C}" type="pres">
      <dgm:prSet presAssocID="{25543BF5-8FAE-4284-84F5-6FB2DEAA5444}" presName="rootComposite" presStyleCnt="0"/>
      <dgm:spPr/>
    </dgm:pt>
    <dgm:pt modelId="{535C049D-6080-4092-987B-1F8CAC54B834}" type="pres">
      <dgm:prSet presAssocID="{25543BF5-8FAE-4284-84F5-6FB2DEAA5444}" presName="rootText" presStyleLbl="node2" presStyleIdx="0" presStyleCnt="4" custScaleX="175963">
        <dgm:presLayoutVars>
          <dgm:chPref val="3"/>
        </dgm:presLayoutVars>
      </dgm:prSet>
      <dgm:spPr/>
    </dgm:pt>
    <dgm:pt modelId="{A373F367-200A-4906-B0FC-FC3C583CE05A}" type="pres">
      <dgm:prSet presAssocID="{25543BF5-8FAE-4284-84F5-6FB2DEAA5444}" presName="rootConnector" presStyleLbl="node2" presStyleIdx="0" presStyleCnt="4"/>
      <dgm:spPr/>
    </dgm:pt>
    <dgm:pt modelId="{E67C9923-1D6E-4A6D-BFEC-97F3955FA60C}" type="pres">
      <dgm:prSet presAssocID="{25543BF5-8FAE-4284-84F5-6FB2DEAA5444}" presName="hierChild4" presStyleCnt="0"/>
      <dgm:spPr/>
    </dgm:pt>
    <dgm:pt modelId="{09DB61FC-1269-462D-8F9A-5970033A8668}" type="pres">
      <dgm:prSet presAssocID="{25543BF5-8FAE-4284-84F5-6FB2DEAA5444}" presName="hierChild5" presStyleCnt="0"/>
      <dgm:spPr/>
    </dgm:pt>
    <dgm:pt modelId="{E8C9A80D-0757-4D8F-A106-B63193DDE082}" type="pres">
      <dgm:prSet presAssocID="{18866051-7A7D-4DD4-A9EE-A3030B93DEDD}" presName="Name64" presStyleLbl="parChTrans1D2" presStyleIdx="1" presStyleCnt="4"/>
      <dgm:spPr/>
    </dgm:pt>
    <dgm:pt modelId="{A49F1256-711D-404D-B552-FAF9166D5445}" type="pres">
      <dgm:prSet presAssocID="{BE979CDD-C91F-4AEB-8AA0-243714F1D1AF}" presName="hierRoot2" presStyleCnt="0">
        <dgm:presLayoutVars>
          <dgm:hierBranch val="init"/>
        </dgm:presLayoutVars>
      </dgm:prSet>
      <dgm:spPr/>
    </dgm:pt>
    <dgm:pt modelId="{67C98A3B-82B1-481E-A60E-8981CA132BDE}" type="pres">
      <dgm:prSet presAssocID="{BE979CDD-C91F-4AEB-8AA0-243714F1D1AF}" presName="rootComposite" presStyleCnt="0"/>
      <dgm:spPr/>
    </dgm:pt>
    <dgm:pt modelId="{13A30705-3B56-4AB0-9A81-62684F067277}" type="pres">
      <dgm:prSet presAssocID="{BE979CDD-C91F-4AEB-8AA0-243714F1D1AF}" presName="rootText" presStyleLbl="node2" presStyleIdx="1" presStyleCnt="4" custScaleX="175963">
        <dgm:presLayoutVars>
          <dgm:chPref val="3"/>
        </dgm:presLayoutVars>
      </dgm:prSet>
      <dgm:spPr/>
    </dgm:pt>
    <dgm:pt modelId="{C4B265C7-34C0-40B7-89D8-01CA44AC2F5A}" type="pres">
      <dgm:prSet presAssocID="{BE979CDD-C91F-4AEB-8AA0-243714F1D1AF}" presName="rootConnector" presStyleLbl="node2" presStyleIdx="1" presStyleCnt="4"/>
      <dgm:spPr/>
    </dgm:pt>
    <dgm:pt modelId="{73043645-1FE0-44EA-9FC9-06E6D0B38B5D}" type="pres">
      <dgm:prSet presAssocID="{BE979CDD-C91F-4AEB-8AA0-243714F1D1AF}" presName="hierChild4" presStyleCnt="0"/>
      <dgm:spPr/>
    </dgm:pt>
    <dgm:pt modelId="{124926E9-D2D2-46EA-89F1-84FC8B677EC2}" type="pres">
      <dgm:prSet presAssocID="{BE979CDD-C91F-4AEB-8AA0-243714F1D1AF}" presName="hierChild5" presStyleCnt="0"/>
      <dgm:spPr/>
    </dgm:pt>
    <dgm:pt modelId="{F7240D9D-030D-4BD7-80FB-A22BA1459066}" type="pres">
      <dgm:prSet presAssocID="{15D04A79-3CA9-42D0-B71D-8572AF3AC063}" presName="Name64" presStyleLbl="parChTrans1D2" presStyleIdx="2" presStyleCnt="4"/>
      <dgm:spPr/>
    </dgm:pt>
    <dgm:pt modelId="{376EC93A-9D29-4608-BD33-48DDDDAC26E3}" type="pres">
      <dgm:prSet presAssocID="{4BD1219F-24A6-4DF8-AEDC-1BB646B3A658}" presName="hierRoot2" presStyleCnt="0">
        <dgm:presLayoutVars>
          <dgm:hierBranch val="init"/>
        </dgm:presLayoutVars>
      </dgm:prSet>
      <dgm:spPr/>
    </dgm:pt>
    <dgm:pt modelId="{D042B696-002D-46B8-B14A-2160A33504A5}" type="pres">
      <dgm:prSet presAssocID="{4BD1219F-24A6-4DF8-AEDC-1BB646B3A658}" presName="rootComposite" presStyleCnt="0"/>
      <dgm:spPr/>
    </dgm:pt>
    <dgm:pt modelId="{DD122785-7D7A-4B5E-90A2-ACE880F9A47A}" type="pres">
      <dgm:prSet presAssocID="{4BD1219F-24A6-4DF8-AEDC-1BB646B3A658}" presName="rootText" presStyleLbl="node2" presStyleIdx="2" presStyleCnt="4" custScaleX="175963">
        <dgm:presLayoutVars>
          <dgm:chPref val="3"/>
        </dgm:presLayoutVars>
      </dgm:prSet>
      <dgm:spPr/>
    </dgm:pt>
    <dgm:pt modelId="{6F34A8BA-03E2-4050-8C8A-38E9BDF9611F}" type="pres">
      <dgm:prSet presAssocID="{4BD1219F-24A6-4DF8-AEDC-1BB646B3A658}" presName="rootConnector" presStyleLbl="node2" presStyleIdx="2" presStyleCnt="4"/>
      <dgm:spPr/>
    </dgm:pt>
    <dgm:pt modelId="{E1EE7E2E-7154-4BD9-9F1D-EFA88703B92C}" type="pres">
      <dgm:prSet presAssocID="{4BD1219F-24A6-4DF8-AEDC-1BB646B3A658}" presName="hierChild4" presStyleCnt="0"/>
      <dgm:spPr/>
    </dgm:pt>
    <dgm:pt modelId="{40F94CF6-A402-41B9-B025-4159AE63B626}" type="pres">
      <dgm:prSet presAssocID="{4BD1219F-24A6-4DF8-AEDC-1BB646B3A658}" presName="hierChild5" presStyleCnt="0"/>
      <dgm:spPr/>
    </dgm:pt>
    <dgm:pt modelId="{1D90AFA7-388A-4009-9A27-9606B8AA77A5}" type="pres">
      <dgm:prSet presAssocID="{58DA73A3-13D3-43E9-A252-318817F0EB05}" presName="Name64" presStyleLbl="parChTrans1D2" presStyleIdx="3" presStyleCnt="4"/>
      <dgm:spPr/>
    </dgm:pt>
    <dgm:pt modelId="{22556AD4-5E3B-4279-AE4D-A29A1427B758}" type="pres">
      <dgm:prSet presAssocID="{5BC8515A-8926-443C-9D93-711AD2C6D31F}" presName="hierRoot2" presStyleCnt="0">
        <dgm:presLayoutVars>
          <dgm:hierBranch val="init"/>
        </dgm:presLayoutVars>
      </dgm:prSet>
      <dgm:spPr/>
    </dgm:pt>
    <dgm:pt modelId="{5DE3A60A-CBE4-4586-B5A7-46C46929E9B5}" type="pres">
      <dgm:prSet presAssocID="{5BC8515A-8926-443C-9D93-711AD2C6D31F}" presName="rootComposite" presStyleCnt="0"/>
      <dgm:spPr/>
    </dgm:pt>
    <dgm:pt modelId="{E74F5BC7-9603-41A5-A544-268433AC73D5}" type="pres">
      <dgm:prSet presAssocID="{5BC8515A-8926-443C-9D93-711AD2C6D31F}" presName="rootText" presStyleLbl="node2" presStyleIdx="3" presStyleCnt="4" custScaleX="175963">
        <dgm:presLayoutVars>
          <dgm:chPref val="3"/>
        </dgm:presLayoutVars>
      </dgm:prSet>
      <dgm:spPr/>
    </dgm:pt>
    <dgm:pt modelId="{2689356A-CC2F-44F9-9EF7-BEA323702285}" type="pres">
      <dgm:prSet presAssocID="{5BC8515A-8926-443C-9D93-711AD2C6D31F}" presName="rootConnector" presStyleLbl="node2" presStyleIdx="3" presStyleCnt="4"/>
      <dgm:spPr/>
    </dgm:pt>
    <dgm:pt modelId="{25CC6FA3-7A95-492B-AA44-72392CB25D3B}" type="pres">
      <dgm:prSet presAssocID="{5BC8515A-8926-443C-9D93-711AD2C6D31F}" presName="hierChild4" presStyleCnt="0"/>
      <dgm:spPr/>
    </dgm:pt>
    <dgm:pt modelId="{9B74075E-E593-48E7-A69A-0DCEE7EE50DC}" type="pres">
      <dgm:prSet presAssocID="{5BC8515A-8926-443C-9D93-711AD2C6D31F}" presName="hierChild5" presStyleCnt="0"/>
      <dgm:spPr/>
    </dgm:pt>
    <dgm:pt modelId="{9FAAC5F5-1324-4E39-A3CC-9C207A159399}" type="pres">
      <dgm:prSet presAssocID="{2B82C84C-4C1B-4210-8DBC-9A02F6EAEAB7}" presName="hierChild3" presStyleCnt="0"/>
      <dgm:spPr/>
    </dgm:pt>
  </dgm:ptLst>
  <dgm:cxnLst>
    <dgm:cxn modelId="{908E5810-A0D8-486B-89D1-FF208416C9FB}" type="presOf" srcId="{BE979CDD-C91F-4AEB-8AA0-243714F1D1AF}" destId="{C4B265C7-34C0-40B7-89D8-01CA44AC2F5A}" srcOrd="1" destOrd="0" presId="urn:microsoft.com/office/officeart/2009/3/layout/HorizontalOrganizationChart"/>
    <dgm:cxn modelId="{2059BC10-6407-41FF-B68D-1585B73F1B01}" srcId="{2B82C84C-4C1B-4210-8DBC-9A02F6EAEAB7}" destId="{5BC8515A-8926-443C-9D93-711AD2C6D31F}" srcOrd="3" destOrd="0" parTransId="{58DA73A3-13D3-43E9-A252-318817F0EB05}" sibTransId="{D5663B5D-9C96-42C5-BED5-3BF1C69E7AFD}"/>
    <dgm:cxn modelId="{25411F12-36E2-44C1-85E3-D4489DAD7D97}" type="presOf" srcId="{58DA73A3-13D3-43E9-A252-318817F0EB05}" destId="{1D90AFA7-388A-4009-9A27-9606B8AA77A5}" srcOrd="0" destOrd="0" presId="urn:microsoft.com/office/officeart/2009/3/layout/HorizontalOrganizationChart"/>
    <dgm:cxn modelId="{0BED9F12-70BA-4BAA-9CBD-C5F2A7839944}" type="presOf" srcId="{D23C46BF-305A-4C92-A012-C03A929AEC79}" destId="{11F9E33C-E798-4920-8028-CCEE0028A12E}" srcOrd="0" destOrd="0" presId="urn:microsoft.com/office/officeart/2009/3/layout/HorizontalOrganizationChart"/>
    <dgm:cxn modelId="{6F33E013-D43C-4ABA-9886-6E8010AB8D87}" type="presOf" srcId="{2B82C84C-4C1B-4210-8DBC-9A02F6EAEAB7}" destId="{98F675A5-6C47-4CC1-BC34-BCE5A909BAFB}" srcOrd="1" destOrd="0" presId="urn:microsoft.com/office/officeart/2009/3/layout/HorizontalOrganizationChart"/>
    <dgm:cxn modelId="{686F9114-4C71-49C7-B2FF-D9092B3AAFE6}" type="presOf" srcId="{25543BF5-8FAE-4284-84F5-6FB2DEAA5444}" destId="{A373F367-200A-4906-B0FC-FC3C583CE05A}" srcOrd="1" destOrd="0" presId="urn:microsoft.com/office/officeart/2009/3/layout/HorizontalOrganizationChart"/>
    <dgm:cxn modelId="{9D73D921-9AA8-4F66-8CAE-E396297F3059}" type="presOf" srcId="{25543BF5-8FAE-4284-84F5-6FB2DEAA5444}" destId="{535C049D-6080-4092-987B-1F8CAC54B834}" srcOrd="0" destOrd="0" presId="urn:microsoft.com/office/officeart/2009/3/layout/HorizontalOrganizationChart"/>
    <dgm:cxn modelId="{99CFC428-68F7-4BFB-8A7F-97653AA04ED5}" type="presOf" srcId="{5BC8515A-8926-443C-9D93-711AD2C6D31F}" destId="{E74F5BC7-9603-41A5-A544-268433AC73D5}" srcOrd="0" destOrd="0" presId="urn:microsoft.com/office/officeart/2009/3/layout/HorizontalOrganizationChart"/>
    <dgm:cxn modelId="{E0D00F29-8AF5-42F1-A527-5C4BB08F9C1D}" type="presOf" srcId="{4BD1219F-24A6-4DF8-AEDC-1BB646B3A658}" destId="{DD122785-7D7A-4B5E-90A2-ACE880F9A47A}" srcOrd="0" destOrd="0" presId="urn:microsoft.com/office/officeart/2009/3/layout/HorizontalOrganizationChart"/>
    <dgm:cxn modelId="{8144343D-8ADE-473F-A471-DDF4580B02C9}" srcId="{2B82C84C-4C1B-4210-8DBC-9A02F6EAEAB7}" destId="{25543BF5-8FAE-4284-84F5-6FB2DEAA5444}" srcOrd="0" destOrd="0" parTransId="{FCC316D9-7EE6-45EA-A29F-0A0586AE81A6}" sibTransId="{44D4E0ED-3BE9-4D64-9BF4-34A6D2AD5D6D}"/>
    <dgm:cxn modelId="{9CF9EA5B-73E8-4356-BD7F-A9F7E128FC79}" type="presOf" srcId="{2B82C84C-4C1B-4210-8DBC-9A02F6EAEAB7}" destId="{680FE19E-5417-46C9-9ADA-ECE992D5379D}" srcOrd="0" destOrd="0" presId="urn:microsoft.com/office/officeart/2009/3/layout/HorizontalOrganizationChart"/>
    <dgm:cxn modelId="{79D6F15C-6F5E-4D4A-8D07-9BF635332B05}" type="presOf" srcId="{15D04A79-3CA9-42D0-B71D-8572AF3AC063}" destId="{F7240D9D-030D-4BD7-80FB-A22BA1459066}" srcOrd="0" destOrd="0" presId="urn:microsoft.com/office/officeart/2009/3/layout/HorizontalOrganizationChart"/>
    <dgm:cxn modelId="{5327C341-390D-4C72-9DCF-A3924DB51695}" srcId="{D23C46BF-305A-4C92-A012-C03A929AEC79}" destId="{2B82C84C-4C1B-4210-8DBC-9A02F6EAEAB7}" srcOrd="0" destOrd="0" parTransId="{E971D88F-2AAA-4086-AF9F-37258D808A46}" sibTransId="{EBD3DF42-23EC-44E3-80A4-6F2945308C78}"/>
    <dgm:cxn modelId="{F1A50B47-5BA5-4695-AFDC-E11B449EEE46}" type="presOf" srcId="{18866051-7A7D-4DD4-A9EE-A3030B93DEDD}" destId="{E8C9A80D-0757-4D8F-A106-B63193DDE082}" srcOrd="0" destOrd="0" presId="urn:microsoft.com/office/officeart/2009/3/layout/HorizontalOrganizationChart"/>
    <dgm:cxn modelId="{0FB31547-9D0E-41B9-BB71-6E1E700C7571}" type="presOf" srcId="{FCC316D9-7EE6-45EA-A29F-0A0586AE81A6}" destId="{DE64BDD4-F6D5-413F-94F0-F40DCA5833B5}" srcOrd="0" destOrd="0" presId="urn:microsoft.com/office/officeart/2009/3/layout/HorizontalOrganizationChart"/>
    <dgm:cxn modelId="{0CCB5984-EBAA-45F4-81F9-D5CC65B41E3E}" type="presOf" srcId="{4BD1219F-24A6-4DF8-AEDC-1BB646B3A658}" destId="{6F34A8BA-03E2-4050-8C8A-38E9BDF9611F}" srcOrd="1" destOrd="0" presId="urn:microsoft.com/office/officeart/2009/3/layout/HorizontalOrganizationChart"/>
    <dgm:cxn modelId="{EAD6068F-CA8F-4050-BDED-F14F62299529}" srcId="{2B82C84C-4C1B-4210-8DBC-9A02F6EAEAB7}" destId="{4BD1219F-24A6-4DF8-AEDC-1BB646B3A658}" srcOrd="2" destOrd="0" parTransId="{15D04A79-3CA9-42D0-B71D-8572AF3AC063}" sibTransId="{EA3C6B24-DE4E-4576-942A-96886A76EA14}"/>
    <dgm:cxn modelId="{6323C48F-917F-4CB3-B044-AC19934850CC}" srcId="{2B82C84C-4C1B-4210-8DBC-9A02F6EAEAB7}" destId="{BE979CDD-C91F-4AEB-8AA0-243714F1D1AF}" srcOrd="1" destOrd="0" parTransId="{18866051-7A7D-4DD4-A9EE-A3030B93DEDD}" sibTransId="{40CE9B8F-D07E-4C44-9B4C-71559D3BC0FA}"/>
    <dgm:cxn modelId="{C92C6190-958D-40D8-A5F2-15F3049A53DB}" type="presOf" srcId="{5BC8515A-8926-443C-9D93-711AD2C6D31F}" destId="{2689356A-CC2F-44F9-9EF7-BEA323702285}" srcOrd="1" destOrd="0" presId="urn:microsoft.com/office/officeart/2009/3/layout/HorizontalOrganizationChart"/>
    <dgm:cxn modelId="{EB369CB4-B102-4BC9-BDF1-9FDA35D23C1C}" type="presOf" srcId="{BE979CDD-C91F-4AEB-8AA0-243714F1D1AF}" destId="{13A30705-3B56-4AB0-9A81-62684F067277}" srcOrd="0" destOrd="0" presId="urn:microsoft.com/office/officeart/2009/3/layout/HorizontalOrganizationChart"/>
    <dgm:cxn modelId="{0E5BB002-96AA-487C-95CD-62217E7AD8F5}" type="presParOf" srcId="{11F9E33C-E798-4920-8028-CCEE0028A12E}" destId="{ABBE3246-589C-4B26-8888-FEE74B77B498}" srcOrd="0" destOrd="0" presId="urn:microsoft.com/office/officeart/2009/3/layout/HorizontalOrganizationChart"/>
    <dgm:cxn modelId="{7B36D479-B1ED-47FC-9288-1661D5DEF74F}" type="presParOf" srcId="{ABBE3246-589C-4B26-8888-FEE74B77B498}" destId="{1CF6828D-482E-47E5-86F7-729DAC4A576E}" srcOrd="0" destOrd="0" presId="urn:microsoft.com/office/officeart/2009/3/layout/HorizontalOrganizationChart"/>
    <dgm:cxn modelId="{BE358C57-C44A-4737-B6CE-8EB0984B665E}" type="presParOf" srcId="{1CF6828D-482E-47E5-86F7-729DAC4A576E}" destId="{680FE19E-5417-46C9-9ADA-ECE992D5379D}" srcOrd="0" destOrd="0" presId="urn:microsoft.com/office/officeart/2009/3/layout/HorizontalOrganizationChart"/>
    <dgm:cxn modelId="{755A32CB-30E6-42F0-A088-245B4BAB8F65}" type="presParOf" srcId="{1CF6828D-482E-47E5-86F7-729DAC4A576E}" destId="{98F675A5-6C47-4CC1-BC34-BCE5A909BAFB}" srcOrd="1" destOrd="0" presId="urn:microsoft.com/office/officeart/2009/3/layout/HorizontalOrganizationChart"/>
    <dgm:cxn modelId="{69C24AAE-632F-4178-ABF2-F51288B9440C}" type="presParOf" srcId="{ABBE3246-589C-4B26-8888-FEE74B77B498}" destId="{9B4F1CFB-2987-4FF2-B226-9A6A55397D25}" srcOrd="1" destOrd="0" presId="urn:microsoft.com/office/officeart/2009/3/layout/HorizontalOrganizationChart"/>
    <dgm:cxn modelId="{8A23CAC4-FD9E-497A-A968-EFD330B1E69A}" type="presParOf" srcId="{9B4F1CFB-2987-4FF2-B226-9A6A55397D25}" destId="{DE64BDD4-F6D5-413F-94F0-F40DCA5833B5}" srcOrd="0" destOrd="0" presId="urn:microsoft.com/office/officeart/2009/3/layout/HorizontalOrganizationChart"/>
    <dgm:cxn modelId="{34AC9FE1-564D-41C1-9DE3-0D7EB631EEF5}" type="presParOf" srcId="{9B4F1CFB-2987-4FF2-B226-9A6A55397D25}" destId="{E8A2B889-0696-4C78-AA72-5264A3C86463}" srcOrd="1" destOrd="0" presId="urn:microsoft.com/office/officeart/2009/3/layout/HorizontalOrganizationChart"/>
    <dgm:cxn modelId="{1CB19DE3-7FB8-488F-88F2-6F49349C365B}" type="presParOf" srcId="{E8A2B889-0696-4C78-AA72-5264A3C86463}" destId="{574C0E7F-C9DA-4BBD-8171-7337319D8F4C}" srcOrd="0" destOrd="0" presId="urn:microsoft.com/office/officeart/2009/3/layout/HorizontalOrganizationChart"/>
    <dgm:cxn modelId="{B0089869-0C4A-4A1D-AC03-E83D2C0018CA}" type="presParOf" srcId="{574C0E7F-C9DA-4BBD-8171-7337319D8F4C}" destId="{535C049D-6080-4092-987B-1F8CAC54B834}" srcOrd="0" destOrd="0" presId="urn:microsoft.com/office/officeart/2009/3/layout/HorizontalOrganizationChart"/>
    <dgm:cxn modelId="{34FE4468-E888-4462-9A94-A639CB0E1A87}" type="presParOf" srcId="{574C0E7F-C9DA-4BBD-8171-7337319D8F4C}" destId="{A373F367-200A-4906-B0FC-FC3C583CE05A}" srcOrd="1" destOrd="0" presId="urn:microsoft.com/office/officeart/2009/3/layout/HorizontalOrganizationChart"/>
    <dgm:cxn modelId="{28E1AE8E-A770-4DA7-97C8-BD87A9CDC203}" type="presParOf" srcId="{E8A2B889-0696-4C78-AA72-5264A3C86463}" destId="{E67C9923-1D6E-4A6D-BFEC-97F3955FA60C}" srcOrd="1" destOrd="0" presId="urn:microsoft.com/office/officeart/2009/3/layout/HorizontalOrganizationChart"/>
    <dgm:cxn modelId="{146BF273-9848-41E4-A12B-1634793AF419}" type="presParOf" srcId="{E8A2B889-0696-4C78-AA72-5264A3C86463}" destId="{09DB61FC-1269-462D-8F9A-5970033A8668}" srcOrd="2" destOrd="0" presId="urn:microsoft.com/office/officeart/2009/3/layout/HorizontalOrganizationChart"/>
    <dgm:cxn modelId="{C7B17930-44B1-452E-B9A9-F1643450E422}" type="presParOf" srcId="{9B4F1CFB-2987-4FF2-B226-9A6A55397D25}" destId="{E8C9A80D-0757-4D8F-A106-B63193DDE082}" srcOrd="2" destOrd="0" presId="urn:microsoft.com/office/officeart/2009/3/layout/HorizontalOrganizationChart"/>
    <dgm:cxn modelId="{7CB0FD0F-D887-48DB-86DF-5A919387ABC6}" type="presParOf" srcId="{9B4F1CFB-2987-4FF2-B226-9A6A55397D25}" destId="{A49F1256-711D-404D-B552-FAF9166D5445}" srcOrd="3" destOrd="0" presId="urn:microsoft.com/office/officeart/2009/3/layout/HorizontalOrganizationChart"/>
    <dgm:cxn modelId="{98B5B549-7592-486D-9D35-B3345F88A251}" type="presParOf" srcId="{A49F1256-711D-404D-B552-FAF9166D5445}" destId="{67C98A3B-82B1-481E-A60E-8981CA132BDE}" srcOrd="0" destOrd="0" presId="urn:microsoft.com/office/officeart/2009/3/layout/HorizontalOrganizationChart"/>
    <dgm:cxn modelId="{7A6B6397-78A6-4AD7-BFEE-4EFF8902F7E9}" type="presParOf" srcId="{67C98A3B-82B1-481E-A60E-8981CA132BDE}" destId="{13A30705-3B56-4AB0-9A81-62684F067277}" srcOrd="0" destOrd="0" presId="urn:microsoft.com/office/officeart/2009/3/layout/HorizontalOrganizationChart"/>
    <dgm:cxn modelId="{7F23C9D1-3924-4F0A-99B0-4BA114CC0ABB}" type="presParOf" srcId="{67C98A3B-82B1-481E-A60E-8981CA132BDE}" destId="{C4B265C7-34C0-40B7-89D8-01CA44AC2F5A}" srcOrd="1" destOrd="0" presId="urn:microsoft.com/office/officeart/2009/3/layout/HorizontalOrganizationChart"/>
    <dgm:cxn modelId="{C6F18D2B-C97D-4D00-8EE2-AC969573790C}" type="presParOf" srcId="{A49F1256-711D-404D-B552-FAF9166D5445}" destId="{73043645-1FE0-44EA-9FC9-06E6D0B38B5D}" srcOrd="1" destOrd="0" presId="urn:microsoft.com/office/officeart/2009/3/layout/HorizontalOrganizationChart"/>
    <dgm:cxn modelId="{C401D7FC-D017-4F7F-A2B4-5E9CF55333AF}" type="presParOf" srcId="{A49F1256-711D-404D-B552-FAF9166D5445}" destId="{124926E9-D2D2-46EA-89F1-84FC8B677EC2}" srcOrd="2" destOrd="0" presId="urn:microsoft.com/office/officeart/2009/3/layout/HorizontalOrganizationChart"/>
    <dgm:cxn modelId="{4253B9FE-9EF9-4658-8B87-54ED65331A8D}" type="presParOf" srcId="{9B4F1CFB-2987-4FF2-B226-9A6A55397D25}" destId="{F7240D9D-030D-4BD7-80FB-A22BA1459066}" srcOrd="4" destOrd="0" presId="urn:microsoft.com/office/officeart/2009/3/layout/HorizontalOrganizationChart"/>
    <dgm:cxn modelId="{A9B76E0D-F5C6-412F-8626-AA0380086A42}" type="presParOf" srcId="{9B4F1CFB-2987-4FF2-B226-9A6A55397D25}" destId="{376EC93A-9D29-4608-BD33-48DDDDAC26E3}" srcOrd="5" destOrd="0" presId="urn:microsoft.com/office/officeart/2009/3/layout/HorizontalOrganizationChart"/>
    <dgm:cxn modelId="{8EC8AC59-C2B0-4FAD-A946-37DCCF59C5A2}" type="presParOf" srcId="{376EC93A-9D29-4608-BD33-48DDDDAC26E3}" destId="{D042B696-002D-46B8-B14A-2160A33504A5}" srcOrd="0" destOrd="0" presId="urn:microsoft.com/office/officeart/2009/3/layout/HorizontalOrganizationChart"/>
    <dgm:cxn modelId="{6E2BE8AB-D4DF-461D-B1E4-FD028780B073}" type="presParOf" srcId="{D042B696-002D-46B8-B14A-2160A33504A5}" destId="{DD122785-7D7A-4B5E-90A2-ACE880F9A47A}" srcOrd="0" destOrd="0" presId="urn:microsoft.com/office/officeart/2009/3/layout/HorizontalOrganizationChart"/>
    <dgm:cxn modelId="{D8146298-9BCC-4AB5-A1B1-96539D8E4E18}" type="presParOf" srcId="{D042B696-002D-46B8-B14A-2160A33504A5}" destId="{6F34A8BA-03E2-4050-8C8A-38E9BDF9611F}" srcOrd="1" destOrd="0" presId="urn:microsoft.com/office/officeart/2009/3/layout/HorizontalOrganizationChart"/>
    <dgm:cxn modelId="{A02F115C-967A-4D2F-8213-83D9DB7DFA4D}" type="presParOf" srcId="{376EC93A-9D29-4608-BD33-48DDDDAC26E3}" destId="{E1EE7E2E-7154-4BD9-9F1D-EFA88703B92C}" srcOrd="1" destOrd="0" presId="urn:microsoft.com/office/officeart/2009/3/layout/HorizontalOrganizationChart"/>
    <dgm:cxn modelId="{2D62C107-67A7-40A0-9B8F-0676C1E603B3}" type="presParOf" srcId="{376EC93A-9D29-4608-BD33-48DDDDAC26E3}" destId="{40F94CF6-A402-41B9-B025-4159AE63B626}" srcOrd="2" destOrd="0" presId="urn:microsoft.com/office/officeart/2009/3/layout/HorizontalOrganizationChart"/>
    <dgm:cxn modelId="{03FAAA90-CAF2-4F87-B744-0B4FB61B4DCD}" type="presParOf" srcId="{9B4F1CFB-2987-4FF2-B226-9A6A55397D25}" destId="{1D90AFA7-388A-4009-9A27-9606B8AA77A5}" srcOrd="6" destOrd="0" presId="urn:microsoft.com/office/officeart/2009/3/layout/HorizontalOrganizationChart"/>
    <dgm:cxn modelId="{6573DB47-3A4B-405D-8980-5F9530921659}" type="presParOf" srcId="{9B4F1CFB-2987-4FF2-B226-9A6A55397D25}" destId="{22556AD4-5E3B-4279-AE4D-A29A1427B758}" srcOrd="7" destOrd="0" presId="urn:microsoft.com/office/officeart/2009/3/layout/HorizontalOrganizationChart"/>
    <dgm:cxn modelId="{6C20DFAD-BE5A-4A4D-AF2F-BB91A0A859A5}" type="presParOf" srcId="{22556AD4-5E3B-4279-AE4D-A29A1427B758}" destId="{5DE3A60A-CBE4-4586-B5A7-46C46929E9B5}" srcOrd="0" destOrd="0" presId="urn:microsoft.com/office/officeart/2009/3/layout/HorizontalOrganizationChart"/>
    <dgm:cxn modelId="{0234443F-59D7-45B0-B7C4-C0A2855DD39D}" type="presParOf" srcId="{5DE3A60A-CBE4-4586-B5A7-46C46929E9B5}" destId="{E74F5BC7-9603-41A5-A544-268433AC73D5}" srcOrd="0" destOrd="0" presId="urn:microsoft.com/office/officeart/2009/3/layout/HorizontalOrganizationChart"/>
    <dgm:cxn modelId="{2FEAB621-5F6F-4388-8B86-1D36923A1D9C}" type="presParOf" srcId="{5DE3A60A-CBE4-4586-B5A7-46C46929E9B5}" destId="{2689356A-CC2F-44F9-9EF7-BEA323702285}" srcOrd="1" destOrd="0" presId="urn:microsoft.com/office/officeart/2009/3/layout/HorizontalOrganizationChart"/>
    <dgm:cxn modelId="{194CE64F-D617-40DA-84B9-47C465FA6392}" type="presParOf" srcId="{22556AD4-5E3B-4279-AE4D-A29A1427B758}" destId="{25CC6FA3-7A95-492B-AA44-72392CB25D3B}" srcOrd="1" destOrd="0" presId="urn:microsoft.com/office/officeart/2009/3/layout/HorizontalOrganizationChart"/>
    <dgm:cxn modelId="{1565CE11-C54B-4DF8-84A6-E8ECE0C95FD9}" type="presParOf" srcId="{22556AD4-5E3B-4279-AE4D-A29A1427B758}" destId="{9B74075E-E593-48E7-A69A-0DCEE7EE50DC}" srcOrd="2" destOrd="0" presId="urn:microsoft.com/office/officeart/2009/3/layout/HorizontalOrganizationChart"/>
    <dgm:cxn modelId="{BCACF574-8765-42E6-80BE-2B6498B9ED35}" type="presParOf" srcId="{ABBE3246-589C-4B26-8888-FEE74B77B498}" destId="{9FAAC5F5-1324-4E39-A3CC-9C207A159399}" srcOrd="2" destOrd="0" presId="urn:microsoft.com/office/officeart/2009/3/layout/HorizontalOrganizationChar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7D3BB68-23A9-4C69-904E-98A8857CF38D}" type="doc">
      <dgm:prSet loTypeId="urn:microsoft.com/office/officeart/2005/8/layout/cycle6" loCatId="cycle" qsTypeId="urn:microsoft.com/office/officeart/2005/8/quickstyle/simple1" qsCatId="simple" csTypeId="urn:microsoft.com/office/officeart/2005/8/colors/accent0_3" csCatId="mainScheme" phldr="1"/>
      <dgm:spPr/>
      <dgm:t>
        <a:bodyPr/>
        <a:lstStyle/>
        <a:p>
          <a:endParaRPr lang="en-US"/>
        </a:p>
      </dgm:t>
    </dgm:pt>
    <dgm:pt modelId="{984991BC-7983-4719-9B76-7DEF93BEEAFD}">
      <dgm:prSet phldrT="[Text]"/>
      <dgm:spPr>
        <a:solidFill>
          <a:schemeClr val="accent4">
            <a:lumMod val="75000"/>
            <a:lumOff val="25000"/>
          </a:schemeClr>
        </a:solidFill>
        <a:ln>
          <a:noFill/>
        </a:ln>
      </dgm:spPr>
      <dgm:t>
        <a:bodyPr/>
        <a:lstStyle/>
        <a:p>
          <a:r>
            <a:rPr lang="en-US" dirty="0">
              <a:solidFill>
                <a:srgbClr val="FFFF00"/>
              </a:solidFill>
            </a:rPr>
            <a:t>Oil &amp; Ice Interactions at the Meter / “Sub Grid” Scale </a:t>
          </a:r>
        </a:p>
      </dgm:t>
    </dgm:pt>
    <dgm:pt modelId="{0AB34B68-463C-4253-BC87-1EA608AC6AF0}" type="parTrans" cxnId="{E0B7AA05-EDC4-4D93-B20C-1D93520D85B4}">
      <dgm:prSet/>
      <dgm:spPr/>
      <dgm:t>
        <a:bodyPr/>
        <a:lstStyle/>
        <a:p>
          <a:endParaRPr lang="en-US"/>
        </a:p>
      </dgm:t>
    </dgm:pt>
    <dgm:pt modelId="{2E8A0C1E-712C-4730-82B5-E6DCE0287285}" type="sibTrans" cxnId="{E0B7AA05-EDC4-4D93-B20C-1D93520D85B4}">
      <dgm:prSet/>
      <dgm:spPr>
        <a:ln w="28575">
          <a:solidFill>
            <a:schemeClr val="bg1"/>
          </a:solidFill>
        </a:ln>
      </dgm:spPr>
      <dgm:t>
        <a:bodyPr/>
        <a:lstStyle/>
        <a:p>
          <a:endParaRPr lang="en-US"/>
        </a:p>
      </dgm:t>
    </dgm:pt>
    <dgm:pt modelId="{A1F4FD8D-8E22-43C5-9072-5F566E69A2B4}">
      <dgm:prSet phldrT="[Text]"/>
      <dgm:spPr>
        <a:solidFill>
          <a:schemeClr val="accent4">
            <a:lumMod val="75000"/>
            <a:lumOff val="25000"/>
          </a:schemeClr>
        </a:solidFill>
        <a:ln>
          <a:noFill/>
        </a:ln>
      </dgm:spPr>
      <dgm:t>
        <a:bodyPr/>
        <a:lstStyle/>
        <a:p>
          <a:r>
            <a:rPr lang="en-US" dirty="0">
              <a:solidFill>
                <a:srgbClr val="FFFF00"/>
              </a:solidFill>
            </a:rPr>
            <a:t>Oil &amp; Ice Interactions at the Kilometer + Scale </a:t>
          </a:r>
        </a:p>
      </dgm:t>
    </dgm:pt>
    <dgm:pt modelId="{3F9B0922-1C38-40DE-A4B6-03A9E2A945AC}" type="parTrans" cxnId="{4F9B5011-B7E2-4629-9288-4D30CFC8E7AE}">
      <dgm:prSet/>
      <dgm:spPr/>
      <dgm:t>
        <a:bodyPr/>
        <a:lstStyle/>
        <a:p>
          <a:endParaRPr lang="en-US"/>
        </a:p>
      </dgm:t>
    </dgm:pt>
    <dgm:pt modelId="{E17E24AF-7412-4039-AFE8-69657FB6E36E}" type="sibTrans" cxnId="{4F9B5011-B7E2-4629-9288-4D30CFC8E7AE}">
      <dgm:prSet/>
      <dgm:spPr>
        <a:ln w="28575">
          <a:solidFill>
            <a:schemeClr val="bg1"/>
          </a:solidFill>
        </a:ln>
      </dgm:spPr>
      <dgm:t>
        <a:bodyPr/>
        <a:lstStyle/>
        <a:p>
          <a:endParaRPr lang="en-US"/>
        </a:p>
      </dgm:t>
    </dgm:pt>
    <dgm:pt modelId="{0136A3AB-F095-4E6A-989D-F73B0017E2C9}">
      <dgm:prSet phldrT="[Text]"/>
      <dgm:spPr>
        <a:solidFill>
          <a:schemeClr val="accent4">
            <a:lumMod val="75000"/>
            <a:lumOff val="25000"/>
          </a:schemeClr>
        </a:solidFill>
        <a:ln>
          <a:noFill/>
        </a:ln>
      </dgm:spPr>
      <dgm:t>
        <a:bodyPr/>
        <a:lstStyle/>
        <a:p>
          <a:r>
            <a:rPr lang="en-US" dirty="0">
              <a:solidFill>
                <a:srgbClr val="FFFF00"/>
              </a:solidFill>
            </a:rPr>
            <a:t>New and Existing Technologies for Observing Ice and Informing Models </a:t>
          </a:r>
        </a:p>
      </dgm:t>
    </dgm:pt>
    <dgm:pt modelId="{56DD2108-2B09-43CD-9692-88A7F76EFCF8}" type="parTrans" cxnId="{FBADDF48-8A8D-4C62-970F-36EC9354559E}">
      <dgm:prSet/>
      <dgm:spPr/>
      <dgm:t>
        <a:bodyPr/>
        <a:lstStyle/>
        <a:p>
          <a:endParaRPr lang="en-US"/>
        </a:p>
      </dgm:t>
    </dgm:pt>
    <dgm:pt modelId="{BC826A7A-6C1E-44F7-8637-34997EFEB989}" type="sibTrans" cxnId="{FBADDF48-8A8D-4C62-970F-36EC9354559E}">
      <dgm:prSet/>
      <dgm:spPr>
        <a:ln w="28575">
          <a:solidFill>
            <a:schemeClr val="bg1"/>
          </a:solidFill>
        </a:ln>
      </dgm:spPr>
      <dgm:t>
        <a:bodyPr/>
        <a:lstStyle/>
        <a:p>
          <a:endParaRPr lang="en-US"/>
        </a:p>
      </dgm:t>
    </dgm:pt>
    <dgm:pt modelId="{75FE9726-3D28-4982-B620-61234EA29BF8}">
      <dgm:prSet phldrT="[Text]"/>
      <dgm:spPr>
        <a:solidFill>
          <a:schemeClr val="accent4">
            <a:lumMod val="75000"/>
            <a:lumOff val="25000"/>
          </a:schemeClr>
        </a:solidFill>
        <a:ln>
          <a:noFill/>
        </a:ln>
      </dgm:spPr>
      <dgm:t>
        <a:bodyPr/>
        <a:lstStyle/>
        <a:p>
          <a:r>
            <a:rPr lang="en-US" dirty="0">
              <a:solidFill>
                <a:srgbClr val="FFFF00"/>
              </a:solidFill>
            </a:rPr>
            <a:t>Visualization &amp; Uncertainty </a:t>
          </a:r>
        </a:p>
      </dgm:t>
    </dgm:pt>
    <dgm:pt modelId="{EAA6C0DF-6FFA-447F-9572-503B95368A65}" type="parTrans" cxnId="{61134BD5-E2E7-45C9-A022-490981E1FC68}">
      <dgm:prSet/>
      <dgm:spPr/>
      <dgm:t>
        <a:bodyPr/>
        <a:lstStyle/>
        <a:p>
          <a:endParaRPr lang="en-US"/>
        </a:p>
      </dgm:t>
    </dgm:pt>
    <dgm:pt modelId="{A62A1CD3-78F9-4EC4-A3F1-E3255114A188}" type="sibTrans" cxnId="{61134BD5-E2E7-45C9-A022-490981E1FC68}">
      <dgm:prSet/>
      <dgm:spPr>
        <a:ln w="28575">
          <a:solidFill>
            <a:schemeClr val="bg1"/>
          </a:solidFill>
        </a:ln>
      </dgm:spPr>
      <dgm:t>
        <a:bodyPr/>
        <a:lstStyle/>
        <a:p>
          <a:endParaRPr lang="en-US"/>
        </a:p>
      </dgm:t>
    </dgm:pt>
    <dgm:pt modelId="{9F322FD0-D033-4CF2-9065-5885DB2F832A}" type="pres">
      <dgm:prSet presAssocID="{27D3BB68-23A9-4C69-904E-98A8857CF38D}" presName="cycle" presStyleCnt="0">
        <dgm:presLayoutVars>
          <dgm:dir/>
          <dgm:resizeHandles val="exact"/>
        </dgm:presLayoutVars>
      </dgm:prSet>
      <dgm:spPr/>
    </dgm:pt>
    <dgm:pt modelId="{0BB18B90-D6D7-454D-BA37-E3DD17601363}" type="pres">
      <dgm:prSet presAssocID="{984991BC-7983-4719-9B76-7DEF93BEEAFD}" presName="node" presStyleLbl="node1" presStyleIdx="0" presStyleCnt="4" custScaleX="143308" custScaleY="129058">
        <dgm:presLayoutVars>
          <dgm:bulletEnabled val="1"/>
        </dgm:presLayoutVars>
      </dgm:prSet>
      <dgm:spPr/>
    </dgm:pt>
    <dgm:pt modelId="{5C8EA769-409D-41DB-9028-1BE32A661D87}" type="pres">
      <dgm:prSet presAssocID="{984991BC-7983-4719-9B76-7DEF93BEEAFD}" presName="spNode" presStyleCnt="0"/>
      <dgm:spPr/>
    </dgm:pt>
    <dgm:pt modelId="{6E285CAA-1F95-4404-B316-3AFB8E510FF8}" type="pres">
      <dgm:prSet presAssocID="{2E8A0C1E-712C-4730-82B5-E6DCE0287285}" presName="sibTrans" presStyleLbl="sibTrans1D1" presStyleIdx="0" presStyleCnt="4"/>
      <dgm:spPr/>
    </dgm:pt>
    <dgm:pt modelId="{C8589A32-D078-43DB-A9EF-0852293FA901}" type="pres">
      <dgm:prSet presAssocID="{A1F4FD8D-8E22-43C5-9072-5F566E69A2B4}" presName="node" presStyleLbl="node1" presStyleIdx="1" presStyleCnt="4" custScaleX="143308" custScaleY="129058">
        <dgm:presLayoutVars>
          <dgm:bulletEnabled val="1"/>
        </dgm:presLayoutVars>
      </dgm:prSet>
      <dgm:spPr/>
    </dgm:pt>
    <dgm:pt modelId="{8FA765E2-D48C-4B16-9EFC-7521E2914AFB}" type="pres">
      <dgm:prSet presAssocID="{A1F4FD8D-8E22-43C5-9072-5F566E69A2B4}" presName="spNode" presStyleCnt="0"/>
      <dgm:spPr/>
    </dgm:pt>
    <dgm:pt modelId="{DFDD14C4-0949-42D2-A60E-129D4446B13C}" type="pres">
      <dgm:prSet presAssocID="{E17E24AF-7412-4039-AFE8-69657FB6E36E}" presName="sibTrans" presStyleLbl="sibTrans1D1" presStyleIdx="1" presStyleCnt="4"/>
      <dgm:spPr/>
    </dgm:pt>
    <dgm:pt modelId="{EB07967C-63DF-42DA-AC7D-5C8265E3FC4D}" type="pres">
      <dgm:prSet presAssocID="{0136A3AB-F095-4E6A-989D-F73B0017E2C9}" presName="node" presStyleLbl="node1" presStyleIdx="2" presStyleCnt="4" custScaleX="143308" custScaleY="129058">
        <dgm:presLayoutVars>
          <dgm:bulletEnabled val="1"/>
        </dgm:presLayoutVars>
      </dgm:prSet>
      <dgm:spPr/>
    </dgm:pt>
    <dgm:pt modelId="{08430B1D-8C89-457E-9FF2-04289B270336}" type="pres">
      <dgm:prSet presAssocID="{0136A3AB-F095-4E6A-989D-F73B0017E2C9}" presName="spNode" presStyleCnt="0"/>
      <dgm:spPr/>
    </dgm:pt>
    <dgm:pt modelId="{893E73A5-A3B9-49C7-A6BD-4A2638B4C3BF}" type="pres">
      <dgm:prSet presAssocID="{BC826A7A-6C1E-44F7-8637-34997EFEB989}" presName="sibTrans" presStyleLbl="sibTrans1D1" presStyleIdx="2" presStyleCnt="4"/>
      <dgm:spPr/>
    </dgm:pt>
    <dgm:pt modelId="{F5B08673-DA4D-4CDA-9AF7-E2E190F0E562}" type="pres">
      <dgm:prSet presAssocID="{75FE9726-3D28-4982-B620-61234EA29BF8}" presName="node" presStyleLbl="node1" presStyleIdx="3" presStyleCnt="4" custScaleX="143308" custScaleY="129058">
        <dgm:presLayoutVars>
          <dgm:bulletEnabled val="1"/>
        </dgm:presLayoutVars>
      </dgm:prSet>
      <dgm:spPr/>
    </dgm:pt>
    <dgm:pt modelId="{766A3248-E2EA-400A-81AF-04C80EA9F6D1}" type="pres">
      <dgm:prSet presAssocID="{75FE9726-3D28-4982-B620-61234EA29BF8}" presName="spNode" presStyleCnt="0"/>
      <dgm:spPr/>
    </dgm:pt>
    <dgm:pt modelId="{FDD16489-EE38-4544-A5EF-CA5AE5991312}" type="pres">
      <dgm:prSet presAssocID="{A62A1CD3-78F9-4EC4-A3F1-E3255114A188}" presName="sibTrans" presStyleLbl="sibTrans1D1" presStyleIdx="3" presStyleCnt="4"/>
      <dgm:spPr/>
    </dgm:pt>
  </dgm:ptLst>
  <dgm:cxnLst>
    <dgm:cxn modelId="{E0B7AA05-EDC4-4D93-B20C-1D93520D85B4}" srcId="{27D3BB68-23A9-4C69-904E-98A8857CF38D}" destId="{984991BC-7983-4719-9B76-7DEF93BEEAFD}" srcOrd="0" destOrd="0" parTransId="{0AB34B68-463C-4253-BC87-1EA608AC6AF0}" sibTransId="{2E8A0C1E-712C-4730-82B5-E6DCE0287285}"/>
    <dgm:cxn modelId="{4F9B5011-B7E2-4629-9288-4D30CFC8E7AE}" srcId="{27D3BB68-23A9-4C69-904E-98A8857CF38D}" destId="{A1F4FD8D-8E22-43C5-9072-5F566E69A2B4}" srcOrd="1" destOrd="0" parTransId="{3F9B0922-1C38-40DE-A4B6-03A9E2A945AC}" sibTransId="{E17E24AF-7412-4039-AFE8-69657FB6E36E}"/>
    <dgm:cxn modelId="{A3363C24-5378-4087-9586-79BED36A43BD}" type="presOf" srcId="{984991BC-7983-4719-9B76-7DEF93BEEAFD}" destId="{0BB18B90-D6D7-454D-BA37-E3DD17601363}" srcOrd="0" destOrd="0" presId="urn:microsoft.com/office/officeart/2005/8/layout/cycle6"/>
    <dgm:cxn modelId="{B0929424-745F-4BF8-B394-BBED7C5F3781}" type="presOf" srcId="{2E8A0C1E-712C-4730-82B5-E6DCE0287285}" destId="{6E285CAA-1F95-4404-B316-3AFB8E510FF8}" srcOrd="0" destOrd="0" presId="urn:microsoft.com/office/officeart/2005/8/layout/cycle6"/>
    <dgm:cxn modelId="{28EF3C2F-3D6D-46F5-A710-A21A765B2BE8}" type="presOf" srcId="{75FE9726-3D28-4982-B620-61234EA29BF8}" destId="{F5B08673-DA4D-4CDA-9AF7-E2E190F0E562}" srcOrd="0" destOrd="0" presId="urn:microsoft.com/office/officeart/2005/8/layout/cycle6"/>
    <dgm:cxn modelId="{5CC9433E-C316-46AB-8290-B56DD308D4B5}" type="presOf" srcId="{BC826A7A-6C1E-44F7-8637-34997EFEB989}" destId="{893E73A5-A3B9-49C7-A6BD-4A2638B4C3BF}" srcOrd="0" destOrd="0" presId="urn:microsoft.com/office/officeart/2005/8/layout/cycle6"/>
    <dgm:cxn modelId="{FBADDF48-8A8D-4C62-970F-36EC9354559E}" srcId="{27D3BB68-23A9-4C69-904E-98A8857CF38D}" destId="{0136A3AB-F095-4E6A-989D-F73B0017E2C9}" srcOrd="2" destOrd="0" parTransId="{56DD2108-2B09-43CD-9692-88A7F76EFCF8}" sibTransId="{BC826A7A-6C1E-44F7-8637-34997EFEB989}"/>
    <dgm:cxn modelId="{195A698A-CB50-4CFA-888F-CFF841149763}" type="presOf" srcId="{27D3BB68-23A9-4C69-904E-98A8857CF38D}" destId="{9F322FD0-D033-4CF2-9065-5885DB2F832A}" srcOrd="0" destOrd="0" presId="urn:microsoft.com/office/officeart/2005/8/layout/cycle6"/>
    <dgm:cxn modelId="{9ED0E1A9-4FB6-4355-AB5A-20A91BEA87E2}" type="presOf" srcId="{A62A1CD3-78F9-4EC4-A3F1-E3255114A188}" destId="{FDD16489-EE38-4544-A5EF-CA5AE5991312}" srcOrd="0" destOrd="0" presId="urn:microsoft.com/office/officeart/2005/8/layout/cycle6"/>
    <dgm:cxn modelId="{B3FE22AE-ABDE-44B2-B117-DB6056A2204A}" type="presOf" srcId="{A1F4FD8D-8E22-43C5-9072-5F566E69A2B4}" destId="{C8589A32-D078-43DB-A9EF-0852293FA901}" srcOrd="0" destOrd="0" presId="urn:microsoft.com/office/officeart/2005/8/layout/cycle6"/>
    <dgm:cxn modelId="{315550C2-1B90-4B58-9B1C-0429377D627C}" type="presOf" srcId="{E17E24AF-7412-4039-AFE8-69657FB6E36E}" destId="{DFDD14C4-0949-42D2-A60E-129D4446B13C}" srcOrd="0" destOrd="0" presId="urn:microsoft.com/office/officeart/2005/8/layout/cycle6"/>
    <dgm:cxn modelId="{61134BD5-E2E7-45C9-A022-490981E1FC68}" srcId="{27D3BB68-23A9-4C69-904E-98A8857CF38D}" destId="{75FE9726-3D28-4982-B620-61234EA29BF8}" srcOrd="3" destOrd="0" parTransId="{EAA6C0DF-6FFA-447F-9572-503B95368A65}" sibTransId="{A62A1CD3-78F9-4EC4-A3F1-E3255114A188}"/>
    <dgm:cxn modelId="{244E9FD6-4DDD-4B38-A6BC-F1A73265C820}" type="presOf" srcId="{0136A3AB-F095-4E6A-989D-F73B0017E2C9}" destId="{EB07967C-63DF-42DA-AC7D-5C8265E3FC4D}" srcOrd="0" destOrd="0" presId="urn:microsoft.com/office/officeart/2005/8/layout/cycle6"/>
    <dgm:cxn modelId="{28838300-52E1-4036-9660-2C2A1639E683}" type="presParOf" srcId="{9F322FD0-D033-4CF2-9065-5885DB2F832A}" destId="{0BB18B90-D6D7-454D-BA37-E3DD17601363}" srcOrd="0" destOrd="0" presId="urn:microsoft.com/office/officeart/2005/8/layout/cycle6"/>
    <dgm:cxn modelId="{3115C538-63F2-4964-88D3-1406DD7CA2F1}" type="presParOf" srcId="{9F322FD0-D033-4CF2-9065-5885DB2F832A}" destId="{5C8EA769-409D-41DB-9028-1BE32A661D87}" srcOrd="1" destOrd="0" presId="urn:microsoft.com/office/officeart/2005/8/layout/cycle6"/>
    <dgm:cxn modelId="{F68C9B80-DD6B-48D8-A5C9-61353A246B58}" type="presParOf" srcId="{9F322FD0-D033-4CF2-9065-5885DB2F832A}" destId="{6E285CAA-1F95-4404-B316-3AFB8E510FF8}" srcOrd="2" destOrd="0" presId="urn:microsoft.com/office/officeart/2005/8/layout/cycle6"/>
    <dgm:cxn modelId="{6B850FCA-9F04-43BE-B5AA-A887CCDCFB84}" type="presParOf" srcId="{9F322FD0-D033-4CF2-9065-5885DB2F832A}" destId="{C8589A32-D078-43DB-A9EF-0852293FA901}" srcOrd="3" destOrd="0" presId="urn:microsoft.com/office/officeart/2005/8/layout/cycle6"/>
    <dgm:cxn modelId="{A22C28D6-FDE8-49CB-81B4-F32A920A46A7}" type="presParOf" srcId="{9F322FD0-D033-4CF2-9065-5885DB2F832A}" destId="{8FA765E2-D48C-4B16-9EFC-7521E2914AFB}" srcOrd="4" destOrd="0" presId="urn:microsoft.com/office/officeart/2005/8/layout/cycle6"/>
    <dgm:cxn modelId="{8D9EC705-DE86-4EA7-A7D9-13BED07B01F1}" type="presParOf" srcId="{9F322FD0-D033-4CF2-9065-5885DB2F832A}" destId="{DFDD14C4-0949-42D2-A60E-129D4446B13C}" srcOrd="5" destOrd="0" presId="urn:microsoft.com/office/officeart/2005/8/layout/cycle6"/>
    <dgm:cxn modelId="{F7B7F2FB-AA82-4A36-B1A3-413E9065CF89}" type="presParOf" srcId="{9F322FD0-D033-4CF2-9065-5885DB2F832A}" destId="{EB07967C-63DF-42DA-AC7D-5C8265E3FC4D}" srcOrd="6" destOrd="0" presId="urn:microsoft.com/office/officeart/2005/8/layout/cycle6"/>
    <dgm:cxn modelId="{C79DBB0B-1A05-4A5D-8877-22F699E6794C}" type="presParOf" srcId="{9F322FD0-D033-4CF2-9065-5885DB2F832A}" destId="{08430B1D-8C89-457E-9FF2-04289B270336}" srcOrd="7" destOrd="0" presId="urn:microsoft.com/office/officeart/2005/8/layout/cycle6"/>
    <dgm:cxn modelId="{B803B6A5-4937-4F32-9898-00A4DA456937}" type="presParOf" srcId="{9F322FD0-D033-4CF2-9065-5885DB2F832A}" destId="{893E73A5-A3B9-49C7-A6BD-4A2638B4C3BF}" srcOrd="8" destOrd="0" presId="urn:microsoft.com/office/officeart/2005/8/layout/cycle6"/>
    <dgm:cxn modelId="{58F890A6-E206-4432-97CD-44411B79EBCF}" type="presParOf" srcId="{9F322FD0-D033-4CF2-9065-5885DB2F832A}" destId="{F5B08673-DA4D-4CDA-9AF7-E2E190F0E562}" srcOrd="9" destOrd="0" presId="urn:microsoft.com/office/officeart/2005/8/layout/cycle6"/>
    <dgm:cxn modelId="{4FC6FAC0-7C3D-4392-814C-9D3F768EFF74}" type="presParOf" srcId="{9F322FD0-D033-4CF2-9065-5885DB2F832A}" destId="{766A3248-E2EA-400A-81AF-04C80EA9F6D1}" srcOrd="10" destOrd="0" presId="urn:microsoft.com/office/officeart/2005/8/layout/cycle6"/>
    <dgm:cxn modelId="{0AFD2E47-2193-4A20-B58F-CC9A1B1BAD44}" type="presParOf" srcId="{9F322FD0-D033-4CF2-9065-5885DB2F832A}" destId="{FDD16489-EE38-4544-A5EF-CA5AE5991312}" srcOrd="11" destOrd="0" presId="urn:microsoft.com/office/officeart/2005/8/layout/cycle6"/>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1C505D-AD9C-428C-84D1-526032A4CBD3}" type="doc">
      <dgm:prSet loTypeId="urn:microsoft.com/office/officeart/2005/8/layout/vList3" loCatId="list" qsTypeId="urn:microsoft.com/office/officeart/2005/8/quickstyle/simple1" qsCatId="simple" csTypeId="urn:microsoft.com/office/officeart/2005/8/colors/accent2_3" csCatId="accent2" phldr="1"/>
      <dgm:spPr/>
    </dgm:pt>
    <dgm:pt modelId="{5AF17B9C-B99B-43C2-9D64-3EF2C0D33505}">
      <dgm:prSet phldrT="[Text]"/>
      <dgm:spPr>
        <a:xfrm rot="10800000">
          <a:off x="976921" y="0"/>
          <a:ext cx="3214577" cy="668940"/>
        </a:xfrm>
        <a:prstGeom prst="homePlate">
          <a:avLst/>
        </a:prstGeom>
        <a:solidFill>
          <a:srgbClr val="567682">
            <a:shade val="8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Trebuchet MS"/>
              <a:ea typeface="+mn-ea"/>
              <a:cs typeface="+mn-cs"/>
            </a:rPr>
            <a:t>Satellites</a:t>
          </a:r>
        </a:p>
      </dgm:t>
    </dgm:pt>
    <dgm:pt modelId="{911F99AF-91F5-42CE-8506-61E4F588255E}" type="parTrans" cxnId="{934A4D09-AC9C-4194-987E-7797C12C9E2F}">
      <dgm:prSet/>
      <dgm:spPr/>
      <dgm:t>
        <a:bodyPr/>
        <a:lstStyle/>
        <a:p>
          <a:endParaRPr lang="en-US"/>
        </a:p>
      </dgm:t>
    </dgm:pt>
    <dgm:pt modelId="{29CEEBCF-8CA5-4357-9940-522664CB60C3}" type="sibTrans" cxnId="{934A4D09-AC9C-4194-987E-7797C12C9E2F}">
      <dgm:prSet/>
      <dgm:spPr/>
      <dgm:t>
        <a:bodyPr/>
        <a:lstStyle/>
        <a:p>
          <a:endParaRPr lang="en-US"/>
        </a:p>
      </dgm:t>
    </dgm:pt>
    <dgm:pt modelId="{A915F3F1-7BAE-460C-BCAC-E0D71539DF10}">
      <dgm:prSet phldrT="[Text]"/>
      <dgm:spPr>
        <a:xfrm rot="10800000">
          <a:off x="976921" y="868647"/>
          <a:ext cx="3214577" cy="668940"/>
        </a:xfrm>
        <a:prstGeom prst="homePlate">
          <a:avLst/>
        </a:prstGeom>
        <a:solidFill>
          <a:srgbClr val="567682">
            <a:shade val="80000"/>
            <a:hueOff val="32907"/>
            <a:satOff val="-2587"/>
            <a:lumOff val="7276"/>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Trebuchet MS"/>
              <a:ea typeface="+mn-ea"/>
              <a:cs typeface="+mn-cs"/>
            </a:rPr>
            <a:t>Airborne </a:t>
          </a:r>
        </a:p>
      </dgm:t>
    </dgm:pt>
    <dgm:pt modelId="{B7562BE3-0EB4-404C-880C-89EEB26C08DA}" type="parTrans" cxnId="{B41CA6BB-653E-419C-B539-0D8427CAF999}">
      <dgm:prSet/>
      <dgm:spPr/>
      <dgm:t>
        <a:bodyPr/>
        <a:lstStyle/>
        <a:p>
          <a:endParaRPr lang="en-US"/>
        </a:p>
      </dgm:t>
    </dgm:pt>
    <dgm:pt modelId="{7D547E5A-2627-4A9E-870F-EB0BC4A54D22}" type="sibTrans" cxnId="{B41CA6BB-653E-419C-B539-0D8427CAF999}">
      <dgm:prSet/>
      <dgm:spPr/>
      <dgm:t>
        <a:bodyPr/>
        <a:lstStyle/>
        <a:p>
          <a:endParaRPr lang="en-US"/>
        </a:p>
      </dgm:t>
    </dgm:pt>
    <dgm:pt modelId="{1FE5FE57-79F5-46C5-BC36-6CE4DA9FA556}">
      <dgm:prSet phldrT="[Text]"/>
      <dgm:spPr>
        <a:xfrm rot="10800000">
          <a:off x="976921" y="1737271"/>
          <a:ext cx="3214577" cy="668940"/>
        </a:xfrm>
        <a:prstGeom prst="homePlate">
          <a:avLst/>
        </a:prstGeom>
        <a:solidFill>
          <a:srgbClr val="567682">
            <a:shade val="80000"/>
            <a:hueOff val="65815"/>
            <a:satOff val="-5174"/>
            <a:lumOff val="14551"/>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Trebuchet MS"/>
              <a:ea typeface="+mn-ea"/>
              <a:cs typeface="+mn-cs"/>
            </a:rPr>
            <a:t>On Ice Surface &amp; Subsurface </a:t>
          </a:r>
        </a:p>
      </dgm:t>
    </dgm:pt>
    <dgm:pt modelId="{FDBA80E7-2B57-4C85-B351-5E7EA648AC63}" type="parTrans" cxnId="{40D6BE3B-C355-4D8D-A48C-BAD264F53218}">
      <dgm:prSet/>
      <dgm:spPr/>
      <dgm:t>
        <a:bodyPr/>
        <a:lstStyle/>
        <a:p>
          <a:endParaRPr lang="en-US"/>
        </a:p>
      </dgm:t>
    </dgm:pt>
    <dgm:pt modelId="{53092E8A-AB48-4707-9391-C39503B489DF}" type="sibTrans" cxnId="{40D6BE3B-C355-4D8D-A48C-BAD264F53218}">
      <dgm:prSet/>
      <dgm:spPr/>
      <dgm:t>
        <a:bodyPr/>
        <a:lstStyle/>
        <a:p>
          <a:endParaRPr lang="en-US"/>
        </a:p>
      </dgm:t>
    </dgm:pt>
    <dgm:pt modelId="{B814A2E9-D732-4720-90A5-44C14B8611A9}">
      <dgm:prSet phldrT="[Text]"/>
      <dgm:spPr>
        <a:xfrm rot="10800000">
          <a:off x="976921" y="2605895"/>
          <a:ext cx="3214577" cy="668940"/>
        </a:xfrm>
        <a:prstGeom prst="homePlate">
          <a:avLst/>
        </a:prstGeom>
        <a:solidFill>
          <a:srgbClr val="567682">
            <a:shade val="80000"/>
            <a:hueOff val="98722"/>
            <a:satOff val="-7761"/>
            <a:lumOff val="21826"/>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Trebuchet MS"/>
              <a:ea typeface="+mn-ea"/>
              <a:cs typeface="+mn-cs"/>
            </a:rPr>
            <a:t>Under Ice &amp; Open Water Surface </a:t>
          </a:r>
        </a:p>
      </dgm:t>
    </dgm:pt>
    <dgm:pt modelId="{7920A4EB-EAD8-468A-9B90-AEFB75762131}" type="parTrans" cxnId="{602606BF-D19D-4DC0-99BC-C6837FE69CD6}">
      <dgm:prSet/>
      <dgm:spPr/>
      <dgm:t>
        <a:bodyPr/>
        <a:lstStyle/>
        <a:p>
          <a:endParaRPr lang="en-US"/>
        </a:p>
      </dgm:t>
    </dgm:pt>
    <dgm:pt modelId="{4AC62454-6B98-472E-BA48-65D1C82AC781}" type="sibTrans" cxnId="{602606BF-D19D-4DC0-99BC-C6837FE69CD6}">
      <dgm:prSet/>
      <dgm:spPr/>
      <dgm:t>
        <a:bodyPr/>
        <a:lstStyle/>
        <a:p>
          <a:endParaRPr lang="en-US"/>
        </a:p>
      </dgm:t>
    </dgm:pt>
    <dgm:pt modelId="{6C9FC2D1-7932-49B8-BAC5-8399AC67F691}">
      <dgm:prSet phldrT="[Text]"/>
      <dgm:spPr>
        <a:xfrm rot="10800000">
          <a:off x="976921" y="3474519"/>
          <a:ext cx="3214577" cy="668940"/>
        </a:xfrm>
        <a:prstGeom prst="homePlate">
          <a:avLst/>
        </a:prstGeom>
        <a:solidFill>
          <a:srgbClr val="567682">
            <a:shade val="80000"/>
            <a:hueOff val="131629"/>
            <a:satOff val="-10348"/>
            <a:lumOff val="29102"/>
            <a:alphaOff val="0"/>
          </a:srgbClr>
        </a:solidFill>
        <a:ln w="25400" cap="flat" cmpd="sng" algn="ctr">
          <a:solidFill>
            <a:srgbClr val="FFFFFF">
              <a:hueOff val="0"/>
              <a:satOff val="0"/>
              <a:lumOff val="0"/>
              <a:alphaOff val="0"/>
            </a:srgbClr>
          </a:solidFill>
          <a:prstDash val="solid"/>
        </a:ln>
        <a:effectLst/>
      </dgm:spPr>
      <dgm:t>
        <a:bodyPr/>
        <a:lstStyle/>
        <a:p>
          <a:r>
            <a:rPr lang="en-US" dirty="0">
              <a:solidFill>
                <a:srgbClr val="FFFFFF"/>
              </a:solidFill>
              <a:latin typeface="Trebuchet MS"/>
              <a:ea typeface="+mn-ea"/>
              <a:cs typeface="+mn-cs"/>
            </a:rPr>
            <a:t>Seafloor Mounted </a:t>
          </a:r>
        </a:p>
      </dgm:t>
    </dgm:pt>
    <dgm:pt modelId="{76580F81-905C-45FE-9D26-0C2202CE4F23}" type="parTrans" cxnId="{88ABD5E9-6450-4F4B-B523-3BEFF1B1A44E}">
      <dgm:prSet/>
      <dgm:spPr/>
      <dgm:t>
        <a:bodyPr/>
        <a:lstStyle/>
        <a:p>
          <a:endParaRPr lang="en-US"/>
        </a:p>
      </dgm:t>
    </dgm:pt>
    <dgm:pt modelId="{FEE28945-B28E-4D7D-B899-62A85EDD7DDA}" type="sibTrans" cxnId="{88ABD5E9-6450-4F4B-B523-3BEFF1B1A44E}">
      <dgm:prSet/>
      <dgm:spPr/>
      <dgm:t>
        <a:bodyPr/>
        <a:lstStyle/>
        <a:p>
          <a:endParaRPr lang="en-US"/>
        </a:p>
      </dgm:t>
    </dgm:pt>
    <dgm:pt modelId="{98E39A3A-2A1E-4A97-8FCB-EC6E2FA5E448}" type="pres">
      <dgm:prSet presAssocID="{CE1C505D-AD9C-428C-84D1-526032A4CBD3}" presName="linearFlow" presStyleCnt="0">
        <dgm:presLayoutVars>
          <dgm:dir/>
          <dgm:resizeHandles val="exact"/>
        </dgm:presLayoutVars>
      </dgm:prSet>
      <dgm:spPr/>
    </dgm:pt>
    <dgm:pt modelId="{B7FA8A8A-D7EB-4FB2-BC21-614E91EE84BB}" type="pres">
      <dgm:prSet presAssocID="{5AF17B9C-B99B-43C2-9D64-3EF2C0D33505}" presName="composite" presStyleCnt="0"/>
      <dgm:spPr/>
    </dgm:pt>
    <dgm:pt modelId="{902AC58B-4A00-40F0-8143-E71C6256655C}" type="pres">
      <dgm:prSet presAssocID="{5AF17B9C-B99B-43C2-9D64-3EF2C0D33505}" presName="imgShp" presStyleLbl="fgImgPlace1" presStyleIdx="0" presStyleCnt="5"/>
      <dgm:spPr>
        <a:xfrm>
          <a:off x="642451" y="22"/>
          <a:ext cx="668940" cy="66894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rgbClr val="FFFFFF">
              <a:hueOff val="0"/>
              <a:satOff val="0"/>
              <a:lumOff val="0"/>
              <a:alphaOff val="0"/>
            </a:srgbClr>
          </a:solidFill>
          <a:prstDash val="solid"/>
        </a:ln>
        <a:effectLst/>
      </dgm:spPr>
      <dgm:extLst>
        <a:ext uri="{E40237B7-FDA0-4F09-8148-C483321AD2D9}">
          <dgm14:cNvPr xmlns:dgm14="http://schemas.microsoft.com/office/drawing/2010/diagram" id="0" name="" descr="Satellite view of Earth"/>
        </a:ext>
      </dgm:extLst>
    </dgm:pt>
    <dgm:pt modelId="{BB4A19FB-9E1F-4D5B-8963-E913641C6C20}" type="pres">
      <dgm:prSet presAssocID="{5AF17B9C-B99B-43C2-9D64-3EF2C0D33505}" presName="txShp" presStyleLbl="node1" presStyleIdx="0" presStyleCnt="5" custLinFactNeighborY="-3540">
        <dgm:presLayoutVars>
          <dgm:bulletEnabled val="1"/>
        </dgm:presLayoutVars>
      </dgm:prSet>
      <dgm:spPr/>
    </dgm:pt>
    <dgm:pt modelId="{175C7A18-6760-4B02-86FB-2E92154E8FB2}" type="pres">
      <dgm:prSet presAssocID="{29CEEBCF-8CA5-4357-9940-522664CB60C3}" presName="spacing" presStyleCnt="0"/>
      <dgm:spPr/>
    </dgm:pt>
    <dgm:pt modelId="{43A68479-6915-4237-9661-4E01D384C288}" type="pres">
      <dgm:prSet presAssocID="{A915F3F1-7BAE-460C-BCAC-E0D71539DF10}" presName="composite" presStyleCnt="0"/>
      <dgm:spPr/>
    </dgm:pt>
    <dgm:pt modelId="{E95F960D-210E-4735-B9A4-3DD1501C5A08}" type="pres">
      <dgm:prSet presAssocID="{A915F3F1-7BAE-460C-BCAC-E0D71539DF10}" presName="imgShp" presStyleLbl="fgImgPlace1" presStyleIdx="1" presStyleCnt="5" custLinFactNeighborX="-1122"/>
      <dgm:spPr>
        <a:xfrm>
          <a:off x="634946" y="868647"/>
          <a:ext cx="668940" cy="668940"/>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04871" r="-16000" b="-67326"/>
          </a:stretch>
        </a:blipFill>
        <a:ln w="25400" cap="flat" cmpd="sng" algn="ctr">
          <a:solidFill>
            <a:srgbClr val="FFFFFF">
              <a:hueOff val="0"/>
              <a:satOff val="0"/>
              <a:lumOff val="0"/>
              <a:alphaOff val="0"/>
            </a:srgbClr>
          </a:solidFill>
          <a:prstDash val="solid"/>
        </a:ln>
        <a:effectLst/>
      </dgm:spPr>
    </dgm:pt>
    <dgm:pt modelId="{1B6A436C-2A42-4B2E-899E-6C40BC1A94A7}" type="pres">
      <dgm:prSet presAssocID="{A915F3F1-7BAE-460C-BCAC-E0D71539DF10}" presName="txShp" presStyleLbl="node1" presStyleIdx="1" presStyleCnt="5">
        <dgm:presLayoutVars>
          <dgm:bulletEnabled val="1"/>
        </dgm:presLayoutVars>
      </dgm:prSet>
      <dgm:spPr/>
    </dgm:pt>
    <dgm:pt modelId="{DE8D83ED-F9FF-470F-AB7E-F1FE9E3F03FD}" type="pres">
      <dgm:prSet presAssocID="{7D547E5A-2627-4A9E-870F-EB0BC4A54D22}" presName="spacing" presStyleCnt="0"/>
      <dgm:spPr/>
    </dgm:pt>
    <dgm:pt modelId="{CFB258D9-B002-4129-B220-CB6585DD00AE}" type="pres">
      <dgm:prSet presAssocID="{1FE5FE57-79F5-46C5-BC36-6CE4DA9FA556}" presName="composite" presStyleCnt="0"/>
      <dgm:spPr/>
    </dgm:pt>
    <dgm:pt modelId="{06BD4E84-5208-45F6-8AA0-087435491C20}" type="pres">
      <dgm:prSet presAssocID="{1FE5FE57-79F5-46C5-BC36-6CE4DA9FA556}" presName="imgShp" presStyleLbl="fgImgPlace1" presStyleIdx="2" presStyleCnt="5"/>
      <dgm:spPr>
        <a:xfrm>
          <a:off x="642451" y="1737271"/>
          <a:ext cx="668940" cy="668940"/>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92295" t="-66133" r="-69258" b="2661"/>
          </a:stretch>
        </a:blipFill>
        <a:ln w="25400" cap="flat" cmpd="sng" algn="ctr">
          <a:solidFill>
            <a:srgbClr val="FFFFFF">
              <a:hueOff val="0"/>
              <a:satOff val="0"/>
              <a:lumOff val="0"/>
              <a:alphaOff val="0"/>
            </a:srgbClr>
          </a:solidFill>
          <a:prstDash val="solid"/>
        </a:ln>
        <a:effectLst/>
      </dgm:spPr>
    </dgm:pt>
    <dgm:pt modelId="{A647F48D-DD4D-446A-9FDB-5C3E714D1190}" type="pres">
      <dgm:prSet presAssocID="{1FE5FE57-79F5-46C5-BC36-6CE4DA9FA556}" presName="txShp" presStyleLbl="node1" presStyleIdx="2" presStyleCnt="5">
        <dgm:presLayoutVars>
          <dgm:bulletEnabled val="1"/>
        </dgm:presLayoutVars>
      </dgm:prSet>
      <dgm:spPr/>
    </dgm:pt>
    <dgm:pt modelId="{606535A1-02A5-4B20-A6B2-97C90A5A8749}" type="pres">
      <dgm:prSet presAssocID="{53092E8A-AB48-4707-9391-C39503B489DF}" presName="spacing" presStyleCnt="0"/>
      <dgm:spPr/>
    </dgm:pt>
    <dgm:pt modelId="{B36F73D1-A341-45D7-9901-5A98CDC20D96}" type="pres">
      <dgm:prSet presAssocID="{B814A2E9-D732-4720-90A5-44C14B8611A9}" presName="composite" presStyleCnt="0"/>
      <dgm:spPr/>
    </dgm:pt>
    <dgm:pt modelId="{10D94F88-15EA-4B3E-A292-8A3C0B3B2BA4}" type="pres">
      <dgm:prSet presAssocID="{B814A2E9-D732-4720-90A5-44C14B8611A9}" presName="imgShp" presStyleLbl="fgImgPlace1" presStyleIdx="3" presStyleCnt="5"/>
      <dgm:spPr>
        <a:xfrm>
          <a:off x="642451" y="2605895"/>
          <a:ext cx="668940" cy="668940"/>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0000" r="-20000"/>
          </a:stretch>
        </a:blipFill>
        <a:ln w="25400" cap="flat" cmpd="sng" algn="ctr">
          <a:solidFill>
            <a:srgbClr val="FFFFFF">
              <a:hueOff val="0"/>
              <a:satOff val="0"/>
              <a:lumOff val="0"/>
              <a:alphaOff val="0"/>
            </a:srgbClr>
          </a:solidFill>
          <a:prstDash val="solid"/>
        </a:ln>
        <a:effectLst/>
      </dgm:spPr>
    </dgm:pt>
    <dgm:pt modelId="{1FC712A2-810C-4DDF-A05E-3AECAE058B19}" type="pres">
      <dgm:prSet presAssocID="{B814A2E9-D732-4720-90A5-44C14B8611A9}" presName="txShp" presStyleLbl="node1" presStyleIdx="3" presStyleCnt="5">
        <dgm:presLayoutVars>
          <dgm:bulletEnabled val="1"/>
        </dgm:presLayoutVars>
      </dgm:prSet>
      <dgm:spPr/>
    </dgm:pt>
    <dgm:pt modelId="{46B3C244-37B6-48A5-B039-6F9954635B74}" type="pres">
      <dgm:prSet presAssocID="{4AC62454-6B98-472E-BA48-65D1C82AC781}" presName="spacing" presStyleCnt="0"/>
      <dgm:spPr/>
    </dgm:pt>
    <dgm:pt modelId="{1983062A-1F34-48F2-AA31-A515DDEE370E}" type="pres">
      <dgm:prSet presAssocID="{6C9FC2D1-7932-49B8-BAC5-8399AC67F691}" presName="composite" presStyleCnt="0"/>
      <dgm:spPr/>
    </dgm:pt>
    <dgm:pt modelId="{2FD643F4-79B3-417A-9C80-015EE7ABA180}" type="pres">
      <dgm:prSet presAssocID="{6C9FC2D1-7932-49B8-BAC5-8399AC67F691}" presName="imgShp" presStyleLbl="fgImgPlace1" presStyleIdx="4" presStyleCnt="5"/>
      <dgm:spPr>
        <a:xfrm>
          <a:off x="642451" y="3474519"/>
          <a:ext cx="668940" cy="668940"/>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7000" r="-17000"/>
          </a:stretch>
        </a:blipFill>
        <a:ln w="25400" cap="flat" cmpd="sng" algn="ctr">
          <a:solidFill>
            <a:srgbClr val="FFFFFF">
              <a:hueOff val="0"/>
              <a:satOff val="0"/>
              <a:lumOff val="0"/>
              <a:alphaOff val="0"/>
            </a:srgbClr>
          </a:solidFill>
          <a:prstDash val="solid"/>
        </a:ln>
        <a:effectLst/>
      </dgm:spPr>
    </dgm:pt>
    <dgm:pt modelId="{1F90FC53-3445-410E-A1A8-7C5506E44AB7}" type="pres">
      <dgm:prSet presAssocID="{6C9FC2D1-7932-49B8-BAC5-8399AC67F691}" presName="txShp" presStyleLbl="node1" presStyleIdx="4" presStyleCnt="5">
        <dgm:presLayoutVars>
          <dgm:bulletEnabled val="1"/>
        </dgm:presLayoutVars>
      </dgm:prSet>
      <dgm:spPr/>
    </dgm:pt>
  </dgm:ptLst>
  <dgm:cxnLst>
    <dgm:cxn modelId="{934A4D09-AC9C-4194-987E-7797C12C9E2F}" srcId="{CE1C505D-AD9C-428C-84D1-526032A4CBD3}" destId="{5AF17B9C-B99B-43C2-9D64-3EF2C0D33505}" srcOrd="0" destOrd="0" parTransId="{911F99AF-91F5-42CE-8506-61E4F588255E}" sibTransId="{29CEEBCF-8CA5-4357-9940-522664CB60C3}"/>
    <dgm:cxn modelId="{40D6BE3B-C355-4D8D-A48C-BAD264F53218}" srcId="{CE1C505D-AD9C-428C-84D1-526032A4CBD3}" destId="{1FE5FE57-79F5-46C5-BC36-6CE4DA9FA556}" srcOrd="2" destOrd="0" parTransId="{FDBA80E7-2B57-4C85-B351-5E7EA648AC63}" sibTransId="{53092E8A-AB48-4707-9391-C39503B489DF}"/>
    <dgm:cxn modelId="{835FD643-2AAF-463C-8A31-01066DC0E508}" type="presOf" srcId="{6C9FC2D1-7932-49B8-BAC5-8399AC67F691}" destId="{1F90FC53-3445-410E-A1A8-7C5506E44AB7}" srcOrd="0" destOrd="0" presId="urn:microsoft.com/office/officeart/2005/8/layout/vList3"/>
    <dgm:cxn modelId="{CC31FE4E-974C-42B0-861A-94A687376AA1}" type="presOf" srcId="{5AF17B9C-B99B-43C2-9D64-3EF2C0D33505}" destId="{BB4A19FB-9E1F-4D5B-8963-E913641C6C20}" srcOrd="0" destOrd="0" presId="urn:microsoft.com/office/officeart/2005/8/layout/vList3"/>
    <dgm:cxn modelId="{7662A4A3-8CE6-4B89-8A9C-C33D9D60EEF0}" type="presOf" srcId="{A915F3F1-7BAE-460C-BCAC-E0D71539DF10}" destId="{1B6A436C-2A42-4B2E-899E-6C40BC1A94A7}" srcOrd="0" destOrd="0" presId="urn:microsoft.com/office/officeart/2005/8/layout/vList3"/>
    <dgm:cxn modelId="{6C8B91A4-255B-4083-BF1E-2358E56AED16}" type="presOf" srcId="{1FE5FE57-79F5-46C5-BC36-6CE4DA9FA556}" destId="{A647F48D-DD4D-446A-9FDB-5C3E714D1190}" srcOrd="0" destOrd="0" presId="urn:microsoft.com/office/officeart/2005/8/layout/vList3"/>
    <dgm:cxn modelId="{B41CA6BB-653E-419C-B539-0D8427CAF999}" srcId="{CE1C505D-AD9C-428C-84D1-526032A4CBD3}" destId="{A915F3F1-7BAE-460C-BCAC-E0D71539DF10}" srcOrd="1" destOrd="0" parTransId="{B7562BE3-0EB4-404C-880C-89EEB26C08DA}" sibTransId="{7D547E5A-2627-4A9E-870F-EB0BC4A54D22}"/>
    <dgm:cxn modelId="{602606BF-D19D-4DC0-99BC-C6837FE69CD6}" srcId="{CE1C505D-AD9C-428C-84D1-526032A4CBD3}" destId="{B814A2E9-D732-4720-90A5-44C14B8611A9}" srcOrd="3" destOrd="0" parTransId="{7920A4EB-EAD8-468A-9B90-AEFB75762131}" sibTransId="{4AC62454-6B98-472E-BA48-65D1C82AC781}"/>
    <dgm:cxn modelId="{353E4EBF-90D7-4BF5-A36F-3F1C1582AF69}" type="presOf" srcId="{B814A2E9-D732-4720-90A5-44C14B8611A9}" destId="{1FC712A2-810C-4DDF-A05E-3AECAE058B19}" srcOrd="0" destOrd="0" presId="urn:microsoft.com/office/officeart/2005/8/layout/vList3"/>
    <dgm:cxn modelId="{139DD1D6-CB30-4089-B959-C9CCCE0E4362}" type="presOf" srcId="{CE1C505D-AD9C-428C-84D1-526032A4CBD3}" destId="{98E39A3A-2A1E-4A97-8FCB-EC6E2FA5E448}" srcOrd="0" destOrd="0" presId="urn:microsoft.com/office/officeart/2005/8/layout/vList3"/>
    <dgm:cxn modelId="{88ABD5E9-6450-4F4B-B523-3BEFF1B1A44E}" srcId="{CE1C505D-AD9C-428C-84D1-526032A4CBD3}" destId="{6C9FC2D1-7932-49B8-BAC5-8399AC67F691}" srcOrd="4" destOrd="0" parTransId="{76580F81-905C-45FE-9D26-0C2202CE4F23}" sibTransId="{FEE28945-B28E-4D7D-B899-62A85EDD7DDA}"/>
    <dgm:cxn modelId="{CFE9A106-AC0B-4823-AA9C-DDB5464FAD05}" type="presParOf" srcId="{98E39A3A-2A1E-4A97-8FCB-EC6E2FA5E448}" destId="{B7FA8A8A-D7EB-4FB2-BC21-614E91EE84BB}" srcOrd="0" destOrd="0" presId="urn:microsoft.com/office/officeart/2005/8/layout/vList3"/>
    <dgm:cxn modelId="{D57963AD-1B6E-474F-9015-99B235A3633F}" type="presParOf" srcId="{B7FA8A8A-D7EB-4FB2-BC21-614E91EE84BB}" destId="{902AC58B-4A00-40F0-8143-E71C6256655C}" srcOrd="0" destOrd="0" presId="urn:microsoft.com/office/officeart/2005/8/layout/vList3"/>
    <dgm:cxn modelId="{D4CD4DB2-668B-4430-AFCA-A4975234D165}" type="presParOf" srcId="{B7FA8A8A-D7EB-4FB2-BC21-614E91EE84BB}" destId="{BB4A19FB-9E1F-4D5B-8963-E913641C6C20}" srcOrd="1" destOrd="0" presId="urn:microsoft.com/office/officeart/2005/8/layout/vList3"/>
    <dgm:cxn modelId="{15A66053-D7E8-49A2-B42B-54E3E7A6B847}" type="presParOf" srcId="{98E39A3A-2A1E-4A97-8FCB-EC6E2FA5E448}" destId="{175C7A18-6760-4B02-86FB-2E92154E8FB2}" srcOrd="1" destOrd="0" presId="urn:microsoft.com/office/officeart/2005/8/layout/vList3"/>
    <dgm:cxn modelId="{E811DEE1-7106-4ABD-8678-C612585AEB4C}" type="presParOf" srcId="{98E39A3A-2A1E-4A97-8FCB-EC6E2FA5E448}" destId="{43A68479-6915-4237-9661-4E01D384C288}" srcOrd="2" destOrd="0" presId="urn:microsoft.com/office/officeart/2005/8/layout/vList3"/>
    <dgm:cxn modelId="{8C81BE93-471E-43A0-949E-56A29F230CF8}" type="presParOf" srcId="{43A68479-6915-4237-9661-4E01D384C288}" destId="{E95F960D-210E-4735-B9A4-3DD1501C5A08}" srcOrd="0" destOrd="0" presId="urn:microsoft.com/office/officeart/2005/8/layout/vList3"/>
    <dgm:cxn modelId="{ED9FAD91-6AFC-45EE-AB79-8E8367EDE027}" type="presParOf" srcId="{43A68479-6915-4237-9661-4E01D384C288}" destId="{1B6A436C-2A42-4B2E-899E-6C40BC1A94A7}" srcOrd="1" destOrd="0" presId="urn:microsoft.com/office/officeart/2005/8/layout/vList3"/>
    <dgm:cxn modelId="{A9F96150-5C50-4B41-979E-A4FD43354C01}" type="presParOf" srcId="{98E39A3A-2A1E-4A97-8FCB-EC6E2FA5E448}" destId="{DE8D83ED-F9FF-470F-AB7E-F1FE9E3F03FD}" srcOrd="3" destOrd="0" presId="urn:microsoft.com/office/officeart/2005/8/layout/vList3"/>
    <dgm:cxn modelId="{3C1B434B-0770-42C2-AD27-D1338A9F9887}" type="presParOf" srcId="{98E39A3A-2A1E-4A97-8FCB-EC6E2FA5E448}" destId="{CFB258D9-B002-4129-B220-CB6585DD00AE}" srcOrd="4" destOrd="0" presId="urn:microsoft.com/office/officeart/2005/8/layout/vList3"/>
    <dgm:cxn modelId="{4D4632E1-7CB0-448A-85B4-B81942EFFBC2}" type="presParOf" srcId="{CFB258D9-B002-4129-B220-CB6585DD00AE}" destId="{06BD4E84-5208-45F6-8AA0-087435491C20}" srcOrd="0" destOrd="0" presId="urn:microsoft.com/office/officeart/2005/8/layout/vList3"/>
    <dgm:cxn modelId="{4D6F5840-878E-48B5-AAAF-BA61C46652E9}" type="presParOf" srcId="{CFB258D9-B002-4129-B220-CB6585DD00AE}" destId="{A647F48D-DD4D-446A-9FDB-5C3E714D1190}" srcOrd="1" destOrd="0" presId="urn:microsoft.com/office/officeart/2005/8/layout/vList3"/>
    <dgm:cxn modelId="{3FAB6D04-8D8B-46E5-8902-432E9DB7FEC7}" type="presParOf" srcId="{98E39A3A-2A1E-4A97-8FCB-EC6E2FA5E448}" destId="{606535A1-02A5-4B20-A6B2-97C90A5A8749}" srcOrd="5" destOrd="0" presId="urn:microsoft.com/office/officeart/2005/8/layout/vList3"/>
    <dgm:cxn modelId="{E1AE202A-5BBE-4EFC-9DFD-75A2A17E4A0A}" type="presParOf" srcId="{98E39A3A-2A1E-4A97-8FCB-EC6E2FA5E448}" destId="{B36F73D1-A341-45D7-9901-5A98CDC20D96}" srcOrd="6" destOrd="0" presId="urn:microsoft.com/office/officeart/2005/8/layout/vList3"/>
    <dgm:cxn modelId="{C79F906B-88EF-435C-BCF1-A20026D65B2B}" type="presParOf" srcId="{B36F73D1-A341-45D7-9901-5A98CDC20D96}" destId="{10D94F88-15EA-4B3E-A292-8A3C0B3B2BA4}" srcOrd="0" destOrd="0" presId="urn:microsoft.com/office/officeart/2005/8/layout/vList3"/>
    <dgm:cxn modelId="{43552131-90F7-4614-8ED7-66F1DC9DD8BC}" type="presParOf" srcId="{B36F73D1-A341-45D7-9901-5A98CDC20D96}" destId="{1FC712A2-810C-4DDF-A05E-3AECAE058B19}" srcOrd="1" destOrd="0" presId="urn:microsoft.com/office/officeart/2005/8/layout/vList3"/>
    <dgm:cxn modelId="{2C510982-A870-4DAB-AD39-D9D1358CAAD6}" type="presParOf" srcId="{98E39A3A-2A1E-4A97-8FCB-EC6E2FA5E448}" destId="{46B3C244-37B6-48A5-B039-6F9954635B74}" srcOrd="7" destOrd="0" presId="urn:microsoft.com/office/officeart/2005/8/layout/vList3"/>
    <dgm:cxn modelId="{7FCB69E1-0DD5-46C1-836A-66F887F7DFCD}" type="presParOf" srcId="{98E39A3A-2A1E-4A97-8FCB-EC6E2FA5E448}" destId="{1983062A-1F34-48F2-AA31-A515DDEE370E}" srcOrd="8" destOrd="0" presId="urn:microsoft.com/office/officeart/2005/8/layout/vList3"/>
    <dgm:cxn modelId="{5C00ECAA-AE4C-4643-BA8F-E5EA12527560}" type="presParOf" srcId="{1983062A-1F34-48F2-AA31-A515DDEE370E}" destId="{2FD643F4-79B3-417A-9C80-015EE7ABA180}" srcOrd="0" destOrd="0" presId="urn:microsoft.com/office/officeart/2005/8/layout/vList3"/>
    <dgm:cxn modelId="{27983BB6-A14B-445F-AB78-1EDEA613EA96}" type="presParOf" srcId="{1983062A-1F34-48F2-AA31-A515DDEE370E}" destId="{1F90FC53-3445-410E-A1A8-7C5506E44AB7}"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D81D77-5E0C-4075-89C1-7703A00B86BA}" type="doc">
      <dgm:prSet loTypeId="urn:microsoft.com/office/officeart/2008/layout/AlternatingPictureBlocks" loCatId="picture" qsTypeId="urn:microsoft.com/office/officeart/2005/8/quickstyle/simple1" qsCatId="simple" csTypeId="urn:microsoft.com/office/officeart/2005/8/colors/accent1_2" csCatId="accent1" phldr="1"/>
      <dgm:spPr/>
    </dgm:pt>
    <dgm:pt modelId="{4E3CB82F-8D8C-44CA-AB8F-317FB776F611}">
      <dgm:prSet custT="1"/>
      <dgm:spPr>
        <a:xfrm>
          <a:off x="1967694" y="865128"/>
          <a:ext cx="2825685" cy="1881947"/>
        </a:xfrm>
        <a:prstGeom prst="rect">
          <a:avLst/>
        </a:prstGeom>
        <a:solidFill>
          <a:srgbClr val="FFFFFF">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buNone/>
          </a:pPr>
          <a:r>
            <a:rPr lang="en-US" sz="1600" b="1" dirty="0">
              <a:solidFill>
                <a:srgbClr val="4D6A75">
                  <a:lumMod val="50000"/>
                </a:srgbClr>
              </a:solidFill>
              <a:latin typeface="Trebuchet MS"/>
              <a:ea typeface="+mn-ea"/>
              <a:cs typeface="+mn-cs"/>
            </a:rPr>
            <a:t>Large Vessel Spill of Combinations of Oil in the Shoulder Season </a:t>
          </a:r>
        </a:p>
      </dgm:t>
    </dgm:pt>
    <dgm:pt modelId="{5E16CF99-B5EA-4450-BC50-9A0EF3BBD8E9}" type="parTrans" cxnId="{779FCF00-B451-49CF-870D-AA34DCBB913D}">
      <dgm:prSet/>
      <dgm:spPr/>
      <dgm:t>
        <a:bodyPr/>
        <a:lstStyle/>
        <a:p>
          <a:endParaRPr lang="en-US"/>
        </a:p>
      </dgm:t>
    </dgm:pt>
    <dgm:pt modelId="{872EE2CB-1228-42C9-B494-F33E3DD7FA9D}" type="sibTrans" cxnId="{779FCF00-B451-49CF-870D-AA34DCBB913D}">
      <dgm:prSet/>
      <dgm:spPr/>
      <dgm:t>
        <a:bodyPr/>
        <a:lstStyle/>
        <a:p>
          <a:endParaRPr lang="en-US"/>
        </a:p>
      </dgm:t>
    </dgm:pt>
    <dgm:pt modelId="{15D4E418-59A6-4648-9E3C-A20DA69AFFBA}" type="pres">
      <dgm:prSet presAssocID="{61D81D77-5E0C-4075-89C1-7703A00B86BA}" presName="linearFlow" presStyleCnt="0">
        <dgm:presLayoutVars>
          <dgm:dir/>
          <dgm:resizeHandles val="exact"/>
        </dgm:presLayoutVars>
      </dgm:prSet>
      <dgm:spPr/>
    </dgm:pt>
    <dgm:pt modelId="{064B4C20-70E5-48DE-9660-311FD8CBFC92}" type="pres">
      <dgm:prSet presAssocID="{4E3CB82F-8D8C-44CA-AB8F-317FB776F611}" presName="comp" presStyleCnt="0"/>
      <dgm:spPr/>
    </dgm:pt>
    <dgm:pt modelId="{F3C1DA24-AB83-43A9-AB6A-D723BB9A3EE2}" type="pres">
      <dgm:prSet presAssocID="{4E3CB82F-8D8C-44CA-AB8F-317FB776F611}" presName="rect2" presStyleLbl="node1" presStyleIdx="0" presStyleCnt="1" custScaleX="88406" custScaleY="130183">
        <dgm:presLayoutVars>
          <dgm:bulletEnabled val="1"/>
        </dgm:presLayoutVars>
      </dgm:prSet>
      <dgm:spPr/>
    </dgm:pt>
    <dgm:pt modelId="{6167111C-5F4D-4848-8C14-E457A51FEBB4}" type="pres">
      <dgm:prSet presAssocID="{4E3CB82F-8D8C-44CA-AB8F-317FB776F611}" presName="rect1" presStyleLbl="lnNode1" presStyleIdx="0" presStyleCnt="1" custScaleX="131626" custScaleY="130183"/>
      <dgm:spPr>
        <a:xfrm>
          <a:off x="-18179" y="865128"/>
          <a:ext cx="1883779" cy="1881947"/>
        </a:xfrm>
        <a:prstGeom prst="rect">
          <a:avLst/>
        </a:prstGeom>
        <a:blipFill dpi="0" rotWithShape="1">
          <a:blip xmlns:r="http://schemas.openxmlformats.org/officeDocument/2006/relationships" r:embed="rId1"/>
          <a:srcRect/>
          <a:stretch>
            <a:fillRect l="-31000" t="-88154" r="-173810"/>
          </a:stretch>
        </a:blipFill>
        <a:ln w="25400" cap="flat" cmpd="sng" algn="ctr">
          <a:solidFill>
            <a:srgbClr val="FFFFFF">
              <a:hueOff val="0"/>
              <a:satOff val="0"/>
              <a:lumOff val="0"/>
              <a:alphaOff val="0"/>
            </a:srgbClr>
          </a:solidFill>
          <a:prstDash val="solid"/>
        </a:ln>
        <a:effectLst/>
      </dgm:spPr>
    </dgm:pt>
  </dgm:ptLst>
  <dgm:cxnLst>
    <dgm:cxn modelId="{779FCF00-B451-49CF-870D-AA34DCBB913D}" srcId="{61D81D77-5E0C-4075-89C1-7703A00B86BA}" destId="{4E3CB82F-8D8C-44CA-AB8F-317FB776F611}" srcOrd="0" destOrd="0" parTransId="{5E16CF99-B5EA-4450-BC50-9A0EF3BBD8E9}" sibTransId="{872EE2CB-1228-42C9-B494-F33E3DD7FA9D}"/>
    <dgm:cxn modelId="{50390DBE-7B4B-4400-89E0-3E0B17F0FEFE}" type="presOf" srcId="{61D81D77-5E0C-4075-89C1-7703A00B86BA}" destId="{15D4E418-59A6-4648-9E3C-A20DA69AFFBA}" srcOrd="0" destOrd="0" presId="urn:microsoft.com/office/officeart/2008/layout/AlternatingPictureBlocks"/>
    <dgm:cxn modelId="{355831DF-94FD-4D08-9673-540BB2258335}" type="presOf" srcId="{4E3CB82F-8D8C-44CA-AB8F-317FB776F611}" destId="{F3C1DA24-AB83-43A9-AB6A-D723BB9A3EE2}" srcOrd="0" destOrd="0" presId="urn:microsoft.com/office/officeart/2008/layout/AlternatingPictureBlocks"/>
    <dgm:cxn modelId="{9A6F8EED-1BD8-45D9-B81A-6445D14A84E2}" type="presParOf" srcId="{15D4E418-59A6-4648-9E3C-A20DA69AFFBA}" destId="{064B4C20-70E5-48DE-9660-311FD8CBFC92}" srcOrd="0" destOrd="0" presId="urn:microsoft.com/office/officeart/2008/layout/AlternatingPictureBlocks"/>
    <dgm:cxn modelId="{A817BF73-64E9-42DF-8CD8-D1E680322D2F}" type="presParOf" srcId="{064B4C20-70E5-48DE-9660-311FD8CBFC92}" destId="{F3C1DA24-AB83-43A9-AB6A-D723BB9A3EE2}" srcOrd="0" destOrd="0" presId="urn:microsoft.com/office/officeart/2008/layout/AlternatingPictureBlocks"/>
    <dgm:cxn modelId="{DAF67E8B-C332-47FF-B0F7-B756A19DE37D}" type="presParOf" srcId="{064B4C20-70E5-48DE-9660-311FD8CBFC92}" destId="{6167111C-5F4D-4848-8C14-E457A51FEBB4}" srcOrd="1" destOrd="0" presId="urn:microsoft.com/office/officeart/2008/layout/AlternatingPicture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8E38CFE-61DC-4DEE-943A-CF5035E1C47D}" type="doc">
      <dgm:prSet loTypeId="urn:microsoft.com/office/officeart/2008/layout/AlternatingPictureBlocks" loCatId="picture" qsTypeId="urn:microsoft.com/office/officeart/2005/8/quickstyle/simple1" qsCatId="simple" csTypeId="urn:microsoft.com/office/officeart/2005/8/colors/accent1_2" csCatId="accent1" phldr="1"/>
      <dgm:spPr/>
    </dgm:pt>
    <dgm:pt modelId="{1231F19C-7B72-453C-BB7B-16D0250D123F}">
      <dgm:prSet custT="1"/>
      <dgm:spPr>
        <a:xfrm>
          <a:off x="1967694" y="865128"/>
          <a:ext cx="2825685" cy="1881947"/>
        </a:xfrm>
        <a:prstGeom prst="rect">
          <a:avLst/>
        </a:prstGeom>
        <a:solidFill>
          <a:srgbClr val="FFFFFF">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a:buNone/>
          </a:pPr>
          <a:r>
            <a:rPr lang="en-US" sz="1600" b="1" dirty="0">
              <a:solidFill>
                <a:srgbClr val="4D6A75">
                  <a:lumMod val="50000"/>
                </a:srgbClr>
              </a:solidFill>
              <a:latin typeface="Trebuchet MS"/>
              <a:ea typeface="+mn-ea"/>
              <a:cs typeface="+mn-cs"/>
            </a:rPr>
            <a:t>Pipeline Spill Under Landfast Ice </a:t>
          </a:r>
        </a:p>
      </dgm:t>
    </dgm:pt>
    <dgm:pt modelId="{B4AAB01E-1425-4138-8742-CC65E94451CF}" type="parTrans" cxnId="{12CFD6DC-1A51-4AA6-86BC-76A9D327290D}">
      <dgm:prSet/>
      <dgm:spPr/>
      <dgm:t>
        <a:bodyPr/>
        <a:lstStyle/>
        <a:p>
          <a:endParaRPr lang="en-US"/>
        </a:p>
      </dgm:t>
    </dgm:pt>
    <dgm:pt modelId="{9D9C929C-42AD-469E-96F1-0F8FE5C73B89}" type="sibTrans" cxnId="{12CFD6DC-1A51-4AA6-86BC-76A9D327290D}">
      <dgm:prSet/>
      <dgm:spPr/>
      <dgm:t>
        <a:bodyPr/>
        <a:lstStyle/>
        <a:p>
          <a:endParaRPr lang="en-US"/>
        </a:p>
      </dgm:t>
    </dgm:pt>
    <dgm:pt modelId="{2DB12B4D-2EC4-4632-BFD9-CDDBDE4978CA}" type="pres">
      <dgm:prSet presAssocID="{88E38CFE-61DC-4DEE-943A-CF5035E1C47D}" presName="linearFlow" presStyleCnt="0">
        <dgm:presLayoutVars>
          <dgm:dir/>
          <dgm:resizeHandles val="exact"/>
        </dgm:presLayoutVars>
      </dgm:prSet>
      <dgm:spPr/>
    </dgm:pt>
    <dgm:pt modelId="{E26CC4FF-F139-4E05-8D0E-A41D822A321E}" type="pres">
      <dgm:prSet presAssocID="{1231F19C-7B72-453C-BB7B-16D0250D123F}" presName="comp" presStyleCnt="0"/>
      <dgm:spPr/>
    </dgm:pt>
    <dgm:pt modelId="{6297B3AB-CABC-4B98-8589-A3366E52666E}" type="pres">
      <dgm:prSet presAssocID="{1231F19C-7B72-453C-BB7B-16D0250D123F}" presName="rect2" presStyleLbl="node1" presStyleIdx="0" presStyleCnt="1" custScaleX="88406" custScaleY="130183">
        <dgm:presLayoutVars>
          <dgm:bulletEnabled val="1"/>
        </dgm:presLayoutVars>
      </dgm:prSet>
      <dgm:spPr/>
    </dgm:pt>
    <dgm:pt modelId="{79BC61CF-750E-4F47-B04D-6CFF4CB757A7}" type="pres">
      <dgm:prSet presAssocID="{1231F19C-7B72-453C-BB7B-16D0250D123F}" presName="rect1" presStyleLbl="lnNode1" presStyleIdx="0" presStyleCnt="1" custScaleX="131626" custScaleY="130183"/>
      <dgm:spPr>
        <a:xfrm>
          <a:off x="-18179" y="865128"/>
          <a:ext cx="1883779" cy="1881947"/>
        </a:xfrm>
        <a:prstGeom prst="rect">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26000" r="-26000"/>
          </a:stretch>
        </a:blipFill>
        <a:ln w="25400" cap="flat" cmpd="sng" algn="ctr">
          <a:solidFill>
            <a:srgbClr val="FFFFFF">
              <a:hueOff val="0"/>
              <a:satOff val="0"/>
              <a:lumOff val="0"/>
              <a:alphaOff val="0"/>
            </a:srgbClr>
          </a:solidFill>
          <a:prstDash val="solid"/>
        </a:ln>
        <a:effectLst/>
      </dgm:spPr>
    </dgm:pt>
  </dgm:ptLst>
  <dgm:cxnLst>
    <dgm:cxn modelId="{2E6CA63B-D645-40FF-BA38-9233D9299590}" type="presOf" srcId="{1231F19C-7B72-453C-BB7B-16D0250D123F}" destId="{6297B3AB-CABC-4B98-8589-A3366E52666E}" srcOrd="0" destOrd="0" presId="urn:microsoft.com/office/officeart/2008/layout/AlternatingPictureBlocks"/>
    <dgm:cxn modelId="{32B9F5CC-96D7-46F5-8709-F846F187DFBD}" type="presOf" srcId="{88E38CFE-61DC-4DEE-943A-CF5035E1C47D}" destId="{2DB12B4D-2EC4-4632-BFD9-CDDBDE4978CA}" srcOrd="0" destOrd="0" presId="urn:microsoft.com/office/officeart/2008/layout/AlternatingPictureBlocks"/>
    <dgm:cxn modelId="{12CFD6DC-1A51-4AA6-86BC-76A9D327290D}" srcId="{88E38CFE-61DC-4DEE-943A-CF5035E1C47D}" destId="{1231F19C-7B72-453C-BB7B-16D0250D123F}" srcOrd="0" destOrd="0" parTransId="{B4AAB01E-1425-4138-8742-CC65E94451CF}" sibTransId="{9D9C929C-42AD-469E-96F1-0F8FE5C73B89}"/>
    <dgm:cxn modelId="{46100EE0-CDEA-4B6E-8CBC-9256EC099AC0}" type="presParOf" srcId="{2DB12B4D-2EC4-4632-BFD9-CDDBDE4978CA}" destId="{E26CC4FF-F139-4E05-8D0E-A41D822A321E}" srcOrd="0" destOrd="0" presId="urn:microsoft.com/office/officeart/2008/layout/AlternatingPictureBlocks"/>
    <dgm:cxn modelId="{59AD08F5-F1D3-45E6-85F0-C841BD10F6FB}" type="presParOf" srcId="{E26CC4FF-F139-4E05-8D0E-A41D822A321E}" destId="{6297B3AB-CABC-4B98-8589-A3366E52666E}" srcOrd="0" destOrd="0" presId="urn:microsoft.com/office/officeart/2008/layout/AlternatingPictureBlocks"/>
    <dgm:cxn modelId="{40C06BD9-E99A-4F90-ADA9-71413B2B81FA}" type="presParOf" srcId="{E26CC4FF-F139-4E05-8D0E-A41D822A321E}" destId="{79BC61CF-750E-4F47-B04D-6CFF4CB757A7}" srcOrd="1" destOrd="0" presId="urn:microsoft.com/office/officeart/2008/layout/AlternatingPictureBlock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00D3B64-CE6B-417C-AE78-1B00417829D1}" type="doc">
      <dgm:prSet loTypeId="urn:microsoft.com/office/officeart/2011/layout/ConvergingText" loCatId="process" qsTypeId="urn:microsoft.com/office/officeart/2005/8/quickstyle/simple1" qsCatId="simple" csTypeId="urn:microsoft.com/office/officeart/2005/8/colors/colorful2" csCatId="colorful" phldr="1"/>
      <dgm:spPr/>
      <dgm:t>
        <a:bodyPr/>
        <a:lstStyle/>
        <a:p>
          <a:endParaRPr lang="en-US"/>
        </a:p>
      </dgm:t>
    </dgm:pt>
    <dgm:pt modelId="{E2626F5D-2BE8-4DE4-ADB6-E67134104210}">
      <dgm:prSet phldrT="[Text]"/>
      <dgm:spPr/>
      <dgm:t>
        <a:bodyPr/>
        <a:lstStyle/>
        <a:p>
          <a:r>
            <a:rPr lang="en-US" dirty="0"/>
            <a:t>ADAC Fellowship Program</a:t>
          </a:r>
        </a:p>
      </dgm:t>
    </dgm:pt>
    <dgm:pt modelId="{F3DCCDFA-5103-4D4E-8B5C-0CDF4CB2E66A}" type="parTrans" cxnId="{5F29F012-6837-4648-9100-A120C051A00D}">
      <dgm:prSet/>
      <dgm:spPr/>
      <dgm:t>
        <a:bodyPr/>
        <a:lstStyle/>
        <a:p>
          <a:endParaRPr lang="en-US"/>
        </a:p>
      </dgm:t>
    </dgm:pt>
    <dgm:pt modelId="{AD54F2E3-B5AA-47FA-8534-EDA77A694665}" type="sibTrans" cxnId="{5F29F012-6837-4648-9100-A120C051A00D}">
      <dgm:prSet/>
      <dgm:spPr/>
      <dgm:t>
        <a:bodyPr/>
        <a:lstStyle/>
        <a:p>
          <a:endParaRPr lang="en-US"/>
        </a:p>
      </dgm:t>
    </dgm:pt>
    <dgm:pt modelId="{1D34D954-037E-4642-8893-3E6ECDE3A234}">
      <dgm:prSet phldrT="[Tex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000" b="0" dirty="0">
              <a:latin typeface="Franklin Gothic Book" panose="020B0503020102020204" pitchFamily="34" charset="0"/>
            </a:rPr>
            <a:t>Workforce Development (WFD) Fellowship Program</a:t>
          </a:r>
        </a:p>
      </dgm:t>
    </dgm:pt>
    <dgm:pt modelId="{AA905633-8028-4800-A156-D695C487BE44}" type="parTrans" cxnId="{C3562977-926D-4C48-992A-2E78E4A074D9}">
      <dgm:prSet/>
      <dgm:spPr/>
      <dgm:t>
        <a:bodyPr/>
        <a:lstStyle/>
        <a:p>
          <a:endParaRPr lang="en-US"/>
        </a:p>
      </dgm:t>
    </dgm:pt>
    <dgm:pt modelId="{EE88B352-DAF3-4745-BA89-07C607E2DD0C}" type="sibTrans" cxnId="{C3562977-926D-4C48-992A-2E78E4A074D9}">
      <dgm:prSet/>
      <dgm:spPr/>
      <dgm:t>
        <a:bodyPr/>
        <a:lstStyle/>
        <a:p>
          <a:endParaRPr lang="en-US"/>
        </a:p>
      </dgm:t>
    </dgm:pt>
    <dgm:pt modelId="{C095DF1C-4AB6-4C91-8355-74558A17B1F4}">
      <dgm:prSet phldrT="[Text]" custT="1"/>
      <dgm:spPr/>
      <dgm:t>
        <a:bodyPr/>
        <a:lstStyle/>
        <a:p>
          <a:r>
            <a:rPr lang="en-US" sz="2000" b="0" dirty="0">
              <a:latin typeface="Franklin Gothic Book" panose="020B0503020102020204" pitchFamily="34" charset="0"/>
            </a:rPr>
            <a:t>Integrated Minority Serving Institute (MSI)/Arctic Summer Internship Program (ASIP) </a:t>
          </a:r>
        </a:p>
      </dgm:t>
    </dgm:pt>
    <dgm:pt modelId="{E5860AF2-E2F1-4A47-89A6-7882075F6AD9}" type="parTrans" cxnId="{D504FBD2-108A-4F56-B8A0-AFC5E61FE02F}">
      <dgm:prSet/>
      <dgm:spPr/>
      <dgm:t>
        <a:bodyPr/>
        <a:lstStyle/>
        <a:p>
          <a:endParaRPr lang="en-US"/>
        </a:p>
      </dgm:t>
    </dgm:pt>
    <dgm:pt modelId="{4BE440CA-078A-49EA-A4A7-8F4141B4F29D}" type="sibTrans" cxnId="{D504FBD2-108A-4F56-B8A0-AFC5E61FE02F}">
      <dgm:prSet/>
      <dgm:spPr/>
      <dgm:t>
        <a:bodyPr/>
        <a:lstStyle/>
        <a:p>
          <a:endParaRPr lang="en-US"/>
        </a:p>
      </dgm:t>
    </dgm:pt>
    <dgm:pt modelId="{F0F12EFC-0D89-41A2-BAC9-EC88C257E693}" type="pres">
      <dgm:prSet presAssocID="{900D3B64-CE6B-417C-AE78-1B00417829D1}" presName="Name0" presStyleCnt="0">
        <dgm:presLayoutVars>
          <dgm:chMax/>
          <dgm:chPref val="1"/>
          <dgm:dir/>
          <dgm:animOne val="branch"/>
          <dgm:animLvl val="lvl"/>
          <dgm:resizeHandles/>
        </dgm:presLayoutVars>
      </dgm:prSet>
      <dgm:spPr/>
    </dgm:pt>
    <dgm:pt modelId="{55E3806B-7FEA-47C7-8E68-4D9AB197B0BB}" type="pres">
      <dgm:prSet presAssocID="{E2626F5D-2BE8-4DE4-ADB6-E67134104210}" presName="composite" presStyleCnt="0"/>
      <dgm:spPr/>
    </dgm:pt>
    <dgm:pt modelId="{F7DA372C-B0A2-490B-B2F2-3F0117F4A103}" type="pres">
      <dgm:prSet presAssocID="{E2626F5D-2BE8-4DE4-ADB6-E67134104210}" presName="ParentAccent1" presStyleLbl="alignNode1" presStyleIdx="0" presStyleCnt="27"/>
      <dgm:spPr/>
    </dgm:pt>
    <dgm:pt modelId="{DA37D3BA-A311-4C8F-BD83-77FA86F35F78}" type="pres">
      <dgm:prSet presAssocID="{E2626F5D-2BE8-4DE4-ADB6-E67134104210}" presName="ParentAccent2" presStyleLbl="alignNode1" presStyleIdx="1" presStyleCnt="27"/>
      <dgm:spPr/>
    </dgm:pt>
    <dgm:pt modelId="{EB9ABBBB-E614-453B-9D66-2EBF17B4BA8A}" type="pres">
      <dgm:prSet presAssocID="{E2626F5D-2BE8-4DE4-ADB6-E67134104210}" presName="ParentAccent3" presStyleLbl="alignNode1" presStyleIdx="2" presStyleCnt="27"/>
      <dgm:spPr/>
    </dgm:pt>
    <dgm:pt modelId="{FFDFE8ED-4018-429A-8453-CD9A984884BF}" type="pres">
      <dgm:prSet presAssocID="{E2626F5D-2BE8-4DE4-ADB6-E67134104210}" presName="ParentAccent4" presStyleLbl="alignNode1" presStyleIdx="3" presStyleCnt="27"/>
      <dgm:spPr/>
    </dgm:pt>
    <dgm:pt modelId="{F0DF099E-0CBC-4A3C-8172-54A2B57B4954}" type="pres">
      <dgm:prSet presAssocID="{E2626F5D-2BE8-4DE4-ADB6-E67134104210}" presName="ParentAccent5" presStyleLbl="alignNode1" presStyleIdx="4" presStyleCnt="27"/>
      <dgm:spPr/>
    </dgm:pt>
    <dgm:pt modelId="{6EF7F038-043B-4720-92CD-B62464D929C5}" type="pres">
      <dgm:prSet presAssocID="{E2626F5D-2BE8-4DE4-ADB6-E67134104210}" presName="ParentAccent6" presStyleLbl="alignNode1" presStyleIdx="5" presStyleCnt="27"/>
      <dgm:spPr/>
    </dgm:pt>
    <dgm:pt modelId="{62F77949-D54C-4EAB-89F6-904217F008C1}" type="pres">
      <dgm:prSet presAssocID="{E2626F5D-2BE8-4DE4-ADB6-E67134104210}" presName="ParentAccent7" presStyleLbl="alignNode1" presStyleIdx="6" presStyleCnt="27"/>
      <dgm:spPr/>
    </dgm:pt>
    <dgm:pt modelId="{A5F7EF59-589F-41C8-9BBC-E874AFF4951F}" type="pres">
      <dgm:prSet presAssocID="{E2626F5D-2BE8-4DE4-ADB6-E67134104210}" presName="ParentAccent8" presStyleLbl="alignNode1" presStyleIdx="7" presStyleCnt="27"/>
      <dgm:spPr/>
    </dgm:pt>
    <dgm:pt modelId="{2EDC83AD-9EBF-4E11-8332-B7539C7643A4}" type="pres">
      <dgm:prSet presAssocID="{E2626F5D-2BE8-4DE4-ADB6-E67134104210}" presName="ParentAccent9" presStyleLbl="alignNode1" presStyleIdx="8" presStyleCnt="27"/>
      <dgm:spPr/>
    </dgm:pt>
    <dgm:pt modelId="{F3859E70-C3DC-4FD6-B4BF-1520B29A7028}" type="pres">
      <dgm:prSet presAssocID="{E2626F5D-2BE8-4DE4-ADB6-E67134104210}" presName="ParentAccent10" presStyleLbl="alignNode1" presStyleIdx="9" presStyleCnt="27"/>
      <dgm:spPr/>
    </dgm:pt>
    <dgm:pt modelId="{1E7904BC-66A1-4336-AC30-45679D0B82C0}" type="pres">
      <dgm:prSet presAssocID="{E2626F5D-2BE8-4DE4-ADB6-E67134104210}" presName="Parent" presStyleLbl="alignNode1" presStyleIdx="10" presStyleCnt="27">
        <dgm:presLayoutVars>
          <dgm:chMax val="5"/>
          <dgm:chPref val="3"/>
          <dgm:bulletEnabled val="1"/>
        </dgm:presLayoutVars>
      </dgm:prSet>
      <dgm:spPr/>
    </dgm:pt>
    <dgm:pt modelId="{9FA250A2-F05A-42E1-AD48-6373BB9A0CF2}" type="pres">
      <dgm:prSet presAssocID="{1D34D954-037E-4642-8893-3E6ECDE3A234}" presName="Child1Accent1" presStyleLbl="alignNode1" presStyleIdx="11" presStyleCnt="27"/>
      <dgm:spPr/>
    </dgm:pt>
    <dgm:pt modelId="{CEBC0A34-8D73-47B5-B1CC-06BE0F7BF4E5}" type="pres">
      <dgm:prSet presAssocID="{1D34D954-037E-4642-8893-3E6ECDE3A234}" presName="Child1Accent2" presStyleLbl="alignNode1" presStyleIdx="12" presStyleCnt="27"/>
      <dgm:spPr/>
    </dgm:pt>
    <dgm:pt modelId="{0AEF1AB9-1F2E-48E9-B32F-6443D26EC4DA}" type="pres">
      <dgm:prSet presAssocID="{1D34D954-037E-4642-8893-3E6ECDE3A234}" presName="Child1Accent3" presStyleLbl="alignNode1" presStyleIdx="13" presStyleCnt="27"/>
      <dgm:spPr/>
    </dgm:pt>
    <dgm:pt modelId="{622C8CC2-0AF6-46E5-8C03-37467949ABF0}" type="pres">
      <dgm:prSet presAssocID="{1D34D954-037E-4642-8893-3E6ECDE3A234}" presName="Child1Accent4" presStyleLbl="alignNode1" presStyleIdx="14" presStyleCnt="27"/>
      <dgm:spPr/>
    </dgm:pt>
    <dgm:pt modelId="{0C51A8DD-DE26-4BC9-9BDF-252134B75F70}" type="pres">
      <dgm:prSet presAssocID="{1D34D954-037E-4642-8893-3E6ECDE3A234}" presName="Child1Accent5" presStyleLbl="alignNode1" presStyleIdx="15" presStyleCnt="27"/>
      <dgm:spPr/>
    </dgm:pt>
    <dgm:pt modelId="{F8EB06BB-7588-46D0-93DB-D21B7BBA9ECB}" type="pres">
      <dgm:prSet presAssocID="{1D34D954-037E-4642-8893-3E6ECDE3A234}" presName="Child1Accent6" presStyleLbl="alignNode1" presStyleIdx="16" presStyleCnt="27"/>
      <dgm:spPr/>
    </dgm:pt>
    <dgm:pt modelId="{1A62EC23-9619-4FC3-AB4C-C1D7AF78C3CC}" type="pres">
      <dgm:prSet presAssocID="{1D34D954-037E-4642-8893-3E6ECDE3A234}" presName="Child1Accent7" presStyleLbl="alignNode1" presStyleIdx="17" presStyleCnt="27"/>
      <dgm:spPr/>
    </dgm:pt>
    <dgm:pt modelId="{3C027A29-6AC5-414B-AA80-AA6F0688DE44}" type="pres">
      <dgm:prSet presAssocID="{1D34D954-037E-4642-8893-3E6ECDE3A234}" presName="Child1Accent8" presStyleLbl="alignNode1" presStyleIdx="18" presStyleCnt="27"/>
      <dgm:spPr/>
    </dgm:pt>
    <dgm:pt modelId="{AA37866F-87DA-4853-BB67-A213C1002C8A}" type="pres">
      <dgm:prSet presAssocID="{1D34D954-037E-4642-8893-3E6ECDE3A234}" presName="Child1Accent9" presStyleLbl="alignNode1" presStyleIdx="19" presStyleCnt="27"/>
      <dgm:spPr/>
    </dgm:pt>
    <dgm:pt modelId="{E8276D34-DBB9-46C4-BD8E-5183FC064964}" type="pres">
      <dgm:prSet presAssocID="{1D34D954-037E-4642-8893-3E6ECDE3A234}" presName="Child1" presStyleLbl="revTx" presStyleIdx="0" presStyleCnt="2" custLinFactNeighborX="306" custLinFactNeighborY="-9757">
        <dgm:presLayoutVars>
          <dgm:chMax/>
          <dgm:chPref val="0"/>
          <dgm:bulletEnabled val="1"/>
        </dgm:presLayoutVars>
      </dgm:prSet>
      <dgm:spPr/>
    </dgm:pt>
    <dgm:pt modelId="{D25AC1DE-41CE-4353-8688-1CC152D350D4}" type="pres">
      <dgm:prSet presAssocID="{C095DF1C-4AB6-4C91-8355-74558A17B1F4}" presName="Child2Accent1" presStyleLbl="alignNode1" presStyleIdx="20" presStyleCnt="27"/>
      <dgm:spPr/>
    </dgm:pt>
    <dgm:pt modelId="{F0891B83-B7C9-4FE7-A5F0-542915EA9BCA}" type="pres">
      <dgm:prSet presAssocID="{C095DF1C-4AB6-4C91-8355-74558A17B1F4}" presName="Child2Accent2" presStyleLbl="alignNode1" presStyleIdx="21" presStyleCnt="27"/>
      <dgm:spPr/>
    </dgm:pt>
    <dgm:pt modelId="{E9F300A2-A307-4A4D-83AE-7113568B0B37}" type="pres">
      <dgm:prSet presAssocID="{C095DF1C-4AB6-4C91-8355-74558A17B1F4}" presName="Child2Accent3" presStyleLbl="alignNode1" presStyleIdx="22" presStyleCnt="27"/>
      <dgm:spPr/>
    </dgm:pt>
    <dgm:pt modelId="{FDB7BCDC-1C71-401C-BB3C-4DB15EE284DF}" type="pres">
      <dgm:prSet presAssocID="{C095DF1C-4AB6-4C91-8355-74558A17B1F4}" presName="Child2Accent4" presStyleLbl="alignNode1" presStyleIdx="23" presStyleCnt="27"/>
      <dgm:spPr/>
    </dgm:pt>
    <dgm:pt modelId="{26E35C4F-B956-4F88-8741-3811371369F1}" type="pres">
      <dgm:prSet presAssocID="{C095DF1C-4AB6-4C91-8355-74558A17B1F4}" presName="Child2Accent5" presStyleLbl="alignNode1" presStyleIdx="24" presStyleCnt="27"/>
      <dgm:spPr/>
    </dgm:pt>
    <dgm:pt modelId="{C1D2F17E-7F7E-49A8-9410-E482BCBD7AA7}" type="pres">
      <dgm:prSet presAssocID="{C095DF1C-4AB6-4C91-8355-74558A17B1F4}" presName="Child2Accent6" presStyleLbl="alignNode1" presStyleIdx="25" presStyleCnt="27"/>
      <dgm:spPr/>
    </dgm:pt>
    <dgm:pt modelId="{DACD0E78-E66E-4D4B-B590-F8B7A7F418DF}" type="pres">
      <dgm:prSet presAssocID="{C095DF1C-4AB6-4C91-8355-74558A17B1F4}" presName="Child2Accent7" presStyleLbl="alignNode1" presStyleIdx="26" presStyleCnt="27"/>
      <dgm:spPr/>
    </dgm:pt>
    <dgm:pt modelId="{7213C4D5-E222-4A13-A045-7EB497C47275}" type="pres">
      <dgm:prSet presAssocID="{C095DF1C-4AB6-4C91-8355-74558A17B1F4}" presName="Child2" presStyleLbl="revTx" presStyleIdx="1" presStyleCnt="2">
        <dgm:presLayoutVars>
          <dgm:chMax/>
          <dgm:chPref val="0"/>
          <dgm:bulletEnabled val="1"/>
        </dgm:presLayoutVars>
      </dgm:prSet>
      <dgm:spPr/>
    </dgm:pt>
  </dgm:ptLst>
  <dgm:cxnLst>
    <dgm:cxn modelId="{5F29F012-6837-4648-9100-A120C051A00D}" srcId="{900D3B64-CE6B-417C-AE78-1B00417829D1}" destId="{E2626F5D-2BE8-4DE4-ADB6-E67134104210}" srcOrd="0" destOrd="0" parTransId="{F3DCCDFA-5103-4D4E-8B5C-0CDF4CB2E66A}" sibTransId="{AD54F2E3-B5AA-47FA-8534-EDA77A694665}"/>
    <dgm:cxn modelId="{C3562977-926D-4C48-992A-2E78E4A074D9}" srcId="{E2626F5D-2BE8-4DE4-ADB6-E67134104210}" destId="{1D34D954-037E-4642-8893-3E6ECDE3A234}" srcOrd="0" destOrd="0" parTransId="{AA905633-8028-4800-A156-D695C487BE44}" sibTransId="{EE88B352-DAF3-4745-BA89-07C607E2DD0C}"/>
    <dgm:cxn modelId="{8C56A099-AE22-4F87-A16F-C36E923D300C}" type="presOf" srcId="{900D3B64-CE6B-417C-AE78-1B00417829D1}" destId="{F0F12EFC-0D89-41A2-BAC9-EC88C257E693}" srcOrd="0" destOrd="0" presId="urn:microsoft.com/office/officeart/2011/layout/ConvergingText"/>
    <dgm:cxn modelId="{D97ECDB7-9358-42E6-8008-705BC38C2B25}" type="presOf" srcId="{1D34D954-037E-4642-8893-3E6ECDE3A234}" destId="{E8276D34-DBB9-46C4-BD8E-5183FC064964}" srcOrd="0" destOrd="0" presId="urn:microsoft.com/office/officeart/2011/layout/ConvergingText"/>
    <dgm:cxn modelId="{239E32CE-BF48-482F-9D35-A3785AEE9DA0}" type="presOf" srcId="{C095DF1C-4AB6-4C91-8355-74558A17B1F4}" destId="{7213C4D5-E222-4A13-A045-7EB497C47275}" srcOrd="0" destOrd="0" presId="urn:microsoft.com/office/officeart/2011/layout/ConvergingText"/>
    <dgm:cxn modelId="{D504FBD2-108A-4F56-B8A0-AFC5E61FE02F}" srcId="{E2626F5D-2BE8-4DE4-ADB6-E67134104210}" destId="{C095DF1C-4AB6-4C91-8355-74558A17B1F4}" srcOrd="1" destOrd="0" parTransId="{E5860AF2-E2F1-4A47-89A6-7882075F6AD9}" sibTransId="{4BE440CA-078A-49EA-A4A7-8F4141B4F29D}"/>
    <dgm:cxn modelId="{CE81D6E7-0428-4DAB-B2D3-8D8FFCB89B6C}" type="presOf" srcId="{E2626F5D-2BE8-4DE4-ADB6-E67134104210}" destId="{1E7904BC-66A1-4336-AC30-45679D0B82C0}" srcOrd="0" destOrd="0" presId="urn:microsoft.com/office/officeart/2011/layout/ConvergingText"/>
    <dgm:cxn modelId="{70603A4A-57E3-4BA8-848D-F84B8A452579}" type="presParOf" srcId="{F0F12EFC-0D89-41A2-BAC9-EC88C257E693}" destId="{55E3806B-7FEA-47C7-8E68-4D9AB197B0BB}" srcOrd="0" destOrd="0" presId="urn:microsoft.com/office/officeart/2011/layout/ConvergingText"/>
    <dgm:cxn modelId="{23BE78A0-3183-41C7-B07C-6359393D6B89}" type="presParOf" srcId="{55E3806B-7FEA-47C7-8E68-4D9AB197B0BB}" destId="{F7DA372C-B0A2-490B-B2F2-3F0117F4A103}" srcOrd="0" destOrd="0" presId="urn:microsoft.com/office/officeart/2011/layout/ConvergingText"/>
    <dgm:cxn modelId="{CCD1961F-D1DD-4CCF-AE51-5F57ECDD974C}" type="presParOf" srcId="{55E3806B-7FEA-47C7-8E68-4D9AB197B0BB}" destId="{DA37D3BA-A311-4C8F-BD83-77FA86F35F78}" srcOrd="1" destOrd="0" presId="urn:microsoft.com/office/officeart/2011/layout/ConvergingText"/>
    <dgm:cxn modelId="{1FC63ED5-6E97-4B6F-95E4-A96BCE774FAC}" type="presParOf" srcId="{55E3806B-7FEA-47C7-8E68-4D9AB197B0BB}" destId="{EB9ABBBB-E614-453B-9D66-2EBF17B4BA8A}" srcOrd="2" destOrd="0" presId="urn:microsoft.com/office/officeart/2011/layout/ConvergingText"/>
    <dgm:cxn modelId="{AC1AB56F-CFF7-4B00-BF59-E873B2532FDE}" type="presParOf" srcId="{55E3806B-7FEA-47C7-8E68-4D9AB197B0BB}" destId="{FFDFE8ED-4018-429A-8453-CD9A984884BF}" srcOrd="3" destOrd="0" presId="urn:microsoft.com/office/officeart/2011/layout/ConvergingText"/>
    <dgm:cxn modelId="{87E40120-293D-4F04-823C-0DE9C26779A6}" type="presParOf" srcId="{55E3806B-7FEA-47C7-8E68-4D9AB197B0BB}" destId="{F0DF099E-0CBC-4A3C-8172-54A2B57B4954}" srcOrd="4" destOrd="0" presId="urn:microsoft.com/office/officeart/2011/layout/ConvergingText"/>
    <dgm:cxn modelId="{82778F29-16F9-4064-8FDE-D0DDBC6C8BCC}" type="presParOf" srcId="{55E3806B-7FEA-47C7-8E68-4D9AB197B0BB}" destId="{6EF7F038-043B-4720-92CD-B62464D929C5}" srcOrd="5" destOrd="0" presId="urn:microsoft.com/office/officeart/2011/layout/ConvergingText"/>
    <dgm:cxn modelId="{65F79913-4BCF-4F16-9E4A-664E938B1442}" type="presParOf" srcId="{55E3806B-7FEA-47C7-8E68-4D9AB197B0BB}" destId="{62F77949-D54C-4EAB-89F6-904217F008C1}" srcOrd="6" destOrd="0" presId="urn:microsoft.com/office/officeart/2011/layout/ConvergingText"/>
    <dgm:cxn modelId="{EF8F7768-F5AC-4CC4-93E0-4FD1821AF05F}" type="presParOf" srcId="{55E3806B-7FEA-47C7-8E68-4D9AB197B0BB}" destId="{A5F7EF59-589F-41C8-9BBC-E874AFF4951F}" srcOrd="7" destOrd="0" presId="urn:microsoft.com/office/officeart/2011/layout/ConvergingText"/>
    <dgm:cxn modelId="{49427B32-655E-4109-BD5E-D8771784B030}" type="presParOf" srcId="{55E3806B-7FEA-47C7-8E68-4D9AB197B0BB}" destId="{2EDC83AD-9EBF-4E11-8332-B7539C7643A4}" srcOrd="8" destOrd="0" presId="urn:microsoft.com/office/officeart/2011/layout/ConvergingText"/>
    <dgm:cxn modelId="{E164E289-9136-466B-B14E-249ACF49C1B2}" type="presParOf" srcId="{55E3806B-7FEA-47C7-8E68-4D9AB197B0BB}" destId="{F3859E70-C3DC-4FD6-B4BF-1520B29A7028}" srcOrd="9" destOrd="0" presId="urn:microsoft.com/office/officeart/2011/layout/ConvergingText"/>
    <dgm:cxn modelId="{C1473CBE-1B8C-4DBE-A724-9E7984FB0263}" type="presParOf" srcId="{55E3806B-7FEA-47C7-8E68-4D9AB197B0BB}" destId="{1E7904BC-66A1-4336-AC30-45679D0B82C0}" srcOrd="10" destOrd="0" presId="urn:microsoft.com/office/officeart/2011/layout/ConvergingText"/>
    <dgm:cxn modelId="{76C846E4-FA00-4B50-88A5-704EFC106EC1}" type="presParOf" srcId="{55E3806B-7FEA-47C7-8E68-4D9AB197B0BB}" destId="{9FA250A2-F05A-42E1-AD48-6373BB9A0CF2}" srcOrd="11" destOrd="0" presId="urn:microsoft.com/office/officeart/2011/layout/ConvergingText"/>
    <dgm:cxn modelId="{5ED9E351-EF1B-4F5A-88FE-C465FE24D0D3}" type="presParOf" srcId="{55E3806B-7FEA-47C7-8E68-4D9AB197B0BB}" destId="{CEBC0A34-8D73-47B5-B1CC-06BE0F7BF4E5}" srcOrd="12" destOrd="0" presId="urn:microsoft.com/office/officeart/2011/layout/ConvergingText"/>
    <dgm:cxn modelId="{B54D6E54-BB4C-4D7C-93E9-E64B5022A4B5}" type="presParOf" srcId="{55E3806B-7FEA-47C7-8E68-4D9AB197B0BB}" destId="{0AEF1AB9-1F2E-48E9-B32F-6443D26EC4DA}" srcOrd="13" destOrd="0" presId="urn:microsoft.com/office/officeart/2011/layout/ConvergingText"/>
    <dgm:cxn modelId="{D28805D2-BE4E-4CB1-AE56-A47967FE7D0C}" type="presParOf" srcId="{55E3806B-7FEA-47C7-8E68-4D9AB197B0BB}" destId="{622C8CC2-0AF6-46E5-8C03-37467949ABF0}" srcOrd="14" destOrd="0" presId="urn:microsoft.com/office/officeart/2011/layout/ConvergingText"/>
    <dgm:cxn modelId="{3ADE5707-03A9-4602-955E-E4D62E025AD7}" type="presParOf" srcId="{55E3806B-7FEA-47C7-8E68-4D9AB197B0BB}" destId="{0C51A8DD-DE26-4BC9-9BDF-252134B75F70}" srcOrd="15" destOrd="0" presId="urn:microsoft.com/office/officeart/2011/layout/ConvergingText"/>
    <dgm:cxn modelId="{A7AB3A7D-0010-4C45-99EC-46AEFE46CBF7}" type="presParOf" srcId="{55E3806B-7FEA-47C7-8E68-4D9AB197B0BB}" destId="{F8EB06BB-7588-46D0-93DB-D21B7BBA9ECB}" srcOrd="16" destOrd="0" presId="urn:microsoft.com/office/officeart/2011/layout/ConvergingText"/>
    <dgm:cxn modelId="{79097E4D-8AA3-4B4E-8E84-3376E1097C96}" type="presParOf" srcId="{55E3806B-7FEA-47C7-8E68-4D9AB197B0BB}" destId="{1A62EC23-9619-4FC3-AB4C-C1D7AF78C3CC}" srcOrd="17" destOrd="0" presId="urn:microsoft.com/office/officeart/2011/layout/ConvergingText"/>
    <dgm:cxn modelId="{4537BDCA-FF82-4BD9-8845-D836650E90B5}" type="presParOf" srcId="{55E3806B-7FEA-47C7-8E68-4D9AB197B0BB}" destId="{3C027A29-6AC5-414B-AA80-AA6F0688DE44}" srcOrd="18" destOrd="0" presId="urn:microsoft.com/office/officeart/2011/layout/ConvergingText"/>
    <dgm:cxn modelId="{A7B310D3-1670-4C4C-A0CB-7E79354F1268}" type="presParOf" srcId="{55E3806B-7FEA-47C7-8E68-4D9AB197B0BB}" destId="{AA37866F-87DA-4853-BB67-A213C1002C8A}" srcOrd="19" destOrd="0" presId="urn:microsoft.com/office/officeart/2011/layout/ConvergingText"/>
    <dgm:cxn modelId="{DB26A523-855C-4479-9BD9-426B44D2A61D}" type="presParOf" srcId="{55E3806B-7FEA-47C7-8E68-4D9AB197B0BB}" destId="{E8276D34-DBB9-46C4-BD8E-5183FC064964}" srcOrd="20" destOrd="0" presId="urn:microsoft.com/office/officeart/2011/layout/ConvergingText"/>
    <dgm:cxn modelId="{4EC64FEC-D2F4-45E0-B68F-E6AC7D6D03F5}" type="presParOf" srcId="{55E3806B-7FEA-47C7-8E68-4D9AB197B0BB}" destId="{D25AC1DE-41CE-4353-8688-1CC152D350D4}" srcOrd="21" destOrd="0" presId="urn:microsoft.com/office/officeart/2011/layout/ConvergingText"/>
    <dgm:cxn modelId="{984170F9-86DA-41A8-B459-DFB24700E25A}" type="presParOf" srcId="{55E3806B-7FEA-47C7-8E68-4D9AB197B0BB}" destId="{F0891B83-B7C9-4FE7-A5F0-542915EA9BCA}" srcOrd="22" destOrd="0" presId="urn:microsoft.com/office/officeart/2011/layout/ConvergingText"/>
    <dgm:cxn modelId="{95B3078E-53BD-4D64-89E6-64435FDB39C7}" type="presParOf" srcId="{55E3806B-7FEA-47C7-8E68-4D9AB197B0BB}" destId="{E9F300A2-A307-4A4D-83AE-7113568B0B37}" srcOrd="23" destOrd="0" presId="urn:microsoft.com/office/officeart/2011/layout/ConvergingText"/>
    <dgm:cxn modelId="{9F410074-8957-4444-B426-FAD0943D1013}" type="presParOf" srcId="{55E3806B-7FEA-47C7-8E68-4D9AB197B0BB}" destId="{FDB7BCDC-1C71-401C-BB3C-4DB15EE284DF}" srcOrd="24" destOrd="0" presId="urn:microsoft.com/office/officeart/2011/layout/ConvergingText"/>
    <dgm:cxn modelId="{A1AEE542-A620-4C24-8B78-DBE2703595EE}" type="presParOf" srcId="{55E3806B-7FEA-47C7-8E68-4D9AB197B0BB}" destId="{26E35C4F-B956-4F88-8741-3811371369F1}" srcOrd="25" destOrd="0" presId="urn:microsoft.com/office/officeart/2011/layout/ConvergingText"/>
    <dgm:cxn modelId="{7F3EB89E-0537-4FE9-9F2A-0F5932970E7F}" type="presParOf" srcId="{55E3806B-7FEA-47C7-8E68-4D9AB197B0BB}" destId="{C1D2F17E-7F7E-49A8-9410-E482BCBD7AA7}" srcOrd="26" destOrd="0" presId="urn:microsoft.com/office/officeart/2011/layout/ConvergingText"/>
    <dgm:cxn modelId="{B34172EF-D8DE-4F71-8C31-1B4F9BA0AFDE}" type="presParOf" srcId="{55E3806B-7FEA-47C7-8E68-4D9AB197B0BB}" destId="{DACD0E78-E66E-4D4B-B590-F8B7A7F418DF}" srcOrd="27" destOrd="0" presId="urn:microsoft.com/office/officeart/2011/layout/ConvergingText"/>
    <dgm:cxn modelId="{760754D9-72C6-45D4-ABC5-E1C6B3719F24}" type="presParOf" srcId="{55E3806B-7FEA-47C7-8E68-4D9AB197B0BB}" destId="{7213C4D5-E222-4A13-A045-7EB497C47275}" srcOrd="28" destOrd="0" presId="urn:microsoft.com/office/officeart/2011/layout/ConvergingTex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A0A332F-9E9B-46DF-9B85-222CB056C452}" type="doc">
      <dgm:prSet loTypeId="urn:microsoft.com/office/officeart/2005/8/layout/equation2" loCatId="relationship" qsTypeId="urn:microsoft.com/office/officeart/2005/8/quickstyle/simple1" qsCatId="simple" csTypeId="urn:microsoft.com/office/officeart/2005/8/colors/accent2_2" csCatId="accent2" phldr="1"/>
      <dgm:spPr/>
    </dgm:pt>
    <dgm:pt modelId="{FBD014C5-DB78-421D-8129-55CFB341DED3}">
      <dgm:prSet phldrT="[Text]" custT="1"/>
      <dgm:spPr/>
      <dgm:t>
        <a:bodyPr/>
        <a:lstStyle/>
        <a:p>
          <a:r>
            <a:rPr lang="en-US" sz="1600" b="1" dirty="0">
              <a:latin typeface="Franklin Gothic Book" panose="020B0503020102020204" pitchFamily="34" charset="0"/>
            </a:rPr>
            <a:t>MSI/ASIP Program</a:t>
          </a:r>
        </a:p>
      </dgm:t>
    </dgm:pt>
    <dgm:pt modelId="{69361B94-61F5-4F3D-8D8B-6DD89C481B86}" type="parTrans" cxnId="{5E3B47AC-B76B-4FE1-AB54-AF328C404D56}">
      <dgm:prSet/>
      <dgm:spPr/>
      <dgm:t>
        <a:bodyPr/>
        <a:lstStyle/>
        <a:p>
          <a:endParaRPr lang="en-US"/>
        </a:p>
      </dgm:t>
    </dgm:pt>
    <dgm:pt modelId="{6F3D072A-48A5-4054-8535-37C366710032}" type="sibTrans" cxnId="{5E3B47AC-B76B-4FE1-AB54-AF328C404D56}">
      <dgm:prSet/>
      <dgm:spPr/>
      <dgm:t>
        <a:bodyPr/>
        <a:lstStyle/>
        <a:p>
          <a:endParaRPr lang="en-US"/>
        </a:p>
      </dgm:t>
    </dgm:pt>
    <dgm:pt modelId="{E119F50F-2AF9-464D-BB76-9574A9690152}">
      <dgm:prSet phldrT="[Text]" custT="1"/>
      <dgm:spPr>
        <a:effectLst>
          <a:glow rad="508000">
            <a:schemeClr val="bg1">
              <a:lumMod val="10000"/>
              <a:lumOff val="90000"/>
              <a:alpha val="40000"/>
            </a:schemeClr>
          </a:glow>
        </a:effectL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1200" b="1" dirty="0">
              <a:latin typeface="Franklin Gothic Book" panose="020B0503020102020204" pitchFamily="34" charset="0"/>
            </a:rPr>
            <a:t>Workforce Development(WFD)</a:t>
          </a:r>
        </a:p>
        <a:p>
          <a:pPr lvl="0" defTabSz="533400">
            <a:lnSpc>
              <a:spcPct val="90000"/>
            </a:lnSpc>
            <a:spcBef>
              <a:spcPct val="0"/>
            </a:spcBef>
            <a:spcAft>
              <a:spcPct val="35000"/>
            </a:spcAft>
          </a:pPr>
          <a:r>
            <a:rPr lang="en-US" sz="1200" b="1" dirty="0">
              <a:latin typeface="Franklin Gothic Book" panose="020B0503020102020204" pitchFamily="34" charset="0"/>
            </a:rPr>
            <a:t> Fellowship Program</a:t>
          </a:r>
        </a:p>
      </dgm:t>
    </dgm:pt>
    <dgm:pt modelId="{E6F9E26C-77C4-4348-A440-B714D5073717}" type="parTrans" cxnId="{07BBB620-18EC-4F14-BCF3-8DB4EF499038}">
      <dgm:prSet/>
      <dgm:spPr/>
      <dgm:t>
        <a:bodyPr/>
        <a:lstStyle/>
        <a:p>
          <a:endParaRPr lang="en-US"/>
        </a:p>
      </dgm:t>
    </dgm:pt>
    <dgm:pt modelId="{5F849E0F-8369-413C-94F3-3179B8B2C92B}" type="sibTrans" cxnId="{07BBB620-18EC-4F14-BCF3-8DB4EF499038}">
      <dgm:prSet/>
      <dgm:spPr/>
      <dgm:t>
        <a:bodyPr/>
        <a:lstStyle/>
        <a:p>
          <a:endParaRPr lang="en-US"/>
        </a:p>
      </dgm:t>
    </dgm:pt>
    <dgm:pt modelId="{B516A8BF-29BE-450C-944C-6D32A7E4B07E}">
      <dgm:prSet phldrT="[Text]"/>
      <dgm:spPr/>
      <dgm:t>
        <a:bodyPr/>
        <a:lstStyle/>
        <a:p>
          <a:r>
            <a:rPr lang="en-US" b="1" dirty="0">
              <a:latin typeface="Franklin Gothic Book" panose="020B0503020102020204" pitchFamily="34" charset="0"/>
            </a:rPr>
            <a:t>ADAC Education Program</a:t>
          </a:r>
        </a:p>
      </dgm:t>
    </dgm:pt>
    <dgm:pt modelId="{0AD309DA-741F-4451-BBB0-F534B63EB1E2}" type="parTrans" cxnId="{A4B0F72A-E9F2-41C5-BD0C-C30FA44A3C96}">
      <dgm:prSet/>
      <dgm:spPr/>
      <dgm:t>
        <a:bodyPr/>
        <a:lstStyle/>
        <a:p>
          <a:endParaRPr lang="en-US"/>
        </a:p>
      </dgm:t>
    </dgm:pt>
    <dgm:pt modelId="{C3AF6637-01C1-49A1-A7AB-859C5CA14513}" type="sibTrans" cxnId="{A4B0F72A-E9F2-41C5-BD0C-C30FA44A3C96}">
      <dgm:prSet/>
      <dgm:spPr/>
      <dgm:t>
        <a:bodyPr/>
        <a:lstStyle/>
        <a:p>
          <a:endParaRPr lang="en-US"/>
        </a:p>
      </dgm:t>
    </dgm:pt>
    <dgm:pt modelId="{4723D2D2-E8A3-495D-AF7B-C67C51811102}" type="pres">
      <dgm:prSet presAssocID="{8A0A332F-9E9B-46DF-9B85-222CB056C452}" presName="Name0" presStyleCnt="0">
        <dgm:presLayoutVars>
          <dgm:dir/>
          <dgm:resizeHandles val="exact"/>
        </dgm:presLayoutVars>
      </dgm:prSet>
      <dgm:spPr/>
    </dgm:pt>
    <dgm:pt modelId="{5ED09F46-6600-4DA7-8E7A-7329DFD2AC6B}" type="pres">
      <dgm:prSet presAssocID="{8A0A332F-9E9B-46DF-9B85-222CB056C452}" presName="vNodes" presStyleCnt="0"/>
      <dgm:spPr/>
    </dgm:pt>
    <dgm:pt modelId="{66C98A8D-0822-41E1-8C99-7EF46CAFDD37}" type="pres">
      <dgm:prSet presAssocID="{FBD014C5-DB78-421D-8129-55CFB341DED3}" presName="node" presStyleLbl="node1" presStyleIdx="0" presStyleCnt="3" custScaleX="119529" custScaleY="123389">
        <dgm:presLayoutVars>
          <dgm:bulletEnabled val="1"/>
        </dgm:presLayoutVars>
      </dgm:prSet>
      <dgm:spPr/>
    </dgm:pt>
    <dgm:pt modelId="{7C00DBE1-D463-42B4-BC02-DDFB9BC9FC72}" type="pres">
      <dgm:prSet presAssocID="{6F3D072A-48A5-4054-8535-37C366710032}" presName="spacerT" presStyleCnt="0"/>
      <dgm:spPr/>
    </dgm:pt>
    <dgm:pt modelId="{834DE350-9FB9-4CE3-87E5-ABDB16995527}" type="pres">
      <dgm:prSet presAssocID="{6F3D072A-48A5-4054-8535-37C366710032}" presName="sibTrans" presStyleLbl="sibTrans2D1" presStyleIdx="0" presStyleCnt="2"/>
      <dgm:spPr/>
    </dgm:pt>
    <dgm:pt modelId="{E0E644D4-1EAE-4E86-BCC0-A47ED7B2A041}" type="pres">
      <dgm:prSet presAssocID="{6F3D072A-48A5-4054-8535-37C366710032}" presName="spacerB" presStyleCnt="0"/>
      <dgm:spPr/>
    </dgm:pt>
    <dgm:pt modelId="{03F6E36C-D6EC-475A-940D-36650AE7B87A}" type="pres">
      <dgm:prSet presAssocID="{E119F50F-2AF9-464D-BB76-9574A9690152}" presName="node" presStyleLbl="node1" presStyleIdx="1" presStyleCnt="3" custScaleX="123277" custScaleY="122934">
        <dgm:presLayoutVars>
          <dgm:bulletEnabled val="1"/>
        </dgm:presLayoutVars>
      </dgm:prSet>
      <dgm:spPr/>
    </dgm:pt>
    <dgm:pt modelId="{29B50C6F-3E57-4969-A76E-9E460CCE7CF8}" type="pres">
      <dgm:prSet presAssocID="{8A0A332F-9E9B-46DF-9B85-222CB056C452}" presName="sibTransLast" presStyleLbl="sibTrans2D1" presStyleIdx="1" presStyleCnt="2"/>
      <dgm:spPr/>
    </dgm:pt>
    <dgm:pt modelId="{5FC998E1-C185-4450-A1C3-7F37682FCA0E}" type="pres">
      <dgm:prSet presAssocID="{8A0A332F-9E9B-46DF-9B85-222CB056C452}" presName="connectorText" presStyleLbl="sibTrans2D1" presStyleIdx="1" presStyleCnt="2"/>
      <dgm:spPr/>
    </dgm:pt>
    <dgm:pt modelId="{32DB20CE-4B37-4106-A9CC-10E65CE422DC}" type="pres">
      <dgm:prSet presAssocID="{8A0A332F-9E9B-46DF-9B85-222CB056C452}" presName="lastNode" presStyleLbl="node1" presStyleIdx="2" presStyleCnt="3" custScaleX="72331" custScaleY="75792">
        <dgm:presLayoutVars>
          <dgm:bulletEnabled val="1"/>
        </dgm:presLayoutVars>
      </dgm:prSet>
      <dgm:spPr/>
    </dgm:pt>
  </dgm:ptLst>
  <dgm:cxnLst>
    <dgm:cxn modelId="{07BBB620-18EC-4F14-BCF3-8DB4EF499038}" srcId="{8A0A332F-9E9B-46DF-9B85-222CB056C452}" destId="{E119F50F-2AF9-464D-BB76-9574A9690152}" srcOrd="1" destOrd="0" parTransId="{E6F9E26C-77C4-4348-A440-B714D5073717}" sibTransId="{5F849E0F-8369-413C-94F3-3179B8B2C92B}"/>
    <dgm:cxn modelId="{A4B0F72A-E9F2-41C5-BD0C-C30FA44A3C96}" srcId="{8A0A332F-9E9B-46DF-9B85-222CB056C452}" destId="{B516A8BF-29BE-450C-944C-6D32A7E4B07E}" srcOrd="2" destOrd="0" parTransId="{0AD309DA-741F-4451-BBB0-F534B63EB1E2}" sibTransId="{C3AF6637-01C1-49A1-A7AB-859C5CA14513}"/>
    <dgm:cxn modelId="{103BD232-A8EA-4B86-9066-13E7671804AE}" type="presOf" srcId="{E119F50F-2AF9-464D-BB76-9574A9690152}" destId="{03F6E36C-D6EC-475A-940D-36650AE7B87A}" srcOrd="0" destOrd="0" presId="urn:microsoft.com/office/officeart/2005/8/layout/equation2"/>
    <dgm:cxn modelId="{525BB66D-FD9F-49B9-BBA7-3B9CB0A2262D}" type="presOf" srcId="{5F849E0F-8369-413C-94F3-3179B8B2C92B}" destId="{29B50C6F-3E57-4969-A76E-9E460CCE7CF8}" srcOrd="0" destOrd="0" presId="urn:microsoft.com/office/officeart/2005/8/layout/equation2"/>
    <dgm:cxn modelId="{D250879B-5DBF-42B5-BD5D-1608F2E871E8}" type="presOf" srcId="{B516A8BF-29BE-450C-944C-6D32A7E4B07E}" destId="{32DB20CE-4B37-4106-A9CC-10E65CE422DC}" srcOrd="0" destOrd="0" presId="urn:microsoft.com/office/officeart/2005/8/layout/equation2"/>
    <dgm:cxn modelId="{5E3B47AC-B76B-4FE1-AB54-AF328C404D56}" srcId="{8A0A332F-9E9B-46DF-9B85-222CB056C452}" destId="{FBD014C5-DB78-421D-8129-55CFB341DED3}" srcOrd="0" destOrd="0" parTransId="{69361B94-61F5-4F3D-8D8B-6DD89C481B86}" sibTransId="{6F3D072A-48A5-4054-8535-37C366710032}"/>
    <dgm:cxn modelId="{67EECDB6-4385-4DED-A7D5-9C9CD9568578}" type="presOf" srcId="{8A0A332F-9E9B-46DF-9B85-222CB056C452}" destId="{4723D2D2-E8A3-495D-AF7B-C67C51811102}" srcOrd="0" destOrd="0" presId="urn:microsoft.com/office/officeart/2005/8/layout/equation2"/>
    <dgm:cxn modelId="{E9CA3CC0-F2DA-4440-B737-37E98784DE45}" type="presOf" srcId="{FBD014C5-DB78-421D-8129-55CFB341DED3}" destId="{66C98A8D-0822-41E1-8C99-7EF46CAFDD37}" srcOrd="0" destOrd="0" presId="urn:microsoft.com/office/officeart/2005/8/layout/equation2"/>
    <dgm:cxn modelId="{B719CDCD-A1D8-4FCD-B40F-56B5C8901297}" type="presOf" srcId="{5F849E0F-8369-413C-94F3-3179B8B2C92B}" destId="{5FC998E1-C185-4450-A1C3-7F37682FCA0E}" srcOrd="1" destOrd="0" presId="urn:microsoft.com/office/officeart/2005/8/layout/equation2"/>
    <dgm:cxn modelId="{03B15FF0-5CBB-4437-A0D0-A2A827FDD39E}" type="presOf" srcId="{6F3D072A-48A5-4054-8535-37C366710032}" destId="{834DE350-9FB9-4CE3-87E5-ABDB16995527}" srcOrd="0" destOrd="0" presId="urn:microsoft.com/office/officeart/2005/8/layout/equation2"/>
    <dgm:cxn modelId="{9F38C29F-D09B-4DB2-B93E-DCED56E9E50C}" type="presParOf" srcId="{4723D2D2-E8A3-495D-AF7B-C67C51811102}" destId="{5ED09F46-6600-4DA7-8E7A-7329DFD2AC6B}" srcOrd="0" destOrd="0" presId="urn:microsoft.com/office/officeart/2005/8/layout/equation2"/>
    <dgm:cxn modelId="{5C4023DB-DB66-4F63-B8E7-B1201C53782A}" type="presParOf" srcId="{5ED09F46-6600-4DA7-8E7A-7329DFD2AC6B}" destId="{66C98A8D-0822-41E1-8C99-7EF46CAFDD37}" srcOrd="0" destOrd="0" presId="urn:microsoft.com/office/officeart/2005/8/layout/equation2"/>
    <dgm:cxn modelId="{B39FC404-0D4F-4BE1-9630-F77F581FFB86}" type="presParOf" srcId="{5ED09F46-6600-4DA7-8E7A-7329DFD2AC6B}" destId="{7C00DBE1-D463-42B4-BC02-DDFB9BC9FC72}" srcOrd="1" destOrd="0" presId="urn:microsoft.com/office/officeart/2005/8/layout/equation2"/>
    <dgm:cxn modelId="{41793CCF-3FDC-45EB-B2C7-2B1BD201FAA2}" type="presParOf" srcId="{5ED09F46-6600-4DA7-8E7A-7329DFD2AC6B}" destId="{834DE350-9FB9-4CE3-87E5-ABDB16995527}" srcOrd="2" destOrd="0" presId="urn:microsoft.com/office/officeart/2005/8/layout/equation2"/>
    <dgm:cxn modelId="{008442D4-855B-4251-8EE6-3333BBC3B456}" type="presParOf" srcId="{5ED09F46-6600-4DA7-8E7A-7329DFD2AC6B}" destId="{E0E644D4-1EAE-4E86-BCC0-A47ED7B2A041}" srcOrd="3" destOrd="0" presId="urn:microsoft.com/office/officeart/2005/8/layout/equation2"/>
    <dgm:cxn modelId="{BD8426C6-246F-49F9-B2D5-17485C31D0B4}" type="presParOf" srcId="{5ED09F46-6600-4DA7-8E7A-7329DFD2AC6B}" destId="{03F6E36C-D6EC-475A-940D-36650AE7B87A}" srcOrd="4" destOrd="0" presId="urn:microsoft.com/office/officeart/2005/8/layout/equation2"/>
    <dgm:cxn modelId="{983B206B-CBE7-4014-A58D-37DA42EEEC8B}" type="presParOf" srcId="{4723D2D2-E8A3-495D-AF7B-C67C51811102}" destId="{29B50C6F-3E57-4969-A76E-9E460CCE7CF8}" srcOrd="1" destOrd="0" presId="urn:microsoft.com/office/officeart/2005/8/layout/equation2"/>
    <dgm:cxn modelId="{AEDC13A0-2243-465C-BA7E-C7A610C02522}" type="presParOf" srcId="{29B50C6F-3E57-4969-A76E-9E460CCE7CF8}" destId="{5FC998E1-C185-4450-A1C3-7F37682FCA0E}" srcOrd="0" destOrd="0" presId="urn:microsoft.com/office/officeart/2005/8/layout/equation2"/>
    <dgm:cxn modelId="{F00303F1-EB9C-449A-8AB0-C6AB5BDD7BDC}" type="presParOf" srcId="{4723D2D2-E8A3-495D-AF7B-C67C51811102}" destId="{32DB20CE-4B37-4106-A9CC-10E65CE422DC}" srcOrd="2" destOrd="0" presId="urn:microsoft.com/office/officeart/2005/8/layout/equati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A0A332F-9E9B-46DF-9B85-222CB056C452}" type="doc">
      <dgm:prSet loTypeId="urn:microsoft.com/office/officeart/2005/8/layout/equation2" loCatId="relationship" qsTypeId="urn:microsoft.com/office/officeart/2005/8/quickstyle/simple1" qsCatId="simple" csTypeId="urn:microsoft.com/office/officeart/2005/8/colors/accent2_2" csCatId="accent2" phldr="1"/>
      <dgm:spPr/>
    </dgm:pt>
    <dgm:pt modelId="{FBD014C5-DB78-421D-8129-55CFB341DED3}">
      <dgm:prSet phldrT="[Text]" custT="1"/>
      <dgm:spPr>
        <a:effectLst>
          <a:glow rad="508000">
            <a:schemeClr val="bg1">
              <a:lumMod val="10000"/>
              <a:lumOff val="90000"/>
              <a:alpha val="50000"/>
            </a:schemeClr>
          </a:glow>
        </a:effectLst>
      </dgm:spPr>
      <dgm:t>
        <a:bodyPr/>
        <a:lstStyle/>
        <a:p>
          <a:r>
            <a:rPr lang="en-US" sz="1600" b="1" dirty="0">
              <a:latin typeface="Franklin Gothic Book" panose="020B0503020102020204" pitchFamily="34" charset="0"/>
            </a:rPr>
            <a:t>MSI/ASIP Program</a:t>
          </a:r>
        </a:p>
      </dgm:t>
    </dgm:pt>
    <dgm:pt modelId="{69361B94-61F5-4F3D-8D8B-6DD89C481B86}" type="parTrans" cxnId="{5E3B47AC-B76B-4FE1-AB54-AF328C404D56}">
      <dgm:prSet/>
      <dgm:spPr/>
      <dgm:t>
        <a:bodyPr/>
        <a:lstStyle/>
        <a:p>
          <a:endParaRPr lang="en-US"/>
        </a:p>
      </dgm:t>
    </dgm:pt>
    <dgm:pt modelId="{6F3D072A-48A5-4054-8535-37C366710032}" type="sibTrans" cxnId="{5E3B47AC-B76B-4FE1-AB54-AF328C404D56}">
      <dgm:prSet/>
      <dgm:spPr/>
      <dgm:t>
        <a:bodyPr/>
        <a:lstStyle/>
        <a:p>
          <a:endParaRPr lang="en-US"/>
        </a:p>
      </dgm:t>
    </dgm:pt>
    <dgm:pt modelId="{E119F50F-2AF9-464D-BB76-9574A9690152}">
      <dgm:prSet phldrT="[Text]" custT="1"/>
      <dgm:spPr>
        <a:effectLst/>
      </dgm:spPr>
      <dgm:t>
        <a:bodyPr/>
        <a:lstStyle/>
        <a:p>
          <a:r>
            <a:rPr lang="en-US" sz="1200" b="1" dirty="0">
              <a:latin typeface="Franklin Gothic Book" panose="020B0503020102020204" pitchFamily="34" charset="0"/>
            </a:rPr>
            <a:t>Workforce Development (WFD)</a:t>
          </a:r>
        </a:p>
      </dgm:t>
    </dgm:pt>
    <dgm:pt modelId="{E6F9E26C-77C4-4348-A440-B714D5073717}" type="parTrans" cxnId="{07BBB620-18EC-4F14-BCF3-8DB4EF499038}">
      <dgm:prSet/>
      <dgm:spPr/>
      <dgm:t>
        <a:bodyPr/>
        <a:lstStyle/>
        <a:p>
          <a:endParaRPr lang="en-US"/>
        </a:p>
      </dgm:t>
    </dgm:pt>
    <dgm:pt modelId="{5F849E0F-8369-413C-94F3-3179B8B2C92B}" type="sibTrans" cxnId="{07BBB620-18EC-4F14-BCF3-8DB4EF499038}">
      <dgm:prSet/>
      <dgm:spPr/>
      <dgm:t>
        <a:bodyPr/>
        <a:lstStyle/>
        <a:p>
          <a:endParaRPr lang="en-US"/>
        </a:p>
      </dgm:t>
    </dgm:pt>
    <dgm:pt modelId="{B516A8BF-29BE-450C-944C-6D32A7E4B07E}">
      <dgm:prSet phldrT="[Text]"/>
      <dgm:spPr/>
      <dgm:t>
        <a:bodyPr/>
        <a:lstStyle/>
        <a:p>
          <a:r>
            <a:rPr lang="en-US" b="1" dirty="0">
              <a:latin typeface="Franklin Gothic Book" panose="020B0503020102020204" pitchFamily="34" charset="0"/>
            </a:rPr>
            <a:t>ADAC Education Program</a:t>
          </a:r>
        </a:p>
      </dgm:t>
    </dgm:pt>
    <dgm:pt modelId="{0AD309DA-741F-4451-BBB0-F534B63EB1E2}" type="parTrans" cxnId="{A4B0F72A-E9F2-41C5-BD0C-C30FA44A3C96}">
      <dgm:prSet/>
      <dgm:spPr/>
      <dgm:t>
        <a:bodyPr/>
        <a:lstStyle/>
        <a:p>
          <a:endParaRPr lang="en-US"/>
        </a:p>
      </dgm:t>
    </dgm:pt>
    <dgm:pt modelId="{C3AF6637-01C1-49A1-A7AB-859C5CA14513}" type="sibTrans" cxnId="{A4B0F72A-E9F2-41C5-BD0C-C30FA44A3C96}">
      <dgm:prSet/>
      <dgm:spPr/>
      <dgm:t>
        <a:bodyPr/>
        <a:lstStyle/>
        <a:p>
          <a:endParaRPr lang="en-US"/>
        </a:p>
      </dgm:t>
    </dgm:pt>
    <dgm:pt modelId="{4723D2D2-E8A3-495D-AF7B-C67C51811102}" type="pres">
      <dgm:prSet presAssocID="{8A0A332F-9E9B-46DF-9B85-222CB056C452}" presName="Name0" presStyleCnt="0">
        <dgm:presLayoutVars>
          <dgm:dir/>
          <dgm:resizeHandles val="exact"/>
        </dgm:presLayoutVars>
      </dgm:prSet>
      <dgm:spPr/>
    </dgm:pt>
    <dgm:pt modelId="{5ED09F46-6600-4DA7-8E7A-7329DFD2AC6B}" type="pres">
      <dgm:prSet presAssocID="{8A0A332F-9E9B-46DF-9B85-222CB056C452}" presName="vNodes" presStyleCnt="0"/>
      <dgm:spPr/>
    </dgm:pt>
    <dgm:pt modelId="{66C98A8D-0822-41E1-8C99-7EF46CAFDD37}" type="pres">
      <dgm:prSet presAssocID="{FBD014C5-DB78-421D-8129-55CFB341DED3}" presName="node" presStyleLbl="node1" presStyleIdx="0" presStyleCnt="3" custScaleX="119529" custScaleY="123389">
        <dgm:presLayoutVars>
          <dgm:bulletEnabled val="1"/>
        </dgm:presLayoutVars>
      </dgm:prSet>
      <dgm:spPr/>
    </dgm:pt>
    <dgm:pt modelId="{7C00DBE1-D463-42B4-BC02-DDFB9BC9FC72}" type="pres">
      <dgm:prSet presAssocID="{6F3D072A-48A5-4054-8535-37C366710032}" presName="spacerT" presStyleCnt="0"/>
      <dgm:spPr/>
    </dgm:pt>
    <dgm:pt modelId="{834DE350-9FB9-4CE3-87E5-ABDB16995527}" type="pres">
      <dgm:prSet presAssocID="{6F3D072A-48A5-4054-8535-37C366710032}" presName="sibTrans" presStyleLbl="sibTrans2D1" presStyleIdx="0" presStyleCnt="2"/>
      <dgm:spPr/>
    </dgm:pt>
    <dgm:pt modelId="{E0E644D4-1EAE-4E86-BCC0-A47ED7B2A041}" type="pres">
      <dgm:prSet presAssocID="{6F3D072A-48A5-4054-8535-37C366710032}" presName="spacerB" presStyleCnt="0"/>
      <dgm:spPr/>
    </dgm:pt>
    <dgm:pt modelId="{03F6E36C-D6EC-475A-940D-36650AE7B87A}" type="pres">
      <dgm:prSet presAssocID="{E119F50F-2AF9-464D-BB76-9574A9690152}" presName="node" presStyleLbl="node1" presStyleIdx="1" presStyleCnt="3" custScaleX="123277" custScaleY="122934">
        <dgm:presLayoutVars>
          <dgm:bulletEnabled val="1"/>
        </dgm:presLayoutVars>
      </dgm:prSet>
      <dgm:spPr/>
    </dgm:pt>
    <dgm:pt modelId="{29B50C6F-3E57-4969-A76E-9E460CCE7CF8}" type="pres">
      <dgm:prSet presAssocID="{8A0A332F-9E9B-46DF-9B85-222CB056C452}" presName="sibTransLast" presStyleLbl="sibTrans2D1" presStyleIdx="1" presStyleCnt="2"/>
      <dgm:spPr/>
    </dgm:pt>
    <dgm:pt modelId="{5FC998E1-C185-4450-A1C3-7F37682FCA0E}" type="pres">
      <dgm:prSet presAssocID="{8A0A332F-9E9B-46DF-9B85-222CB056C452}" presName="connectorText" presStyleLbl="sibTrans2D1" presStyleIdx="1" presStyleCnt="2"/>
      <dgm:spPr/>
    </dgm:pt>
    <dgm:pt modelId="{32DB20CE-4B37-4106-A9CC-10E65CE422DC}" type="pres">
      <dgm:prSet presAssocID="{8A0A332F-9E9B-46DF-9B85-222CB056C452}" presName="lastNode" presStyleLbl="node1" presStyleIdx="2" presStyleCnt="3" custScaleX="72331" custScaleY="75792">
        <dgm:presLayoutVars>
          <dgm:bulletEnabled val="1"/>
        </dgm:presLayoutVars>
      </dgm:prSet>
      <dgm:spPr/>
    </dgm:pt>
  </dgm:ptLst>
  <dgm:cxnLst>
    <dgm:cxn modelId="{07BBB620-18EC-4F14-BCF3-8DB4EF499038}" srcId="{8A0A332F-9E9B-46DF-9B85-222CB056C452}" destId="{E119F50F-2AF9-464D-BB76-9574A9690152}" srcOrd="1" destOrd="0" parTransId="{E6F9E26C-77C4-4348-A440-B714D5073717}" sibTransId="{5F849E0F-8369-413C-94F3-3179B8B2C92B}"/>
    <dgm:cxn modelId="{A4B0F72A-E9F2-41C5-BD0C-C30FA44A3C96}" srcId="{8A0A332F-9E9B-46DF-9B85-222CB056C452}" destId="{B516A8BF-29BE-450C-944C-6D32A7E4B07E}" srcOrd="2" destOrd="0" parTransId="{0AD309DA-741F-4451-BBB0-F534B63EB1E2}" sibTransId="{C3AF6637-01C1-49A1-A7AB-859C5CA14513}"/>
    <dgm:cxn modelId="{103BD232-A8EA-4B86-9066-13E7671804AE}" type="presOf" srcId="{E119F50F-2AF9-464D-BB76-9574A9690152}" destId="{03F6E36C-D6EC-475A-940D-36650AE7B87A}" srcOrd="0" destOrd="0" presId="urn:microsoft.com/office/officeart/2005/8/layout/equation2"/>
    <dgm:cxn modelId="{525BB66D-FD9F-49B9-BBA7-3B9CB0A2262D}" type="presOf" srcId="{5F849E0F-8369-413C-94F3-3179B8B2C92B}" destId="{29B50C6F-3E57-4969-A76E-9E460CCE7CF8}" srcOrd="0" destOrd="0" presId="urn:microsoft.com/office/officeart/2005/8/layout/equation2"/>
    <dgm:cxn modelId="{D250879B-5DBF-42B5-BD5D-1608F2E871E8}" type="presOf" srcId="{B516A8BF-29BE-450C-944C-6D32A7E4B07E}" destId="{32DB20CE-4B37-4106-A9CC-10E65CE422DC}" srcOrd="0" destOrd="0" presId="urn:microsoft.com/office/officeart/2005/8/layout/equation2"/>
    <dgm:cxn modelId="{5E3B47AC-B76B-4FE1-AB54-AF328C404D56}" srcId="{8A0A332F-9E9B-46DF-9B85-222CB056C452}" destId="{FBD014C5-DB78-421D-8129-55CFB341DED3}" srcOrd="0" destOrd="0" parTransId="{69361B94-61F5-4F3D-8D8B-6DD89C481B86}" sibTransId="{6F3D072A-48A5-4054-8535-37C366710032}"/>
    <dgm:cxn modelId="{67EECDB6-4385-4DED-A7D5-9C9CD9568578}" type="presOf" srcId="{8A0A332F-9E9B-46DF-9B85-222CB056C452}" destId="{4723D2D2-E8A3-495D-AF7B-C67C51811102}" srcOrd="0" destOrd="0" presId="urn:microsoft.com/office/officeart/2005/8/layout/equation2"/>
    <dgm:cxn modelId="{E9CA3CC0-F2DA-4440-B737-37E98784DE45}" type="presOf" srcId="{FBD014C5-DB78-421D-8129-55CFB341DED3}" destId="{66C98A8D-0822-41E1-8C99-7EF46CAFDD37}" srcOrd="0" destOrd="0" presId="urn:microsoft.com/office/officeart/2005/8/layout/equation2"/>
    <dgm:cxn modelId="{B719CDCD-A1D8-4FCD-B40F-56B5C8901297}" type="presOf" srcId="{5F849E0F-8369-413C-94F3-3179B8B2C92B}" destId="{5FC998E1-C185-4450-A1C3-7F37682FCA0E}" srcOrd="1" destOrd="0" presId="urn:microsoft.com/office/officeart/2005/8/layout/equation2"/>
    <dgm:cxn modelId="{03B15FF0-5CBB-4437-A0D0-A2A827FDD39E}" type="presOf" srcId="{6F3D072A-48A5-4054-8535-37C366710032}" destId="{834DE350-9FB9-4CE3-87E5-ABDB16995527}" srcOrd="0" destOrd="0" presId="urn:microsoft.com/office/officeart/2005/8/layout/equation2"/>
    <dgm:cxn modelId="{9F38C29F-D09B-4DB2-B93E-DCED56E9E50C}" type="presParOf" srcId="{4723D2D2-E8A3-495D-AF7B-C67C51811102}" destId="{5ED09F46-6600-4DA7-8E7A-7329DFD2AC6B}" srcOrd="0" destOrd="0" presId="urn:microsoft.com/office/officeart/2005/8/layout/equation2"/>
    <dgm:cxn modelId="{5C4023DB-DB66-4F63-B8E7-B1201C53782A}" type="presParOf" srcId="{5ED09F46-6600-4DA7-8E7A-7329DFD2AC6B}" destId="{66C98A8D-0822-41E1-8C99-7EF46CAFDD37}" srcOrd="0" destOrd="0" presId="urn:microsoft.com/office/officeart/2005/8/layout/equation2"/>
    <dgm:cxn modelId="{B39FC404-0D4F-4BE1-9630-F77F581FFB86}" type="presParOf" srcId="{5ED09F46-6600-4DA7-8E7A-7329DFD2AC6B}" destId="{7C00DBE1-D463-42B4-BC02-DDFB9BC9FC72}" srcOrd="1" destOrd="0" presId="urn:microsoft.com/office/officeart/2005/8/layout/equation2"/>
    <dgm:cxn modelId="{41793CCF-3FDC-45EB-B2C7-2B1BD201FAA2}" type="presParOf" srcId="{5ED09F46-6600-4DA7-8E7A-7329DFD2AC6B}" destId="{834DE350-9FB9-4CE3-87E5-ABDB16995527}" srcOrd="2" destOrd="0" presId="urn:microsoft.com/office/officeart/2005/8/layout/equation2"/>
    <dgm:cxn modelId="{008442D4-855B-4251-8EE6-3333BBC3B456}" type="presParOf" srcId="{5ED09F46-6600-4DA7-8E7A-7329DFD2AC6B}" destId="{E0E644D4-1EAE-4E86-BCC0-A47ED7B2A041}" srcOrd="3" destOrd="0" presId="urn:microsoft.com/office/officeart/2005/8/layout/equation2"/>
    <dgm:cxn modelId="{BD8426C6-246F-49F9-B2D5-17485C31D0B4}" type="presParOf" srcId="{5ED09F46-6600-4DA7-8E7A-7329DFD2AC6B}" destId="{03F6E36C-D6EC-475A-940D-36650AE7B87A}" srcOrd="4" destOrd="0" presId="urn:microsoft.com/office/officeart/2005/8/layout/equation2"/>
    <dgm:cxn modelId="{983B206B-CBE7-4014-A58D-37DA42EEEC8B}" type="presParOf" srcId="{4723D2D2-E8A3-495D-AF7B-C67C51811102}" destId="{29B50C6F-3E57-4969-A76E-9E460CCE7CF8}" srcOrd="1" destOrd="0" presId="urn:microsoft.com/office/officeart/2005/8/layout/equation2"/>
    <dgm:cxn modelId="{AEDC13A0-2243-465C-BA7E-C7A610C02522}" type="presParOf" srcId="{29B50C6F-3E57-4969-A76E-9E460CCE7CF8}" destId="{5FC998E1-C185-4450-A1C3-7F37682FCA0E}" srcOrd="0" destOrd="0" presId="urn:microsoft.com/office/officeart/2005/8/layout/equation2"/>
    <dgm:cxn modelId="{F00303F1-EB9C-449A-8AB0-C6AB5BDD7BDC}" type="presParOf" srcId="{4723D2D2-E8A3-495D-AF7B-C67C51811102}" destId="{32DB20CE-4B37-4106-A9CC-10E65CE422DC}" srcOrd="2" destOrd="0" presId="urn:microsoft.com/office/officeart/2005/8/layout/equation2"/>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7C28AF6-12A7-4F42-8ADC-4EC22368A0F1}" type="doc">
      <dgm:prSet loTypeId="urn:microsoft.com/office/officeart/2005/8/layout/funnel1" loCatId="relationship" qsTypeId="urn:microsoft.com/office/officeart/2005/8/quickstyle/simple1" qsCatId="simple" csTypeId="urn:microsoft.com/office/officeart/2005/8/colors/accent1_2" csCatId="accent1" phldr="1"/>
      <dgm:spPr/>
      <dgm:t>
        <a:bodyPr/>
        <a:lstStyle/>
        <a:p>
          <a:endParaRPr lang="en-US"/>
        </a:p>
      </dgm:t>
    </dgm:pt>
    <dgm:pt modelId="{DF155F8C-FCE5-4DEB-B595-F3A9FCD03606}">
      <dgm:prSet phldrT="[Text]" custT="1"/>
      <dgm:spPr/>
      <dgm:t>
        <a:bodyPr/>
        <a:lstStyle/>
        <a:p>
          <a:r>
            <a:rPr lang="en-US" sz="1100" dirty="0">
              <a:solidFill>
                <a:srgbClr val="F8F8F8"/>
              </a:solidFill>
            </a:rPr>
            <a:t>Guest Presentations</a:t>
          </a:r>
        </a:p>
      </dgm:t>
    </dgm:pt>
    <dgm:pt modelId="{04862F24-F67A-41B4-A465-F52206182890}" type="parTrans" cxnId="{729829C8-8160-4806-8FE3-CDEEE61359FB}">
      <dgm:prSet/>
      <dgm:spPr/>
      <dgm:t>
        <a:bodyPr/>
        <a:lstStyle/>
        <a:p>
          <a:endParaRPr lang="en-US"/>
        </a:p>
      </dgm:t>
    </dgm:pt>
    <dgm:pt modelId="{D751AB4C-1332-41D3-B7D5-B9E4E03E9B9C}" type="sibTrans" cxnId="{729829C8-8160-4806-8FE3-CDEEE61359FB}">
      <dgm:prSet/>
      <dgm:spPr/>
      <dgm:t>
        <a:bodyPr/>
        <a:lstStyle/>
        <a:p>
          <a:endParaRPr lang="en-US"/>
        </a:p>
      </dgm:t>
    </dgm:pt>
    <dgm:pt modelId="{3E48B8B8-1B9D-42D2-B155-DDC5E6F0AE88}">
      <dgm:prSet phldrT="[Text]" custT="1"/>
      <dgm:spPr/>
      <dgm:t>
        <a:bodyPr/>
        <a:lstStyle/>
        <a:p>
          <a:r>
            <a:rPr lang="en-US" sz="1100" dirty="0">
              <a:solidFill>
                <a:srgbClr val="F8F8F8"/>
              </a:solidFill>
            </a:rPr>
            <a:t>Independent Projects and Assignments</a:t>
          </a:r>
        </a:p>
      </dgm:t>
    </dgm:pt>
    <dgm:pt modelId="{D8E76EBB-9FBA-425E-A762-5F152242CE3A}" type="parTrans" cxnId="{5ED404BA-FA88-4408-AD62-CEF428EA680F}">
      <dgm:prSet/>
      <dgm:spPr/>
      <dgm:t>
        <a:bodyPr/>
        <a:lstStyle/>
        <a:p>
          <a:endParaRPr lang="en-US"/>
        </a:p>
      </dgm:t>
    </dgm:pt>
    <dgm:pt modelId="{AAC62C1C-0F5F-44FD-870F-9D0EEFD97CB4}" type="sibTrans" cxnId="{5ED404BA-FA88-4408-AD62-CEF428EA680F}">
      <dgm:prSet/>
      <dgm:spPr/>
      <dgm:t>
        <a:bodyPr/>
        <a:lstStyle/>
        <a:p>
          <a:endParaRPr lang="en-US"/>
        </a:p>
      </dgm:t>
    </dgm:pt>
    <dgm:pt modelId="{90688F79-8985-40A3-9ACD-E1CB92B20EA4}">
      <dgm:prSet phldrT="[Text]"/>
      <dgm:spPr/>
      <dgm:t>
        <a:bodyPr/>
        <a:lstStyle/>
        <a:p>
          <a:r>
            <a:rPr lang="en-US" u="sng" dirty="0"/>
            <a:t>ASIP Program</a:t>
          </a:r>
        </a:p>
      </dgm:t>
    </dgm:pt>
    <dgm:pt modelId="{3706F521-226A-4EC1-8C95-B73675924AE3}" type="parTrans" cxnId="{9CB842D9-C72A-4763-84F6-DF7A88A119CA}">
      <dgm:prSet/>
      <dgm:spPr/>
      <dgm:t>
        <a:bodyPr/>
        <a:lstStyle/>
        <a:p>
          <a:endParaRPr lang="en-US"/>
        </a:p>
      </dgm:t>
    </dgm:pt>
    <dgm:pt modelId="{094A2000-2C41-4BBB-BB03-86877656CC04}" type="sibTrans" cxnId="{9CB842D9-C72A-4763-84F6-DF7A88A119CA}">
      <dgm:prSet/>
      <dgm:spPr/>
      <dgm:t>
        <a:bodyPr/>
        <a:lstStyle/>
        <a:p>
          <a:endParaRPr lang="en-US"/>
        </a:p>
      </dgm:t>
    </dgm:pt>
    <dgm:pt modelId="{C3352B68-6AE4-4864-8FC7-5B0BA30A9C19}">
      <dgm:prSet phldrT="[Text]" custT="1"/>
      <dgm:spPr/>
      <dgm:t>
        <a:bodyPr/>
        <a:lstStyle/>
        <a:p>
          <a:r>
            <a:rPr lang="en-US" sz="1050" dirty="0">
              <a:solidFill>
                <a:srgbClr val="F8F8F8"/>
              </a:solidFill>
            </a:rPr>
            <a:t>Field Research Experience</a:t>
          </a:r>
        </a:p>
      </dgm:t>
    </dgm:pt>
    <dgm:pt modelId="{D0197375-1293-4390-A975-9D2CECAFC90A}" type="parTrans" cxnId="{A3A46EB9-D2C5-497C-B99C-090BD32B064F}">
      <dgm:prSet/>
      <dgm:spPr/>
      <dgm:t>
        <a:bodyPr/>
        <a:lstStyle/>
        <a:p>
          <a:endParaRPr lang="en-US"/>
        </a:p>
      </dgm:t>
    </dgm:pt>
    <dgm:pt modelId="{687D09D9-5A54-4A95-8A34-DC0140089343}" type="sibTrans" cxnId="{A3A46EB9-D2C5-497C-B99C-090BD32B064F}">
      <dgm:prSet/>
      <dgm:spPr/>
      <dgm:t>
        <a:bodyPr/>
        <a:lstStyle/>
        <a:p>
          <a:endParaRPr lang="en-US"/>
        </a:p>
      </dgm:t>
    </dgm:pt>
    <dgm:pt modelId="{86602503-C440-4017-88BA-0EDDD9A20797}" type="pres">
      <dgm:prSet presAssocID="{37C28AF6-12A7-4F42-8ADC-4EC22368A0F1}" presName="Name0" presStyleCnt="0">
        <dgm:presLayoutVars>
          <dgm:chMax val="4"/>
          <dgm:resizeHandles val="exact"/>
        </dgm:presLayoutVars>
      </dgm:prSet>
      <dgm:spPr/>
    </dgm:pt>
    <dgm:pt modelId="{42E08D31-B892-4ADE-BDA0-5C2434F4F3F9}" type="pres">
      <dgm:prSet presAssocID="{37C28AF6-12A7-4F42-8ADC-4EC22368A0F1}" presName="ellipse" presStyleLbl="trBgShp" presStyleIdx="0" presStyleCnt="1"/>
      <dgm:spPr/>
    </dgm:pt>
    <dgm:pt modelId="{C2324AD0-7A25-4B62-9245-E1D905B91815}" type="pres">
      <dgm:prSet presAssocID="{37C28AF6-12A7-4F42-8ADC-4EC22368A0F1}" presName="arrow1" presStyleLbl="fgShp" presStyleIdx="0" presStyleCnt="1"/>
      <dgm:spPr/>
    </dgm:pt>
    <dgm:pt modelId="{54BEC0D9-1810-46CE-AACE-9DB2B63A4FA0}" type="pres">
      <dgm:prSet presAssocID="{37C28AF6-12A7-4F42-8ADC-4EC22368A0F1}" presName="rectangle" presStyleLbl="revTx" presStyleIdx="0" presStyleCnt="1" custScaleY="75824" custLinFactNeighborX="0" custLinFactNeighborY="-6144">
        <dgm:presLayoutVars>
          <dgm:bulletEnabled val="1"/>
        </dgm:presLayoutVars>
      </dgm:prSet>
      <dgm:spPr/>
    </dgm:pt>
    <dgm:pt modelId="{A80A58B8-1C51-4332-A180-6663A007E276}" type="pres">
      <dgm:prSet presAssocID="{3E48B8B8-1B9D-42D2-B155-DDC5E6F0AE88}" presName="item1" presStyleLbl="node1" presStyleIdx="0" presStyleCnt="3">
        <dgm:presLayoutVars>
          <dgm:bulletEnabled val="1"/>
        </dgm:presLayoutVars>
      </dgm:prSet>
      <dgm:spPr/>
    </dgm:pt>
    <dgm:pt modelId="{FEEE4BC7-CB09-44ED-A50B-D93D113D5916}" type="pres">
      <dgm:prSet presAssocID="{C3352B68-6AE4-4864-8FC7-5B0BA30A9C19}" presName="item2" presStyleLbl="node1" presStyleIdx="1" presStyleCnt="3" custLinFactNeighborX="-2157" custLinFactNeighborY="-10655">
        <dgm:presLayoutVars>
          <dgm:bulletEnabled val="1"/>
        </dgm:presLayoutVars>
      </dgm:prSet>
      <dgm:spPr/>
    </dgm:pt>
    <dgm:pt modelId="{1FC18A90-9EF4-C144-BECA-4CDD3B39776E}" type="pres">
      <dgm:prSet presAssocID="{90688F79-8985-40A3-9ACD-E1CB92B20EA4}" presName="item3" presStyleLbl="node1" presStyleIdx="2" presStyleCnt="3">
        <dgm:presLayoutVars>
          <dgm:bulletEnabled val="1"/>
        </dgm:presLayoutVars>
      </dgm:prSet>
      <dgm:spPr/>
    </dgm:pt>
    <dgm:pt modelId="{C7305D55-243B-4C8D-B164-AE76108F2BD0}" type="pres">
      <dgm:prSet presAssocID="{37C28AF6-12A7-4F42-8ADC-4EC22368A0F1}" presName="funnel" presStyleLbl="trAlignAcc1" presStyleIdx="0" presStyleCnt="1" custLinFactNeighborX="275" custLinFactNeighborY="112"/>
      <dgm:spPr/>
    </dgm:pt>
  </dgm:ptLst>
  <dgm:cxnLst>
    <dgm:cxn modelId="{B2203A1C-7C7C-FE43-B016-BA88407BD73D}" type="presOf" srcId="{DF155F8C-FCE5-4DEB-B595-F3A9FCD03606}" destId="{1FC18A90-9EF4-C144-BECA-4CDD3B39776E}" srcOrd="0" destOrd="0" presId="urn:microsoft.com/office/officeart/2005/8/layout/funnel1"/>
    <dgm:cxn modelId="{33CF485B-B104-4084-94C4-67D152812FBB}" type="presOf" srcId="{3E48B8B8-1B9D-42D2-B155-DDC5E6F0AE88}" destId="{FEEE4BC7-CB09-44ED-A50B-D93D113D5916}" srcOrd="0" destOrd="0" presId="urn:microsoft.com/office/officeart/2005/8/layout/funnel1"/>
    <dgm:cxn modelId="{381D957C-0252-FF40-8EC7-88868CB90C67}" type="presOf" srcId="{90688F79-8985-40A3-9ACD-E1CB92B20EA4}" destId="{54BEC0D9-1810-46CE-AACE-9DB2B63A4FA0}" srcOrd="0" destOrd="0" presId="urn:microsoft.com/office/officeart/2005/8/layout/funnel1"/>
    <dgm:cxn modelId="{A3A46EB9-D2C5-497C-B99C-090BD32B064F}" srcId="{37C28AF6-12A7-4F42-8ADC-4EC22368A0F1}" destId="{C3352B68-6AE4-4864-8FC7-5B0BA30A9C19}" srcOrd="2" destOrd="0" parTransId="{D0197375-1293-4390-A975-9D2CECAFC90A}" sibTransId="{687D09D9-5A54-4A95-8A34-DC0140089343}"/>
    <dgm:cxn modelId="{5ED404BA-FA88-4408-AD62-CEF428EA680F}" srcId="{37C28AF6-12A7-4F42-8ADC-4EC22368A0F1}" destId="{3E48B8B8-1B9D-42D2-B155-DDC5E6F0AE88}" srcOrd="1" destOrd="0" parTransId="{D8E76EBB-9FBA-425E-A762-5F152242CE3A}" sibTransId="{AAC62C1C-0F5F-44FD-870F-9D0EEFD97CB4}"/>
    <dgm:cxn modelId="{729829C8-8160-4806-8FE3-CDEEE61359FB}" srcId="{37C28AF6-12A7-4F42-8ADC-4EC22368A0F1}" destId="{DF155F8C-FCE5-4DEB-B595-F3A9FCD03606}" srcOrd="0" destOrd="0" parTransId="{04862F24-F67A-41B4-A465-F52206182890}" sibTransId="{D751AB4C-1332-41D3-B7D5-B9E4E03E9B9C}"/>
    <dgm:cxn modelId="{AC9B76C8-FB2C-432A-BB4D-C4157BC53478}" type="presOf" srcId="{37C28AF6-12A7-4F42-8ADC-4EC22368A0F1}" destId="{86602503-C440-4017-88BA-0EDDD9A20797}" srcOrd="0" destOrd="0" presId="urn:microsoft.com/office/officeart/2005/8/layout/funnel1"/>
    <dgm:cxn modelId="{B3AF66D5-1252-48C4-A3B4-8ADD44362C41}" type="presOf" srcId="{C3352B68-6AE4-4864-8FC7-5B0BA30A9C19}" destId="{A80A58B8-1C51-4332-A180-6663A007E276}" srcOrd="0" destOrd="0" presId="urn:microsoft.com/office/officeart/2005/8/layout/funnel1"/>
    <dgm:cxn modelId="{9CB842D9-C72A-4763-84F6-DF7A88A119CA}" srcId="{37C28AF6-12A7-4F42-8ADC-4EC22368A0F1}" destId="{90688F79-8985-40A3-9ACD-E1CB92B20EA4}" srcOrd="3" destOrd="0" parTransId="{3706F521-226A-4EC1-8C95-B73675924AE3}" sibTransId="{094A2000-2C41-4BBB-BB03-86877656CC04}"/>
    <dgm:cxn modelId="{D09DC74E-E8B6-4A94-9904-5D221222D5E9}" type="presParOf" srcId="{86602503-C440-4017-88BA-0EDDD9A20797}" destId="{42E08D31-B892-4ADE-BDA0-5C2434F4F3F9}" srcOrd="0" destOrd="0" presId="urn:microsoft.com/office/officeart/2005/8/layout/funnel1"/>
    <dgm:cxn modelId="{BDC8FF46-D385-4836-BCE0-693955307115}" type="presParOf" srcId="{86602503-C440-4017-88BA-0EDDD9A20797}" destId="{C2324AD0-7A25-4B62-9245-E1D905B91815}" srcOrd="1" destOrd="0" presId="urn:microsoft.com/office/officeart/2005/8/layout/funnel1"/>
    <dgm:cxn modelId="{6153BC86-7472-45C4-8487-DC0064EE14E3}" type="presParOf" srcId="{86602503-C440-4017-88BA-0EDDD9A20797}" destId="{54BEC0D9-1810-46CE-AACE-9DB2B63A4FA0}" srcOrd="2" destOrd="0" presId="urn:microsoft.com/office/officeart/2005/8/layout/funnel1"/>
    <dgm:cxn modelId="{4B767573-451C-49B8-9CD8-ADC085FCFFE9}" type="presParOf" srcId="{86602503-C440-4017-88BA-0EDDD9A20797}" destId="{A80A58B8-1C51-4332-A180-6663A007E276}" srcOrd="3" destOrd="0" presId="urn:microsoft.com/office/officeart/2005/8/layout/funnel1"/>
    <dgm:cxn modelId="{464CA672-2F4A-44A1-A13B-6B46B3225B10}" type="presParOf" srcId="{86602503-C440-4017-88BA-0EDDD9A20797}" destId="{FEEE4BC7-CB09-44ED-A50B-D93D113D5916}" srcOrd="4" destOrd="0" presId="urn:microsoft.com/office/officeart/2005/8/layout/funnel1"/>
    <dgm:cxn modelId="{A80BE208-F297-0740-AFD5-4C16E7947304}" type="presParOf" srcId="{86602503-C440-4017-88BA-0EDDD9A20797}" destId="{1FC18A90-9EF4-C144-BECA-4CDD3B39776E}" srcOrd="5" destOrd="0" presId="urn:microsoft.com/office/officeart/2005/8/layout/funnel1"/>
    <dgm:cxn modelId="{BE92EF85-CC88-4EB2-AE1E-A1A565E472BC}" type="presParOf" srcId="{86602503-C440-4017-88BA-0EDDD9A20797}" destId="{C7305D55-243B-4C8D-B164-AE76108F2BD0}"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C90387-3F32-2E45-9CC4-955EB9EB4577}">
      <dsp:nvSpPr>
        <dsp:cNvPr id="0" name=""/>
        <dsp:cNvSpPr/>
      </dsp:nvSpPr>
      <dsp:spPr>
        <a:xfrm rot="21300000">
          <a:off x="19915" y="2360449"/>
          <a:ext cx="6449869" cy="738607"/>
        </a:xfrm>
        <a:prstGeom prst="mathMinus">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C8BFFD-8D2B-0E48-A3A6-02BBDAE6C805}">
      <dsp:nvSpPr>
        <dsp:cNvPr id="0" name=""/>
        <dsp:cNvSpPr/>
      </dsp:nvSpPr>
      <dsp:spPr>
        <a:xfrm>
          <a:off x="778764" y="272975"/>
          <a:ext cx="1946910" cy="2183802"/>
        </a:xfrm>
        <a:prstGeom prst="downArrow">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5210BC-71A4-CF4C-A2DD-027F60012F79}">
      <dsp:nvSpPr>
        <dsp:cNvPr id="0" name=""/>
        <dsp:cNvSpPr/>
      </dsp:nvSpPr>
      <dsp:spPr>
        <a:xfrm>
          <a:off x="3439541" y="0"/>
          <a:ext cx="2076704" cy="2292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l" defTabSz="1022350">
            <a:lnSpc>
              <a:spcPct val="90000"/>
            </a:lnSpc>
            <a:spcBef>
              <a:spcPct val="0"/>
            </a:spcBef>
            <a:spcAft>
              <a:spcPct val="35000"/>
            </a:spcAft>
            <a:buNone/>
          </a:pPr>
          <a:r>
            <a:rPr lang="en-US" sz="2300" kern="1200" dirty="0">
              <a:solidFill>
                <a:srgbClr val="FF0000"/>
              </a:solidFill>
            </a:rPr>
            <a:t>Situational Awareness</a:t>
          </a:r>
        </a:p>
        <a:p>
          <a:pPr marL="171450" lvl="1" indent="-171450" algn="l" defTabSz="800100">
            <a:lnSpc>
              <a:spcPct val="90000"/>
            </a:lnSpc>
            <a:spcBef>
              <a:spcPct val="0"/>
            </a:spcBef>
            <a:spcAft>
              <a:spcPct val="15000"/>
            </a:spcAft>
            <a:buChar char="•"/>
          </a:pPr>
          <a:r>
            <a:rPr lang="en-US" sz="1800" kern="1200" dirty="0">
              <a:solidFill>
                <a:schemeClr val="tx1"/>
              </a:solidFill>
            </a:rPr>
            <a:t>Comms</a:t>
          </a:r>
        </a:p>
        <a:p>
          <a:pPr marL="171450" lvl="1" indent="-171450" algn="l" defTabSz="800100">
            <a:lnSpc>
              <a:spcPct val="90000"/>
            </a:lnSpc>
            <a:spcBef>
              <a:spcPct val="0"/>
            </a:spcBef>
            <a:spcAft>
              <a:spcPct val="15000"/>
            </a:spcAft>
            <a:buChar char="•"/>
          </a:pPr>
          <a:r>
            <a:rPr lang="en-US" sz="1800" kern="1200" dirty="0">
              <a:solidFill>
                <a:schemeClr val="tx1"/>
              </a:solidFill>
            </a:rPr>
            <a:t>Risks</a:t>
          </a:r>
        </a:p>
        <a:p>
          <a:pPr marL="171450" lvl="1" indent="-171450" algn="l" defTabSz="800100">
            <a:lnSpc>
              <a:spcPct val="90000"/>
            </a:lnSpc>
            <a:spcBef>
              <a:spcPct val="0"/>
            </a:spcBef>
            <a:spcAft>
              <a:spcPct val="15000"/>
            </a:spcAft>
            <a:buChar char="•"/>
          </a:pPr>
          <a:r>
            <a:rPr lang="en-US" sz="1800" kern="1200" dirty="0">
              <a:solidFill>
                <a:schemeClr val="tx1"/>
              </a:solidFill>
            </a:rPr>
            <a:t>SAR</a:t>
          </a:r>
        </a:p>
        <a:p>
          <a:pPr marL="171450" lvl="1" indent="-171450" algn="l" defTabSz="800100">
            <a:lnSpc>
              <a:spcPct val="90000"/>
            </a:lnSpc>
            <a:spcBef>
              <a:spcPct val="0"/>
            </a:spcBef>
            <a:spcAft>
              <a:spcPct val="15000"/>
            </a:spcAft>
            <a:buChar char="•"/>
          </a:pPr>
          <a:r>
            <a:rPr lang="en-US" sz="1800" kern="1200" dirty="0">
              <a:solidFill>
                <a:schemeClr val="tx1"/>
              </a:solidFill>
            </a:rPr>
            <a:t>Ice Conditions</a:t>
          </a:r>
        </a:p>
      </dsp:txBody>
      <dsp:txXfrm>
        <a:off x="3439541" y="0"/>
        <a:ext cx="2076704" cy="2292992"/>
      </dsp:txXfrm>
    </dsp:sp>
    <dsp:sp modelId="{155101D6-499D-EE4A-BC65-D73072E84692}">
      <dsp:nvSpPr>
        <dsp:cNvPr id="0" name=""/>
        <dsp:cNvSpPr/>
      </dsp:nvSpPr>
      <dsp:spPr>
        <a:xfrm>
          <a:off x="3764026" y="3002728"/>
          <a:ext cx="1946910" cy="2183802"/>
        </a:xfrm>
        <a:prstGeom prst="upArrow">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EC26CE-DE3A-D444-AAAD-EB9CA65342BA}">
      <dsp:nvSpPr>
        <dsp:cNvPr id="0" name=""/>
        <dsp:cNvSpPr/>
      </dsp:nvSpPr>
      <dsp:spPr>
        <a:xfrm>
          <a:off x="973455" y="3166513"/>
          <a:ext cx="2076704" cy="2292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l" defTabSz="1022350">
            <a:lnSpc>
              <a:spcPct val="90000"/>
            </a:lnSpc>
            <a:spcBef>
              <a:spcPct val="0"/>
            </a:spcBef>
            <a:spcAft>
              <a:spcPct val="35000"/>
            </a:spcAft>
            <a:buNone/>
          </a:pPr>
          <a:r>
            <a:rPr lang="en-US" sz="2300" kern="1200" dirty="0">
              <a:solidFill>
                <a:srgbClr val="92D050"/>
              </a:solidFill>
            </a:rPr>
            <a:t>Ship Traffic</a:t>
          </a:r>
        </a:p>
        <a:p>
          <a:pPr marL="171450" lvl="1" indent="-171450" algn="l" defTabSz="800100">
            <a:lnSpc>
              <a:spcPct val="90000"/>
            </a:lnSpc>
            <a:spcBef>
              <a:spcPct val="0"/>
            </a:spcBef>
            <a:spcAft>
              <a:spcPct val="15000"/>
            </a:spcAft>
            <a:buChar char="•"/>
          </a:pPr>
          <a:r>
            <a:rPr lang="en-US" sz="1800" kern="1200" dirty="0"/>
            <a:t>LNG</a:t>
          </a:r>
        </a:p>
        <a:p>
          <a:pPr marL="171450" lvl="1" indent="-171450" algn="l" defTabSz="800100">
            <a:lnSpc>
              <a:spcPct val="90000"/>
            </a:lnSpc>
            <a:spcBef>
              <a:spcPct val="0"/>
            </a:spcBef>
            <a:spcAft>
              <a:spcPct val="15000"/>
            </a:spcAft>
            <a:buChar char="•"/>
          </a:pPr>
          <a:r>
            <a:rPr lang="en-US" sz="1800" kern="1200" dirty="0"/>
            <a:t>Tourism</a:t>
          </a:r>
        </a:p>
        <a:p>
          <a:pPr marL="171450" lvl="1" indent="-171450" algn="l" defTabSz="800100">
            <a:lnSpc>
              <a:spcPct val="90000"/>
            </a:lnSpc>
            <a:spcBef>
              <a:spcPct val="0"/>
            </a:spcBef>
            <a:spcAft>
              <a:spcPct val="15000"/>
            </a:spcAft>
            <a:buChar char="•"/>
          </a:pPr>
          <a:r>
            <a:rPr lang="en-US" sz="1800" kern="1200" dirty="0"/>
            <a:t>Exploration</a:t>
          </a:r>
        </a:p>
        <a:p>
          <a:pPr marL="171450" lvl="1" indent="-171450" algn="l" defTabSz="800100">
            <a:lnSpc>
              <a:spcPct val="90000"/>
            </a:lnSpc>
            <a:spcBef>
              <a:spcPct val="0"/>
            </a:spcBef>
            <a:spcAft>
              <a:spcPct val="15000"/>
            </a:spcAft>
            <a:buChar char="•"/>
          </a:pPr>
          <a:r>
            <a:rPr lang="en-US" sz="1800" kern="1200" dirty="0"/>
            <a:t>Deterrence</a:t>
          </a:r>
        </a:p>
      </dsp:txBody>
      <dsp:txXfrm>
        <a:off x="973455" y="3166513"/>
        <a:ext cx="2076704" cy="22929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90AFA7-388A-4009-9A27-9606B8AA77A5}">
      <dsp:nvSpPr>
        <dsp:cNvPr id="0" name=""/>
        <dsp:cNvSpPr/>
      </dsp:nvSpPr>
      <dsp:spPr>
        <a:xfrm>
          <a:off x="4059466" y="2523067"/>
          <a:ext cx="632293" cy="2039147"/>
        </a:xfrm>
        <a:custGeom>
          <a:avLst/>
          <a:gdLst/>
          <a:ahLst/>
          <a:cxnLst/>
          <a:rect l="0" t="0" r="0" b="0"/>
          <a:pathLst>
            <a:path>
              <a:moveTo>
                <a:pt x="0" y="0"/>
              </a:moveTo>
              <a:lnTo>
                <a:pt x="316146" y="0"/>
              </a:lnTo>
              <a:lnTo>
                <a:pt x="316146" y="2039147"/>
              </a:lnTo>
              <a:lnTo>
                <a:pt x="632293" y="203914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7240D9D-030D-4BD7-80FB-A22BA1459066}">
      <dsp:nvSpPr>
        <dsp:cNvPr id="0" name=""/>
        <dsp:cNvSpPr/>
      </dsp:nvSpPr>
      <dsp:spPr>
        <a:xfrm>
          <a:off x="4059466" y="2523067"/>
          <a:ext cx="632293" cy="679715"/>
        </a:xfrm>
        <a:custGeom>
          <a:avLst/>
          <a:gdLst/>
          <a:ahLst/>
          <a:cxnLst/>
          <a:rect l="0" t="0" r="0" b="0"/>
          <a:pathLst>
            <a:path>
              <a:moveTo>
                <a:pt x="0" y="0"/>
              </a:moveTo>
              <a:lnTo>
                <a:pt x="316146" y="0"/>
              </a:lnTo>
              <a:lnTo>
                <a:pt x="316146" y="679715"/>
              </a:lnTo>
              <a:lnTo>
                <a:pt x="632293" y="679715"/>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8C9A80D-0757-4D8F-A106-B63193DDE082}">
      <dsp:nvSpPr>
        <dsp:cNvPr id="0" name=""/>
        <dsp:cNvSpPr/>
      </dsp:nvSpPr>
      <dsp:spPr>
        <a:xfrm>
          <a:off x="4059466" y="1843351"/>
          <a:ext cx="632293" cy="679715"/>
        </a:xfrm>
        <a:custGeom>
          <a:avLst/>
          <a:gdLst/>
          <a:ahLst/>
          <a:cxnLst/>
          <a:rect l="0" t="0" r="0" b="0"/>
          <a:pathLst>
            <a:path>
              <a:moveTo>
                <a:pt x="0" y="679715"/>
              </a:moveTo>
              <a:lnTo>
                <a:pt x="316146" y="679715"/>
              </a:lnTo>
              <a:lnTo>
                <a:pt x="316146" y="0"/>
              </a:lnTo>
              <a:lnTo>
                <a:pt x="63229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64BDD4-F6D5-413F-94F0-F40DCA5833B5}">
      <dsp:nvSpPr>
        <dsp:cNvPr id="0" name=""/>
        <dsp:cNvSpPr/>
      </dsp:nvSpPr>
      <dsp:spPr>
        <a:xfrm>
          <a:off x="4059466" y="483919"/>
          <a:ext cx="632293" cy="2039147"/>
        </a:xfrm>
        <a:custGeom>
          <a:avLst/>
          <a:gdLst/>
          <a:ahLst/>
          <a:cxnLst/>
          <a:rect l="0" t="0" r="0" b="0"/>
          <a:pathLst>
            <a:path>
              <a:moveTo>
                <a:pt x="0" y="2039147"/>
              </a:moveTo>
              <a:lnTo>
                <a:pt x="316146" y="2039147"/>
              </a:lnTo>
              <a:lnTo>
                <a:pt x="316146" y="0"/>
              </a:lnTo>
              <a:lnTo>
                <a:pt x="632293"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80FE19E-5417-46C9-9ADA-ECE992D5379D}">
      <dsp:nvSpPr>
        <dsp:cNvPr id="0" name=""/>
        <dsp:cNvSpPr/>
      </dsp:nvSpPr>
      <dsp:spPr>
        <a:xfrm>
          <a:off x="209366" y="2040943"/>
          <a:ext cx="3850099" cy="964247"/>
        </a:xfrm>
        <a:prstGeom prst="rect">
          <a:avLst/>
        </a:prstGeom>
        <a:solidFill>
          <a:schemeClr val="accent4">
            <a:lumMod val="25000"/>
            <a:lumOff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accent6">
                  <a:lumMod val="50000"/>
                </a:schemeClr>
              </a:solidFill>
            </a:rPr>
            <a:t>Oil Spill Models are Used for: </a:t>
          </a:r>
        </a:p>
      </dsp:txBody>
      <dsp:txXfrm>
        <a:off x="209366" y="2040943"/>
        <a:ext cx="3850099" cy="964247"/>
      </dsp:txXfrm>
    </dsp:sp>
    <dsp:sp modelId="{535C049D-6080-4092-987B-1F8CAC54B834}">
      <dsp:nvSpPr>
        <dsp:cNvPr id="0" name=""/>
        <dsp:cNvSpPr/>
      </dsp:nvSpPr>
      <dsp:spPr>
        <a:xfrm>
          <a:off x="4691759" y="1795"/>
          <a:ext cx="5563014" cy="9642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FFFF00"/>
              </a:solidFill>
            </a:rPr>
            <a:t>Directing Response Activities</a:t>
          </a:r>
        </a:p>
      </dsp:txBody>
      <dsp:txXfrm>
        <a:off x="4691759" y="1795"/>
        <a:ext cx="5563014" cy="964247"/>
      </dsp:txXfrm>
    </dsp:sp>
    <dsp:sp modelId="{13A30705-3B56-4AB0-9A81-62684F067277}">
      <dsp:nvSpPr>
        <dsp:cNvPr id="0" name=""/>
        <dsp:cNvSpPr/>
      </dsp:nvSpPr>
      <dsp:spPr>
        <a:xfrm>
          <a:off x="4691759" y="1361227"/>
          <a:ext cx="5563014" cy="9642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FFFF00"/>
              </a:solidFill>
            </a:rPr>
            <a:t>Analyzing Performance of </a:t>
          </a:r>
          <a:br>
            <a:rPr lang="en-US" sz="2400" kern="1200" dirty="0">
              <a:solidFill>
                <a:srgbClr val="FFFF00"/>
              </a:solidFill>
            </a:rPr>
          </a:br>
          <a:r>
            <a:rPr lang="en-US" sz="2400" kern="1200" dirty="0">
              <a:solidFill>
                <a:srgbClr val="FFFF00"/>
              </a:solidFill>
            </a:rPr>
            <a:t>Cleanup Techniques </a:t>
          </a:r>
        </a:p>
      </dsp:txBody>
      <dsp:txXfrm>
        <a:off x="4691759" y="1361227"/>
        <a:ext cx="5563014" cy="964247"/>
      </dsp:txXfrm>
    </dsp:sp>
    <dsp:sp modelId="{DD122785-7D7A-4B5E-90A2-ACE880F9A47A}">
      <dsp:nvSpPr>
        <dsp:cNvPr id="0" name=""/>
        <dsp:cNvSpPr/>
      </dsp:nvSpPr>
      <dsp:spPr>
        <a:xfrm>
          <a:off x="4691759" y="2720658"/>
          <a:ext cx="5563014" cy="9642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FFFF00"/>
              </a:solidFill>
            </a:rPr>
            <a:t>Identification of Habitats &amp; </a:t>
          </a:r>
          <a:br>
            <a:rPr lang="en-US" sz="2400" kern="1200" dirty="0">
              <a:solidFill>
                <a:srgbClr val="FFFF00"/>
              </a:solidFill>
            </a:rPr>
          </a:br>
          <a:r>
            <a:rPr lang="en-US" sz="2400" kern="1200" dirty="0">
              <a:solidFill>
                <a:srgbClr val="FFFF00"/>
              </a:solidFill>
            </a:rPr>
            <a:t>Species at Risk</a:t>
          </a:r>
        </a:p>
      </dsp:txBody>
      <dsp:txXfrm>
        <a:off x="4691759" y="2720658"/>
        <a:ext cx="5563014" cy="964247"/>
      </dsp:txXfrm>
    </dsp:sp>
    <dsp:sp modelId="{E74F5BC7-9603-41A5-A544-268433AC73D5}">
      <dsp:nvSpPr>
        <dsp:cNvPr id="0" name=""/>
        <dsp:cNvSpPr/>
      </dsp:nvSpPr>
      <dsp:spPr>
        <a:xfrm>
          <a:off x="4691759" y="4080090"/>
          <a:ext cx="5563014" cy="964247"/>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rgbClr val="FFFF00"/>
              </a:solidFill>
            </a:rPr>
            <a:t>Informing Stakeholders / Public</a:t>
          </a:r>
        </a:p>
      </dsp:txBody>
      <dsp:txXfrm>
        <a:off x="4691759" y="4080090"/>
        <a:ext cx="5563014" cy="9642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B18B90-D6D7-454D-BA37-E3DD17601363}">
      <dsp:nvSpPr>
        <dsp:cNvPr id="0" name=""/>
        <dsp:cNvSpPr/>
      </dsp:nvSpPr>
      <dsp:spPr>
        <a:xfrm>
          <a:off x="1030165" y="327541"/>
          <a:ext cx="1718948" cy="1006214"/>
        </a:xfrm>
        <a:prstGeom prst="roundRect">
          <a:avLst/>
        </a:prstGeom>
        <a:solidFill>
          <a:schemeClr val="accent4">
            <a:lumMod val="75000"/>
            <a:lumOff val="2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Oil &amp; Ice Interactions at the Meter / “Sub Grid” Scale </a:t>
          </a:r>
        </a:p>
      </dsp:txBody>
      <dsp:txXfrm>
        <a:off x="1079284" y="376660"/>
        <a:ext cx="1620710" cy="907976"/>
      </dsp:txXfrm>
    </dsp:sp>
    <dsp:sp modelId="{6E285CAA-1F95-4404-B316-3AFB8E510FF8}">
      <dsp:nvSpPr>
        <dsp:cNvPr id="0" name=""/>
        <dsp:cNvSpPr/>
      </dsp:nvSpPr>
      <dsp:spPr>
        <a:xfrm>
          <a:off x="600302" y="830649"/>
          <a:ext cx="2578674" cy="2578674"/>
        </a:xfrm>
        <a:custGeom>
          <a:avLst/>
          <a:gdLst/>
          <a:ahLst/>
          <a:cxnLst/>
          <a:rect l="0" t="0" r="0" b="0"/>
          <a:pathLst>
            <a:path>
              <a:moveTo>
                <a:pt x="2153000" y="332009"/>
              </a:moveTo>
              <a:arcTo wR="1289337" hR="1289337" stAng="18723332" swAng="1483614"/>
            </a:path>
          </a:pathLst>
        </a:custGeom>
        <a:noFill/>
        <a:ln w="28575" cap="flat" cmpd="sng" algn="ctr">
          <a:solidFill>
            <a:schemeClr val="bg1"/>
          </a:solidFill>
          <a:prstDash val="solid"/>
          <a:miter lim="800000"/>
        </a:ln>
        <a:effectLst/>
      </dsp:spPr>
      <dsp:style>
        <a:lnRef idx="1">
          <a:scrgbClr r="0" g="0" b="0"/>
        </a:lnRef>
        <a:fillRef idx="0">
          <a:scrgbClr r="0" g="0" b="0"/>
        </a:fillRef>
        <a:effectRef idx="0">
          <a:scrgbClr r="0" g="0" b="0"/>
        </a:effectRef>
        <a:fontRef idx="minor"/>
      </dsp:style>
    </dsp:sp>
    <dsp:sp modelId="{C8589A32-D078-43DB-A9EF-0852293FA901}">
      <dsp:nvSpPr>
        <dsp:cNvPr id="0" name=""/>
        <dsp:cNvSpPr/>
      </dsp:nvSpPr>
      <dsp:spPr>
        <a:xfrm>
          <a:off x="2319502" y="1616879"/>
          <a:ext cx="1718948" cy="1006214"/>
        </a:xfrm>
        <a:prstGeom prst="roundRect">
          <a:avLst/>
        </a:prstGeom>
        <a:solidFill>
          <a:schemeClr val="accent4">
            <a:lumMod val="75000"/>
            <a:lumOff val="2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Oil &amp; Ice Interactions at the Kilometer + Scale </a:t>
          </a:r>
        </a:p>
      </dsp:txBody>
      <dsp:txXfrm>
        <a:off x="2368621" y="1665998"/>
        <a:ext cx="1620710" cy="907976"/>
      </dsp:txXfrm>
    </dsp:sp>
    <dsp:sp modelId="{DFDD14C4-0949-42D2-A60E-129D4446B13C}">
      <dsp:nvSpPr>
        <dsp:cNvPr id="0" name=""/>
        <dsp:cNvSpPr/>
      </dsp:nvSpPr>
      <dsp:spPr>
        <a:xfrm>
          <a:off x="600302" y="830649"/>
          <a:ext cx="2578674" cy="2578674"/>
        </a:xfrm>
        <a:custGeom>
          <a:avLst/>
          <a:gdLst/>
          <a:ahLst/>
          <a:cxnLst/>
          <a:rect l="0" t="0" r="0" b="0"/>
          <a:pathLst>
            <a:path>
              <a:moveTo>
                <a:pt x="2474257" y="1797624"/>
              </a:moveTo>
              <a:arcTo wR="1289337" hR="1289337" stAng="1393054" swAng="1483614"/>
            </a:path>
          </a:pathLst>
        </a:custGeom>
        <a:noFill/>
        <a:ln w="28575" cap="flat" cmpd="sng" algn="ctr">
          <a:solidFill>
            <a:schemeClr val="bg1"/>
          </a:solidFill>
          <a:prstDash val="solid"/>
          <a:miter lim="800000"/>
        </a:ln>
        <a:effectLst/>
      </dsp:spPr>
      <dsp:style>
        <a:lnRef idx="1">
          <a:scrgbClr r="0" g="0" b="0"/>
        </a:lnRef>
        <a:fillRef idx="0">
          <a:scrgbClr r="0" g="0" b="0"/>
        </a:fillRef>
        <a:effectRef idx="0">
          <a:scrgbClr r="0" g="0" b="0"/>
        </a:effectRef>
        <a:fontRef idx="minor"/>
      </dsp:style>
    </dsp:sp>
    <dsp:sp modelId="{EB07967C-63DF-42DA-AC7D-5C8265E3FC4D}">
      <dsp:nvSpPr>
        <dsp:cNvPr id="0" name=""/>
        <dsp:cNvSpPr/>
      </dsp:nvSpPr>
      <dsp:spPr>
        <a:xfrm>
          <a:off x="1030165" y="2906216"/>
          <a:ext cx="1718948" cy="1006214"/>
        </a:xfrm>
        <a:prstGeom prst="roundRect">
          <a:avLst/>
        </a:prstGeom>
        <a:solidFill>
          <a:schemeClr val="accent4">
            <a:lumMod val="75000"/>
            <a:lumOff val="2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New and Existing Technologies for Observing Ice and Informing Models </a:t>
          </a:r>
        </a:p>
      </dsp:txBody>
      <dsp:txXfrm>
        <a:off x="1079284" y="2955335"/>
        <a:ext cx="1620710" cy="907976"/>
      </dsp:txXfrm>
    </dsp:sp>
    <dsp:sp modelId="{893E73A5-A3B9-49C7-A6BD-4A2638B4C3BF}">
      <dsp:nvSpPr>
        <dsp:cNvPr id="0" name=""/>
        <dsp:cNvSpPr/>
      </dsp:nvSpPr>
      <dsp:spPr>
        <a:xfrm>
          <a:off x="600302" y="830649"/>
          <a:ext cx="2578674" cy="2578674"/>
        </a:xfrm>
        <a:custGeom>
          <a:avLst/>
          <a:gdLst/>
          <a:ahLst/>
          <a:cxnLst/>
          <a:rect l="0" t="0" r="0" b="0"/>
          <a:pathLst>
            <a:path>
              <a:moveTo>
                <a:pt x="425673" y="2246665"/>
              </a:moveTo>
              <a:arcTo wR="1289337" hR="1289337" stAng="7923332" swAng="1483614"/>
            </a:path>
          </a:pathLst>
        </a:custGeom>
        <a:noFill/>
        <a:ln w="28575" cap="flat" cmpd="sng" algn="ctr">
          <a:solidFill>
            <a:schemeClr val="bg1"/>
          </a:solidFill>
          <a:prstDash val="solid"/>
          <a:miter lim="800000"/>
        </a:ln>
        <a:effectLst/>
      </dsp:spPr>
      <dsp:style>
        <a:lnRef idx="1">
          <a:scrgbClr r="0" g="0" b="0"/>
        </a:lnRef>
        <a:fillRef idx="0">
          <a:scrgbClr r="0" g="0" b="0"/>
        </a:fillRef>
        <a:effectRef idx="0">
          <a:scrgbClr r="0" g="0" b="0"/>
        </a:effectRef>
        <a:fontRef idx="minor"/>
      </dsp:style>
    </dsp:sp>
    <dsp:sp modelId="{F5B08673-DA4D-4CDA-9AF7-E2E190F0E562}">
      <dsp:nvSpPr>
        <dsp:cNvPr id="0" name=""/>
        <dsp:cNvSpPr/>
      </dsp:nvSpPr>
      <dsp:spPr>
        <a:xfrm>
          <a:off x="-259172" y="1616879"/>
          <a:ext cx="1718948" cy="1006214"/>
        </a:xfrm>
        <a:prstGeom prst="roundRect">
          <a:avLst/>
        </a:prstGeom>
        <a:solidFill>
          <a:schemeClr val="accent4">
            <a:lumMod val="75000"/>
            <a:lumOff val="2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rgbClr val="FFFF00"/>
              </a:solidFill>
            </a:rPr>
            <a:t>Visualization &amp; Uncertainty </a:t>
          </a:r>
        </a:p>
      </dsp:txBody>
      <dsp:txXfrm>
        <a:off x="-210053" y="1665998"/>
        <a:ext cx="1620710" cy="907976"/>
      </dsp:txXfrm>
    </dsp:sp>
    <dsp:sp modelId="{FDD16489-EE38-4544-A5EF-CA5AE5991312}">
      <dsp:nvSpPr>
        <dsp:cNvPr id="0" name=""/>
        <dsp:cNvSpPr/>
      </dsp:nvSpPr>
      <dsp:spPr>
        <a:xfrm>
          <a:off x="600302" y="830649"/>
          <a:ext cx="2578674" cy="2578674"/>
        </a:xfrm>
        <a:custGeom>
          <a:avLst/>
          <a:gdLst/>
          <a:ahLst/>
          <a:cxnLst/>
          <a:rect l="0" t="0" r="0" b="0"/>
          <a:pathLst>
            <a:path>
              <a:moveTo>
                <a:pt x="104417" y="781050"/>
              </a:moveTo>
              <a:arcTo wR="1289337" hR="1289337" stAng="12193054" swAng="1483614"/>
            </a:path>
          </a:pathLst>
        </a:custGeom>
        <a:noFill/>
        <a:ln w="28575" cap="flat" cmpd="sng" algn="ctr">
          <a:solidFill>
            <a:schemeClr val="bg1"/>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A19FB-9E1F-4D5B-8963-E913641C6C20}">
      <dsp:nvSpPr>
        <dsp:cNvPr id="0" name=""/>
        <dsp:cNvSpPr/>
      </dsp:nvSpPr>
      <dsp:spPr>
        <a:xfrm rot="10800000">
          <a:off x="878615" y="0"/>
          <a:ext cx="2872500" cy="620365"/>
        </a:xfrm>
        <a:prstGeom prst="homePlate">
          <a:avLst/>
        </a:prstGeom>
        <a:solidFill>
          <a:srgbClr val="567682">
            <a:shade val="80000"/>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564"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Trebuchet MS"/>
              <a:ea typeface="+mn-ea"/>
              <a:cs typeface="+mn-cs"/>
            </a:rPr>
            <a:t>Satellites</a:t>
          </a:r>
        </a:p>
      </dsp:txBody>
      <dsp:txXfrm rot="10800000">
        <a:off x="1033706" y="0"/>
        <a:ext cx="2717409" cy="620365"/>
      </dsp:txXfrm>
    </dsp:sp>
    <dsp:sp modelId="{902AC58B-4A00-40F0-8143-E71C6256655C}">
      <dsp:nvSpPr>
        <dsp:cNvPr id="0" name=""/>
        <dsp:cNvSpPr/>
      </dsp:nvSpPr>
      <dsp:spPr>
        <a:xfrm>
          <a:off x="568433" y="781"/>
          <a:ext cx="620365" cy="620365"/>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7000" r="-17000"/>
          </a:stretch>
        </a:blip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1B6A436C-2A42-4B2E-899E-6C40BC1A94A7}">
      <dsp:nvSpPr>
        <dsp:cNvPr id="0" name=""/>
        <dsp:cNvSpPr/>
      </dsp:nvSpPr>
      <dsp:spPr>
        <a:xfrm rot="10800000">
          <a:off x="878615" y="806330"/>
          <a:ext cx="2872500" cy="620365"/>
        </a:xfrm>
        <a:prstGeom prst="homePlate">
          <a:avLst/>
        </a:prstGeom>
        <a:solidFill>
          <a:srgbClr val="567682">
            <a:shade val="80000"/>
            <a:hueOff val="32907"/>
            <a:satOff val="-2587"/>
            <a:lumOff val="7276"/>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564"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Trebuchet MS"/>
              <a:ea typeface="+mn-ea"/>
              <a:cs typeface="+mn-cs"/>
            </a:rPr>
            <a:t>Airborne </a:t>
          </a:r>
        </a:p>
      </dsp:txBody>
      <dsp:txXfrm rot="10800000">
        <a:off x="1033706" y="806330"/>
        <a:ext cx="2717409" cy="620365"/>
      </dsp:txXfrm>
    </dsp:sp>
    <dsp:sp modelId="{E95F960D-210E-4735-B9A4-3DD1501C5A08}">
      <dsp:nvSpPr>
        <dsp:cNvPr id="0" name=""/>
        <dsp:cNvSpPr/>
      </dsp:nvSpPr>
      <dsp:spPr>
        <a:xfrm>
          <a:off x="561472" y="806330"/>
          <a:ext cx="620365" cy="620365"/>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104871" r="-16000" b="-67326"/>
          </a:stretch>
        </a:blip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A647F48D-DD4D-446A-9FDB-5C3E714D1190}">
      <dsp:nvSpPr>
        <dsp:cNvPr id="0" name=""/>
        <dsp:cNvSpPr/>
      </dsp:nvSpPr>
      <dsp:spPr>
        <a:xfrm rot="10800000">
          <a:off x="878615" y="1611880"/>
          <a:ext cx="2872500" cy="620365"/>
        </a:xfrm>
        <a:prstGeom prst="homePlate">
          <a:avLst/>
        </a:prstGeom>
        <a:solidFill>
          <a:srgbClr val="567682">
            <a:shade val="80000"/>
            <a:hueOff val="65815"/>
            <a:satOff val="-5174"/>
            <a:lumOff val="14551"/>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564"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Trebuchet MS"/>
              <a:ea typeface="+mn-ea"/>
              <a:cs typeface="+mn-cs"/>
            </a:rPr>
            <a:t>On Ice Surface &amp; Subsurface </a:t>
          </a:r>
        </a:p>
      </dsp:txBody>
      <dsp:txXfrm rot="10800000">
        <a:off x="1033706" y="1611880"/>
        <a:ext cx="2717409" cy="620365"/>
      </dsp:txXfrm>
    </dsp:sp>
    <dsp:sp modelId="{06BD4E84-5208-45F6-8AA0-087435491C20}">
      <dsp:nvSpPr>
        <dsp:cNvPr id="0" name=""/>
        <dsp:cNvSpPr/>
      </dsp:nvSpPr>
      <dsp:spPr>
        <a:xfrm>
          <a:off x="568433" y="1611880"/>
          <a:ext cx="620365" cy="620365"/>
        </a:xfrm>
        <a:prstGeom prst="ellipse">
          <a:avLst/>
        </a:prstGeom>
        <a:blipFill dpi="0" rotWithShape="1">
          <a:blip xmlns:r="http://schemas.openxmlformats.org/officeDocument/2006/relationships" r:embed="rId3" cstate="print">
            <a:extLst>
              <a:ext uri="{28A0092B-C50C-407E-A947-70E740481C1C}">
                <a14:useLocalDpi xmlns:a14="http://schemas.microsoft.com/office/drawing/2010/main" val="0"/>
              </a:ext>
            </a:extLst>
          </a:blip>
          <a:srcRect/>
          <a:stretch>
            <a:fillRect l="-92295" t="-66133" r="-69258" b="2661"/>
          </a:stretch>
        </a:blip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1FC712A2-810C-4DDF-A05E-3AECAE058B19}">
      <dsp:nvSpPr>
        <dsp:cNvPr id="0" name=""/>
        <dsp:cNvSpPr/>
      </dsp:nvSpPr>
      <dsp:spPr>
        <a:xfrm rot="10800000">
          <a:off x="878615" y="2417429"/>
          <a:ext cx="2872500" cy="620365"/>
        </a:xfrm>
        <a:prstGeom prst="homePlate">
          <a:avLst/>
        </a:prstGeom>
        <a:solidFill>
          <a:srgbClr val="567682">
            <a:shade val="80000"/>
            <a:hueOff val="98722"/>
            <a:satOff val="-7761"/>
            <a:lumOff val="21826"/>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564"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Trebuchet MS"/>
              <a:ea typeface="+mn-ea"/>
              <a:cs typeface="+mn-cs"/>
            </a:rPr>
            <a:t>Under Ice &amp; Open Water Surface </a:t>
          </a:r>
        </a:p>
      </dsp:txBody>
      <dsp:txXfrm rot="10800000">
        <a:off x="1033706" y="2417429"/>
        <a:ext cx="2717409" cy="620365"/>
      </dsp:txXfrm>
    </dsp:sp>
    <dsp:sp modelId="{10D94F88-15EA-4B3E-A292-8A3C0B3B2BA4}">
      <dsp:nvSpPr>
        <dsp:cNvPr id="0" name=""/>
        <dsp:cNvSpPr/>
      </dsp:nvSpPr>
      <dsp:spPr>
        <a:xfrm>
          <a:off x="568433" y="2417429"/>
          <a:ext cx="620365" cy="620365"/>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0000" r="-20000"/>
          </a:stretch>
        </a:blip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1F90FC53-3445-410E-A1A8-7C5506E44AB7}">
      <dsp:nvSpPr>
        <dsp:cNvPr id="0" name=""/>
        <dsp:cNvSpPr/>
      </dsp:nvSpPr>
      <dsp:spPr>
        <a:xfrm rot="10800000">
          <a:off x="878615" y="3222979"/>
          <a:ext cx="2872500" cy="620365"/>
        </a:xfrm>
        <a:prstGeom prst="homePlate">
          <a:avLst/>
        </a:prstGeom>
        <a:solidFill>
          <a:srgbClr val="567682">
            <a:shade val="80000"/>
            <a:hueOff val="131629"/>
            <a:satOff val="-10348"/>
            <a:lumOff val="29102"/>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3564"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FFFF"/>
              </a:solidFill>
              <a:latin typeface="Trebuchet MS"/>
              <a:ea typeface="+mn-ea"/>
              <a:cs typeface="+mn-cs"/>
            </a:rPr>
            <a:t>Seafloor Mounted </a:t>
          </a:r>
        </a:p>
      </dsp:txBody>
      <dsp:txXfrm rot="10800000">
        <a:off x="1033706" y="3222979"/>
        <a:ext cx="2717409" cy="620365"/>
      </dsp:txXfrm>
    </dsp:sp>
    <dsp:sp modelId="{2FD643F4-79B3-417A-9C80-015EE7ABA180}">
      <dsp:nvSpPr>
        <dsp:cNvPr id="0" name=""/>
        <dsp:cNvSpPr/>
      </dsp:nvSpPr>
      <dsp:spPr>
        <a:xfrm>
          <a:off x="568433" y="3222979"/>
          <a:ext cx="620365" cy="620365"/>
        </a:xfrm>
        <a:prstGeom prst="ellipse">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17000" r="-17000"/>
          </a:stretch>
        </a:blip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C1DA24-AB83-43A9-AB6A-D723BB9A3EE2}">
      <dsp:nvSpPr>
        <dsp:cNvPr id="0" name=""/>
        <dsp:cNvSpPr/>
      </dsp:nvSpPr>
      <dsp:spPr>
        <a:xfrm>
          <a:off x="1967694" y="865128"/>
          <a:ext cx="2825685" cy="1881947"/>
        </a:xfrm>
        <a:prstGeom prst="rect">
          <a:avLst/>
        </a:prstGeom>
        <a:solidFill>
          <a:srgbClr val="FFFFFF">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4D6A75">
                  <a:lumMod val="50000"/>
                </a:srgbClr>
              </a:solidFill>
              <a:latin typeface="Trebuchet MS"/>
              <a:ea typeface="+mn-ea"/>
              <a:cs typeface="+mn-cs"/>
            </a:rPr>
            <a:t>Large Vessel Spill of Combinations of Oil in the Shoulder Season </a:t>
          </a:r>
        </a:p>
      </dsp:txBody>
      <dsp:txXfrm>
        <a:off x="1967694" y="865128"/>
        <a:ext cx="2825685" cy="1881947"/>
      </dsp:txXfrm>
    </dsp:sp>
    <dsp:sp modelId="{6167111C-5F4D-4848-8C14-E457A51FEBB4}">
      <dsp:nvSpPr>
        <dsp:cNvPr id="0" name=""/>
        <dsp:cNvSpPr/>
      </dsp:nvSpPr>
      <dsp:spPr>
        <a:xfrm>
          <a:off x="-18179" y="865128"/>
          <a:ext cx="1883779" cy="1881947"/>
        </a:xfrm>
        <a:prstGeom prst="rect">
          <a:avLst/>
        </a:prstGeom>
        <a:blipFill dpi="0" rotWithShape="1">
          <a:blip xmlns:r="http://schemas.openxmlformats.org/officeDocument/2006/relationships" r:embed="rId1"/>
          <a:srcRect/>
          <a:stretch>
            <a:fillRect l="-31000" t="-88154" r="-173810"/>
          </a:stretch>
        </a:blip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97B3AB-CABC-4B98-8589-A3366E52666E}">
      <dsp:nvSpPr>
        <dsp:cNvPr id="0" name=""/>
        <dsp:cNvSpPr/>
      </dsp:nvSpPr>
      <dsp:spPr>
        <a:xfrm>
          <a:off x="1967694" y="865128"/>
          <a:ext cx="2825685" cy="1881947"/>
        </a:xfrm>
        <a:prstGeom prst="rect">
          <a:avLst/>
        </a:prstGeom>
        <a:solidFill>
          <a:srgbClr val="FFFFFF">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rgbClr val="4D6A75">
                  <a:lumMod val="50000"/>
                </a:srgbClr>
              </a:solidFill>
              <a:latin typeface="Trebuchet MS"/>
              <a:ea typeface="+mn-ea"/>
              <a:cs typeface="+mn-cs"/>
            </a:rPr>
            <a:t>Pipeline Spill Under Landfast Ice </a:t>
          </a:r>
        </a:p>
      </dsp:txBody>
      <dsp:txXfrm>
        <a:off x="1967694" y="865128"/>
        <a:ext cx="2825685" cy="1881947"/>
      </dsp:txXfrm>
    </dsp:sp>
    <dsp:sp modelId="{79BC61CF-750E-4F47-B04D-6CFF4CB757A7}">
      <dsp:nvSpPr>
        <dsp:cNvPr id="0" name=""/>
        <dsp:cNvSpPr/>
      </dsp:nvSpPr>
      <dsp:spPr>
        <a:xfrm>
          <a:off x="-18179" y="865128"/>
          <a:ext cx="1883779" cy="1881947"/>
        </a:xfrm>
        <a:prstGeom prst="rect">
          <a:avLst/>
        </a:prstGeom>
        <a:blipFill dpi="0" rotWithShape="1">
          <a:blip xmlns:r="http://schemas.openxmlformats.org/officeDocument/2006/relationships" r:embed="rId1" cstate="print">
            <a:extLst>
              <a:ext uri="{28A0092B-C50C-407E-A947-70E740481C1C}">
                <a14:useLocalDpi xmlns:a14="http://schemas.microsoft.com/office/drawing/2010/main" val="0"/>
              </a:ext>
            </a:extLst>
          </a:blip>
          <a:srcRect/>
          <a:stretch>
            <a:fillRect l="-26000" r="-26000"/>
          </a:stretch>
        </a:blip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DA372C-B0A2-490B-B2F2-3F0117F4A103}">
      <dsp:nvSpPr>
        <dsp:cNvPr id="0" name=""/>
        <dsp:cNvSpPr/>
      </dsp:nvSpPr>
      <dsp:spPr>
        <a:xfrm>
          <a:off x="8146908" y="2232122"/>
          <a:ext cx="240604" cy="240600"/>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37D3BA-A311-4C8F-BD83-77FA86F35F78}">
      <dsp:nvSpPr>
        <dsp:cNvPr id="0" name=""/>
        <dsp:cNvSpPr/>
      </dsp:nvSpPr>
      <dsp:spPr>
        <a:xfrm>
          <a:off x="7705940" y="2232122"/>
          <a:ext cx="240604" cy="240600"/>
        </a:xfrm>
        <a:prstGeom prst="ellipse">
          <a:avLst/>
        </a:prstGeom>
        <a:solidFill>
          <a:schemeClr val="accent2">
            <a:hueOff val="-56043"/>
            <a:satOff val="-361"/>
            <a:lumOff val="-377"/>
            <a:alphaOff val="0"/>
          </a:schemeClr>
        </a:solidFill>
        <a:ln w="12700" cap="flat" cmpd="sng" algn="ctr">
          <a:solidFill>
            <a:schemeClr val="accent2">
              <a:hueOff val="-56043"/>
              <a:satOff val="-361"/>
              <a:lumOff val="-3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9ABBBB-E614-453B-9D66-2EBF17B4BA8A}">
      <dsp:nvSpPr>
        <dsp:cNvPr id="0" name=""/>
        <dsp:cNvSpPr/>
      </dsp:nvSpPr>
      <dsp:spPr>
        <a:xfrm>
          <a:off x="7264973" y="2232122"/>
          <a:ext cx="240604" cy="240600"/>
        </a:xfrm>
        <a:prstGeom prst="ellipse">
          <a:avLst/>
        </a:prstGeom>
        <a:solidFill>
          <a:schemeClr val="accent2">
            <a:hueOff val="-112087"/>
            <a:satOff val="-722"/>
            <a:lumOff val="-754"/>
            <a:alphaOff val="0"/>
          </a:schemeClr>
        </a:solidFill>
        <a:ln w="12700" cap="flat" cmpd="sng" algn="ctr">
          <a:solidFill>
            <a:schemeClr val="accent2">
              <a:hueOff val="-112087"/>
              <a:satOff val="-722"/>
              <a:lumOff val="-7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DFE8ED-4018-429A-8453-CD9A984884BF}">
      <dsp:nvSpPr>
        <dsp:cNvPr id="0" name=""/>
        <dsp:cNvSpPr/>
      </dsp:nvSpPr>
      <dsp:spPr>
        <a:xfrm>
          <a:off x="6824843" y="2232122"/>
          <a:ext cx="240604" cy="240600"/>
        </a:xfrm>
        <a:prstGeom prst="ellipse">
          <a:avLst/>
        </a:prstGeom>
        <a:solidFill>
          <a:schemeClr val="accent2">
            <a:hueOff val="-168130"/>
            <a:satOff val="-1083"/>
            <a:lumOff val="-1131"/>
            <a:alphaOff val="0"/>
          </a:schemeClr>
        </a:solidFill>
        <a:ln w="12700" cap="flat" cmpd="sng" algn="ctr">
          <a:solidFill>
            <a:schemeClr val="accent2">
              <a:hueOff val="-168130"/>
              <a:satOff val="-1083"/>
              <a:lumOff val="-113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DF099E-0CBC-4A3C-8172-54A2B57B4954}">
      <dsp:nvSpPr>
        <dsp:cNvPr id="0" name=""/>
        <dsp:cNvSpPr/>
      </dsp:nvSpPr>
      <dsp:spPr>
        <a:xfrm>
          <a:off x="6383876" y="2232122"/>
          <a:ext cx="240604" cy="240600"/>
        </a:xfrm>
        <a:prstGeom prst="ellipse">
          <a:avLst/>
        </a:prstGeom>
        <a:solidFill>
          <a:schemeClr val="accent2">
            <a:hueOff val="-224173"/>
            <a:satOff val="-1444"/>
            <a:lumOff val="-1508"/>
            <a:alphaOff val="0"/>
          </a:schemeClr>
        </a:solidFill>
        <a:ln w="12700" cap="flat" cmpd="sng" algn="ctr">
          <a:solidFill>
            <a:schemeClr val="accent2">
              <a:hueOff val="-224173"/>
              <a:satOff val="-1444"/>
              <a:lumOff val="-150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F7F038-043B-4720-92CD-B62464D929C5}">
      <dsp:nvSpPr>
        <dsp:cNvPr id="0" name=""/>
        <dsp:cNvSpPr/>
      </dsp:nvSpPr>
      <dsp:spPr>
        <a:xfrm>
          <a:off x="5702304" y="2111822"/>
          <a:ext cx="481208" cy="481596"/>
        </a:xfrm>
        <a:prstGeom prst="ellipse">
          <a:avLst/>
        </a:prstGeom>
        <a:solidFill>
          <a:schemeClr val="accent2">
            <a:hueOff val="-280217"/>
            <a:satOff val="-1805"/>
            <a:lumOff val="-1885"/>
            <a:alphaOff val="0"/>
          </a:schemeClr>
        </a:solidFill>
        <a:ln w="12700" cap="flat" cmpd="sng" algn="ctr">
          <a:solidFill>
            <a:schemeClr val="accent2">
              <a:hueOff val="-280217"/>
              <a:satOff val="-1805"/>
              <a:lumOff val="-188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F77949-D54C-4EAB-89F6-904217F008C1}">
      <dsp:nvSpPr>
        <dsp:cNvPr id="0" name=""/>
        <dsp:cNvSpPr/>
      </dsp:nvSpPr>
      <dsp:spPr>
        <a:xfrm>
          <a:off x="7754564" y="1735093"/>
          <a:ext cx="240604" cy="240600"/>
        </a:xfrm>
        <a:prstGeom prst="ellipse">
          <a:avLst/>
        </a:prstGeom>
        <a:solidFill>
          <a:schemeClr val="accent2">
            <a:hueOff val="-336260"/>
            <a:satOff val="-2166"/>
            <a:lumOff val="-2262"/>
            <a:alphaOff val="0"/>
          </a:schemeClr>
        </a:solidFill>
        <a:ln w="12700" cap="flat" cmpd="sng" algn="ctr">
          <a:solidFill>
            <a:schemeClr val="accent2">
              <a:hueOff val="-336260"/>
              <a:satOff val="-2166"/>
              <a:lumOff val="-226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5F7EF59-589F-41C8-9BBC-E874AFF4951F}">
      <dsp:nvSpPr>
        <dsp:cNvPr id="0" name=""/>
        <dsp:cNvSpPr/>
      </dsp:nvSpPr>
      <dsp:spPr>
        <a:xfrm>
          <a:off x="7754564" y="2732713"/>
          <a:ext cx="240604" cy="240600"/>
        </a:xfrm>
        <a:prstGeom prst="ellipse">
          <a:avLst/>
        </a:prstGeom>
        <a:solidFill>
          <a:schemeClr val="accent2">
            <a:hueOff val="-392303"/>
            <a:satOff val="-2527"/>
            <a:lumOff val="-2640"/>
            <a:alphaOff val="0"/>
          </a:schemeClr>
        </a:solidFill>
        <a:ln w="12700" cap="flat" cmpd="sng" algn="ctr">
          <a:solidFill>
            <a:schemeClr val="accent2">
              <a:hueOff val="-392303"/>
              <a:satOff val="-2527"/>
              <a:lumOff val="-264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DC83AD-9EBF-4E11-8332-B7539C7643A4}">
      <dsp:nvSpPr>
        <dsp:cNvPr id="0" name=""/>
        <dsp:cNvSpPr/>
      </dsp:nvSpPr>
      <dsp:spPr>
        <a:xfrm>
          <a:off x="7969180" y="1951158"/>
          <a:ext cx="240604" cy="240600"/>
        </a:xfrm>
        <a:prstGeom prst="ellipse">
          <a:avLst/>
        </a:prstGeom>
        <a:solidFill>
          <a:schemeClr val="accent2">
            <a:hueOff val="-448346"/>
            <a:satOff val="-2888"/>
            <a:lumOff val="-3017"/>
            <a:alphaOff val="0"/>
          </a:schemeClr>
        </a:solidFill>
        <a:ln w="12700" cap="flat" cmpd="sng" algn="ctr">
          <a:solidFill>
            <a:schemeClr val="accent2">
              <a:hueOff val="-448346"/>
              <a:satOff val="-2888"/>
              <a:lumOff val="-301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3859E70-C3DC-4FD6-B4BF-1520B29A7028}">
      <dsp:nvSpPr>
        <dsp:cNvPr id="0" name=""/>
        <dsp:cNvSpPr/>
      </dsp:nvSpPr>
      <dsp:spPr>
        <a:xfrm>
          <a:off x="7983431" y="2517835"/>
          <a:ext cx="240604" cy="240600"/>
        </a:xfrm>
        <a:prstGeom prst="ellipse">
          <a:avLst/>
        </a:prstGeom>
        <a:solidFill>
          <a:schemeClr val="accent2">
            <a:hueOff val="-504390"/>
            <a:satOff val="-3249"/>
            <a:lumOff val="-3394"/>
            <a:alphaOff val="0"/>
          </a:schemeClr>
        </a:solidFill>
        <a:ln w="12700" cap="flat" cmpd="sng" algn="ctr">
          <a:solidFill>
            <a:schemeClr val="accent2">
              <a:hueOff val="-504390"/>
              <a:satOff val="-3249"/>
              <a:lumOff val="-339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7904BC-66A1-4336-AC30-45679D0B82C0}">
      <dsp:nvSpPr>
        <dsp:cNvPr id="0" name=""/>
        <dsp:cNvSpPr/>
      </dsp:nvSpPr>
      <dsp:spPr>
        <a:xfrm>
          <a:off x="3066558" y="1134383"/>
          <a:ext cx="2436220" cy="2436473"/>
        </a:xfrm>
        <a:prstGeom prst="ellipse">
          <a:avLst/>
        </a:prstGeom>
        <a:solidFill>
          <a:schemeClr val="accent2">
            <a:hueOff val="-560433"/>
            <a:satOff val="-3610"/>
            <a:lumOff val="-3771"/>
            <a:alphaOff val="0"/>
          </a:schemeClr>
        </a:solidFill>
        <a:ln w="12700" cap="flat" cmpd="sng" algn="ctr">
          <a:solidFill>
            <a:schemeClr val="accent2">
              <a:hueOff val="-560433"/>
              <a:satOff val="-3610"/>
              <a:lumOff val="-37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sz="3000" kern="1200" dirty="0"/>
            <a:t>ADAC Fellowship Program</a:t>
          </a:r>
        </a:p>
      </dsp:txBody>
      <dsp:txXfrm>
        <a:off x="3423334" y="1491196"/>
        <a:ext cx="1722668" cy="1722847"/>
      </dsp:txXfrm>
    </dsp:sp>
    <dsp:sp modelId="{9FA250A2-F05A-42E1-AD48-6373BB9A0CF2}">
      <dsp:nvSpPr>
        <dsp:cNvPr id="0" name=""/>
        <dsp:cNvSpPr/>
      </dsp:nvSpPr>
      <dsp:spPr>
        <a:xfrm>
          <a:off x="2884638" y="926232"/>
          <a:ext cx="481208" cy="481596"/>
        </a:xfrm>
        <a:prstGeom prst="ellipse">
          <a:avLst/>
        </a:prstGeom>
        <a:solidFill>
          <a:schemeClr val="accent2">
            <a:hueOff val="-616476"/>
            <a:satOff val="-3971"/>
            <a:lumOff val="-4148"/>
            <a:alphaOff val="0"/>
          </a:schemeClr>
        </a:solidFill>
        <a:ln w="12700" cap="flat" cmpd="sng" algn="ctr">
          <a:solidFill>
            <a:schemeClr val="accent2">
              <a:hueOff val="-616476"/>
              <a:satOff val="-3971"/>
              <a:lumOff val="-414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BC0A34-8D73-47B5-B1CC-06BE0F7BF4E5}">
      <dsp:nvSpPr>
        <dsp:cNvPr id="0" name=""/>
        <dsp:cNvSpPr/>
      </dsp:nvSpPr>
      <dsp:spPr>
        <a:xfrm>
          <a:off x="2576129" y="672178"/>
          <a:ext cx="240604" cy="240600"/>
        </a:xfrm>
        <a:prstGeom prst="ellipse">
          <a:avLst/>
        </a:prstGeom>
        <a:solidFill>
          <a:schemeClr val="accent2">
            <a:hueOff val="-672520"/>
            <a:satOff val="-4332"/>
            <a:lumOff val="-4525"/>
            <a:alphaOff val="0"/>
          </a:schemeClr>
        </a:solidFill>
        <a:ln w="12700" cap="flat" cmpd="sng" algn="ctr">
          <a:solidFill>
            <a:schemeClr val="accent2">
              <a:hueOff val="-672520"/>
              <a:satOff val="-4332"/>
              <a:lumOff val="-452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EF1AB9-1F2E-48E9-B32F-6443D26EC4DA}">
      <dsp:nvSpPr>
        <dsp:cNvPr id="0" name=""/>
        <dsp:cNvSpPr/>
      </dsp:nvSpPr>
      <dsp:spPr>
        <a:xfrm>
          <a:off x="2062225" y="672178"/>
          <a:ext cx="240604" cy="240600"/>
        </a:xfrm>
        <a:prstGeom prst="ellipse">
          <a:avLst/>
        </a:prstGeom>
        <a:solidFill>
          <a:schemeClr val="accent2">
            <a:hueOff val="-728563"/>
            <a:satOff val="-4694"/>
            <a:lumOff val="-4902"/>
            <a:alphaOff val="0"/>
          </a:schemeClr>
        </a:solidFill>
        <a:ln w="12700" cap="flat" cmpd="sng" algn="ctr">
          <a:solidFill>
            <a:schemeClr val="accent2">
              <a:hueOff val="-728563"/>
              <a:satOff val="-4694"/>
              <a:lumOff val="-490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2C8CC2-0AF6-46E5-8C03-37467949ABF0}">
      <dsp:nvSpPr>
        <dsp:cNvPr id="0" name=""/>
        <dsp:cNvSpPr/>
      </dsp:nvSpPr>
      <dsp:spPr>
        <a:xfrm>
          <a:off x="1548322" y="672178"/>
          <a:ext cx="240604" cy="240600"/>
        </a:xfrm>
        <a:prstGeom prst="ellipse">
          <a:avLst/>
        </a:prstGeom>
        <a:solidFill>
          <a:schemeClr val="accent2">
            <a:hueOff val="-784606"/>
            <a:satOff val="-5055"/>
            <a:lumOff val="-5279"/>
            <a:alphaOff val="0"/>
          </a:schemeClr>
        </a:solidFill>
        <a:ln w="12700" cap="flat" cmpd="sng" algn="ctr">
          <a:solidFill>
            <a:schemeClr val="accent2">
              <a:hueOff val="-784606"/>
              <a:satOff val="-5055"/>
              <a:lumOff val="-52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51A8DD-DE26-4BC9-9BDF-252134B75F70}">
      <dsp:nvSpPr>
        <dsp:cNvPr id="0" name=""/>
        <dsp:cNvSpPr/>
      </dsp:nvSpPr>
      <dsp:spPr>
        <a:xfrm>
          <a:off x="1034419" y="672178"/>
          <a:ext cx="240604" cy="240600"/>
        </a:xfrm>
        <a:prstGeom prst="ellipse">
          <a:avLst/>
        </a:prstGeom>
        <a:solidFill>
          <a:schemeClr val="accent2">
            <a:hueOff val="-840650"/>
            <a:satOff val="-5416"/>
            <a:lumOff val="-5656"/>
            <a:alphaOff val="0"/>
          </a:schemeClr>
        </a:solidFill>
        <a:ln w="12700" cap="flat" cmpd="sng" algn="ctr">
          <a:solidFill>
            <a:schemeClr val="accent2">
              <a:hueOff val="-840650"/>
              <a:satOff val="-5416"/>
              <a:lumOff val="-565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EB06BB-7588-46D0-93DB-D21B7BBA9ECB}">
      <dsp:nvSpPr>
        <dsp:cNvPr id="0" name=""/>
        <dsp:cNvSpPr/>
      </dsp:nvSpPr>
      <dsp:spPr>
        <a:xfrm>
          <a:off x="519677" y="672178"/>
          <a:ext cx="240604" cy="240600"/>
        </a:xfrm>
        <a:prstGeom prst="ellipse">
          <a:avLst/>
        </a:prstGeom>
        <a:solidFill>
          <a:schemeClr val="accent2">
            <a:hueOff val="-896693"/>
            <a:satOff val="-5777"/>
            <a:lumOff val="-6033"/>
            <a:alphaOff val="0"/>
          </a:schemeClr>
        </a:solidFill>
        <a:ln w="12700" cap="flat" cmpd="sng" algn="ctr">
          <a:solidFill>
            <a:schemeClr val="accent2">
              <a:hueOff val="-896693"/>
              <a:satOff val="-5777"/>
              <a:lumOff val="-603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62EC23-9619-4FC3-AB4C-C1D7AF78C3CC}">
      <dsp:nvSpPr>
        <dsp:cNvPr id="0" name=""/>
        <dsp:cNvSpPr/>
      </dsp:nvSpPr>
      <dsp:spPr>
        <a:xfrm>
          <a:off x="5774" y="672178"/>
          <a:ext cx="240604" cy="240600"/>
        </a:xfrm>
        <a:prstGeom prst="ellipse">
          <a:avLst/>
        </a:prstGeom>
        <a:solidFill>
          <a:schemeClr val="accent2">
            <a:hueOff val="-952736"/>
            <a:satOff val="-6138"/>
            <a:lumOff val="-6410"/>
            <a:alphaOff val="0"/>
          </a:schemeClr>
        </a:solidFill>
        <a:ln w="12700" cap="flat" cmpd="sng" algn="ctr">
          <a:solidFill>
            <a:schemeClr val="accent2">
              <a:hueOff val="-952736"/>
              <a:satOff val="-6138"/>
              <a:lumOff val="-641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276D34-DBB9-46C4-BD8E-5183FC064964}">
      <dsp:nvSpPr>
        <dsp:cNvPr id="0" name=""/>
        <dsp:cNvSpPr/>
      </dsp:nvSpPr>
      <dsp:spPr>
        <a:xfrm>
          <a:off x="12727" y="0"/>
          <a:ext cx="2820180" cy="6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US" sz="2000" b="0" kern="1200" dirty="0">
              <a:latin typeface="Franklin Gothic Book" panose="020B0503020102020204" pitchFamily="34" charset="0"/>
            </a:rPr>
            <a:t>Workforce Development (WFD) Fellowship Program</a:t>
          </a:r>
        </a:p>
      </dsp:txBody>
      <dsp:txXfrm>
        <a:off x="12727" y="0"/>
        <a:ext cx="2820180" cy="618912"/>
      </dsp:txXfrm>
    </dsp:sp>
    <dsp:sp modelId="{D25AC1DE-41CE-4353-8688-1CC152D350D4}">
      <dsp:nvSpPr>
        <dsp:cNvPr id="0" name=""/>
        <dsp:cNvSpPr/>
      </dsp:nvSpPr>
      <dsp:spPr>
        <a:xfrm>
          <a:off x="2884638" y="3277625"/>
          <a:ext cx="481208" cy="481596"/>
        </a:xfrm>
        <a:prstGeom prst="ellipse">
          <a:avLst/>
        </a:prstGeom>
        <a:solidFill>
          <a:schemeClr val="accent2">
            <a:hueOff val="-1120866"/>
            <a:satOff val="-7221"/>
            <a:lumOff val="-7542"/>
            <a:alphaOff val="0"/>
          </a:schemeClr>
        </a:solidFill>
        <a:ln w="12700" cap="flat" cmpd="sng" algn="ctr">
          <a:solidFill>
            <a:schemeClr val="accent2">
              <a:hueOff val="-1120866"/>
              <a:satOff val="-7221"/>
              <a:lumOff val="-75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891B83-B7C9-4FE7-A5F0-542915EA9BCA}">
      <dsp:nvSpPr>
        <dsp:cNvPr id="0" name=""/>
        <dsp:cNvSpPr/>
      </dsp:nvSpPr>
      <dsp:spPr>
        <a:xfrm>
          <a:off x="2576129" y="3767927"/>
          <a:ext cx="240604" cy="240600"/>
        </a:xfrm>
        <a:prstGeom prst="ellipse">
          <a:avLst/>
        </a:prstGeom>
        <a:solidFill>
          <a:schemeClr val="accent2">
            <a:hueOff val="-1176909"/>
            <a:satOff val="-7582"/>
            <a:lumOff val="-7919"/>
            <a:alphaOff val="0"/>
          </a:schemeClr>
        </a:solidFill>
        <a:ln w="12700" cap="flat" cmpd="sng" algn="ctr">
          <a:solidFill>
            <a:schemeClr val="accent2">
              <a:hueOff val="-1176909"/>
              <a:satOff val="-7582"/>
              <a:lumOff val="-791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F300A2-A307-4A4D-83AE-7113568B0B37}">
      <dsp:nvSpPr>
        <dsp:cNvPr id="0" name=""/>
        <dsp:cNvSpPr/>
      </dsp:nvSpPr>
      <dsp:spPr>
        <a:xfrm>
          <a:off x="2062225" y="3767927"/>
          <a:ext cx="240604" cy="240600"/>
        </a:xfrm>
        <a:prstGeom prst="ellipse">
          <a:avLst/>
        </a:prstGeom>
        <a:solidFill>
          <a:schemeClr val="accent2">
            <a:hueOff val="-1232953"/>
            <a:satOff val="-7943"/>
            <a:lumOff val="-8296"/>
            <a:alphaOff val="0"/>
          </a:schemeClr>
        </a:solidFill>
        <a:ln w="12700" cap="flat" cmpd="sng" algn="ctr">
          <a:solidFill>
            <a:schemeClr val="accent2">
              <a:hueOff val="-1232953"/>
              <a:satOff val="-7943"/>
              <a:lumOff val="-829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B7BCDC-1C71-401C-BB3C-4DB15EE284DF}">
      <dsp:nvSpPr>
        <dsp:cNvPr id="0" name=""/>
        <dsp:cNvSpPr/>
      </dsp:nvSpPr>
      <dsp:spPr>
        <a:xfrm>
          <a:off x="1548322" y="3767927"/>
          <a:ext cx="240604" cy="240600"/>
        </a:xfrm>
        <a:prstGeom prst="ellipse">
          <a:avLst/>
        </a:prstGeom>
        <a:solidFill>
          <a:schemeClr val="accent2">
            <a:hueOff val="-1288996"/>
            <a:satOff val="-8304"/>
            <a:lumOff val="-8673"/>
            <a:alphaOff val="0"/>
          </a:schemeClr>
        </a:solidFill>
        <a:ln w="12700" cap="flat" cmpd="sng" algn="ctr">
          <a:solidFill>
            <a:schemeClr val="accent2">
              <a:hueOff val="-1288996"/>
              <a:satOff val="-8304"/>
              <a:lumOff val="-867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E35C4F-B956-4F88-8741-3811371369F1}">
      <dsp:nvSpPr>
        <dsp:cNvPr id="0" name=""/>
        <dsp:cNvSpPr/>
      </dsp:nvSpPr>
      <dsp:spPr>
        <a:xfrm>
          <a:off x="1034419" y="3767927"/>
          <a:ext cx="240604" cy="240600"/>
        </a:xfrm>
        <a:prstGeom prst="ellipse">
          <a:avLst/>
        </a:prstGeom>
        <a:solidFill>
          <a:schemeClr val="accent2">
            <a:hueOff val="-1345039"/>
            <a:satOff val="-8665"/>
            <a:lumOff val="-9050"/>
            <a:alphaOff val="0"/>
          </a:schemeClr>
        </a:solidFill>
        <a:ln w="12700" cap="flat" cmpd="sng" algn="ctr">
          <a:solidFill>
            <a:schemeClr val="accent2">
              <a:hueOff val="-1345039"/>
              <a:satOff val="-8665"/>
              <a:lumOff val="-905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D2F17E-7F7E-49A8-9410-E482BCBD7AA7}">
      <dsp:nvSpPr>
        <dsp:cNvPr id="0" name=""/>
        <dsp:cNvSpPr/>
      </dsp:nvSpPr>
      <dsp:spPr>
        <a:xfrm>
          <a:off x="519677" y="3767927"/>
          <a:ext cx="240604" cy="240600"/>
        </a:xfrm>
        <a:prstGeom prst="ellipse">
          <a:avLst/>
        </a:prstGeom>
        <a:solidFill>
          <a:schemeClr val="accent2">
            <a:hueOff val="-1401083"/>
            <a:satOff val="-9026"/>
            <a:lumOff val="-9427"/>
            <a:alphaOff val="0"/>
          </a:schemeClr>
        </a:solidFill>
        <a:ln w="12700" cap="flat" cmpd="sng" algn="ctr">
          <a:solidFill>
            <a:schemeClr val="accent2">
              <a:hueOff val="-1401083"/>
              <a:satOff val="-9026"/>
              <a:lumOff val="-942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CD0E78-E66E-4D4B-B590-F8B7A7F418DF}">
      <dsp:nvSpPr>
        <dsp:cNvPr id="0" name=""/>
        <dsp:cNvSpPr/>
      </dsp:nvSpPr>
      <dsp:spPr>
        <a:xfrm>
          <a:off x="5774" y="3767927"/>
          <a:ext cx="240604" cy="240600"/>
        </a:xfrm>
        <a:prstGeom prst="ellipse">
          <a:avLst/>
        </a:prstGeom>
        <a:solidFill>
          <a:schemeClr val="accent2">
            <a:hueOff val="-1457126"/>
            <a:satOff val="-9387"/>
            <a:lumOff val="-9804"/>
            <a:alphaOff val="0"/>
          </a:schemeClr>
        </a:solidFill>
        <a:ln w="12700" cap="flat" cmpd="sng" algn="ctr">
          <a:solidFill>
            <a:schemeClr val="accent2">
              <a:hueOff val="-1457126"/>
              <a:satOff val="-9387"/>
              <a:lumOff val="-980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13C4D5-E222-4A13-A045-7EB497C47275}">
      <dsp:nvSpPr>
        <dsp:cNvPr id="0" name=""/>
        <dsp:cNvSpPr/>
      </dsp:nvSpPr>
      <dsp:spPr>
        <a:xfrm>
          <a:off x="4097" y="3146640"/>
          <a:ext cx="2820180" cy="6189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889000">
            <a:lnSpc>
              <a:spcPct val="90000"/>
            </a:lnSpc>
            <a:spcBef>
              <a:spcPct val="0"/>
            </a:spcBef>
            <a:spcAft>
              <a:spcPct val="35000"/>
            </a:spcAft>
            <a:buNone/>
          </a:pPr>
          <a:r>
            <a:rPr lang="en-US" sz="2000" b="0" kern="1200" dirty="0">
              <a:latin typeface="Franklin Gothic Book" panose="020B0503020102020204" pitchFamily="34" charset="0"/>
            </a:rPr>
            <a:t>Integrated Minority Serving Institute (MSI)/Arctic Summer Internship Program (ASIP) </a:t>
          </a:r>
        </a:p>
      </dsp:txBody>
      <dsp:txXfrm>
        <a:off x="4097" y="3146640"/>
        <a:ext cx="2820180" cy="61891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98A8D-0822-41E1-8C99-7EF46CAFDD37}">
      <dsp:nvSpPr>
        <dsp:cNvPr id="0" name=""/>
        <dsp:cNvSpPr/>
      </dsp:nvSpPr>
      <dsp:spPr>
        <a:xfrm>
          <a:off x="415589" y="782"/>
          <a:ext cx="1264604" cy="130544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Franklin Gothic Book" panose="020B0503020102020204" pitchFamily="34" charset="0"/>
            </a:rPr>
            <a:t>MSI/ASIP Program</a:t>
          </a:r>
        </a:p>
      </dsp:txBody>
      <dsp:txXfrm>
        <a:off x="600786" y="191960"/>
        <a:ext cx="894210" cy="923086"/>
      </dsp:txXfrm>
    </dsp:sp>
    <dsp:sp modelId="{834DE350-9FB9-4CE3-87E5-ABDB16995527}">
      <dsp:nvSpPr>
        <dsp:cNvPr id="0" name=""/>
        <dsp:cNvSpPr/>
      </dsp:nvSpPr>
      <dsp:spPr>
        <a:xfrm>
          <a:off x="741074" y="1392133"/>
          <a:ext cx="613633" cy="613633"/>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822411" y="1626786"/>
        <a:ext cx="450959" cy="144327"/>
      </dsp:txXfrm>
    </dsp:sp>
    <dsp:sp modelId="{03F6E36C-D6EC-475A-940D-36650AE7B87A}">
      <dsp:nvSpPr>
        <dsp:cNvPr id="0" name=""/>
        <dsp:cNvSpPr/>
      </dsp:nvSpPr>
      <dsp:spPr>
        <a:xfrm>
          <a:off x="395763" y="2091676"/>
          <a:ext cx="1304257" cy="130062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glow rad="508000">
            <a:schemeClr val="bg1">
              <a:lumMod val="10000"/>
              <a:lumOff val="90000"/>
              <a:alpha val="4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sz="1200" b="1" kern="1200" dirty="0">
              <a:latin typeface="Franklin Gothic Book" panose="020B0503020102020204" pitchFamily="34" charset="0"/>
            </a:rPr>
            <a:t>Workforce Development(WFD)</a:t>
          </a:r>
        </a:p>
        <a:p>
          <a:pPr lvl="0" algn="ctr" defTabSz="533400">
            <a:lnSpc>
              <a:spcPct val="90000"/>
            </a:lnSpc>
            <a:spcBef>
              <a:spcPct val="0"/>
            </a:spcBef>
            <a:spcAft>
              <a:spcPct val="35000"/>
            </a:spcAft>
            <a:buNone/>
          </a:pPr>
          <a:r>
            <a:rPr lang="en-US" sz="1200" b="1" kern="1200" dirty="0">
              <a:latin typeface="Franklin Gothic Book" panose="020B0503020102020204" pitchFamily="34" charset="0"/>
            </a:rPr>
            <a:t> Fellowship Program</a:t>
          </a:r>
        </a:p>
      </dsp:txBody>
      <dsp:txXfrm>
        <a:off x="586767" y="2282149"/>
        <a:ext cx="922249" cy="919682"/>
      </dsp:txXfrm>
    </dsp:sp>
    <dsp:sp modelId="{29B50C6F-3E57-4969-A76E-9E460CCE7CF8}">
      <dsp:nvSpPr>
        <dsp:cNvPr id="0" name=""/>
        <dsp:cNvSpPr/>
      </dsp:nvSpPr>
      <dsp:spPr>
        <a:xfrm>
          <a:off x="1858719" y="1499757"/>
          <a:ext cx="336440" cy="393572"/>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858719" y="1578471"/>
        <a:ext cx="235508" cy="236144"/>
      </dsp:txXfrm>
    </dsp:sp>
    <dsp:sp modelId="{32DB20CE-4B37-4106-A9CC-10E65CE422DC}">
      <dsp:nvSpPr>
        <dsp:cNvPr id="0" name=""/>
        <dsp:cNvSpPr/>
      </dsp:nvSpPr>
      <dsp:spPr>
        <a:xfrm>
          <a:off x="2334814" y="894672"/>
          <a:ext cx="1530508" cy="160374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Franklin Gothic Book" panose="020B0503020102020204" pitchFamily="34" charset="0"/>
            </a:rPr>
            <a:t>ADAC Education Program</a:t>
          </a:r>
        </a:p>
      </dsp:txBody>
      <dsp:txXfrm>
        <a:off x="2558952" y="1129535"/>
        <a:ext cx="1082232" cy="113401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98A8D-0822-41E1-8C99-7EF46CAFDD37}">
      <dsp:nvSpPr>
        <dsp:cNvPr id="0" name=""/>
        <dsp:cNvSpPr/>
      </dsp:nvSpPr>
      <dsp:spPr>
        <a:xfrm>
          <a:off x="362466" y="492"/>
          <a:ext cx="1257642" cy="1298255"/>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a:glow rad="508000">
            <a:schemeClr val="bg1">
              <a:lumMod val="10000"/>
              <a:lumOff val="90000"/>
              <a:alpha val="50000"/>
            </a:schemeClr>
          </a:glow>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1" kern="1200" dirty="0">
              <a:latin typeface="Franklin Gothic Book" panose="020B0503020102020204" pitchFamily="34" charset="0"/>
            </a:rPr>
            <a:t>MSI/ASIP Program</a:t>
          </a:r>
        </a:p>
      </dsp:txBody>
      <dsp:txXfrm>
        <a:off x="546643" y="190617"/>
        <a:ext cx="889288" cy="918005"/>
      </dsp:txXfrm>
    </dsp:sp>
    <dsp:sp modelId="{834DE350-9FB9-4CE3-87E5-ABDB16995527}">
      <dsp:nvSpPr>
        <dsp:cNvPr id="0" name=""/>
        <dsp:cNvSpPr/>
      </dsp:nvSpPr>
      <dsp:spPr>
        <a:xfrm>
          <a:off x="686159" y="1384183"/>
          <a:ext cx="610255" cy="610255"/>
        </a:xfrm>
        <a:prstGeom prst="mathPlus">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kern="1200"/>
        </a:p>
      </dsp:txBody>
      <dsp:txXfrm>
        <a:off x="767048" y="1617545"/>
        <a:ext cx="448477" cy="143531"/>
      </dsp:txXfrm>
    </dsp:sp>
    <dsp:sp modelId="{03F6E36C-D6EC-475A-940D-36650AE7B87A}">
      <dsp:nvSpPr>
        <dsp:cNvPr id="0" name=""/>
        <dsp:cNvSpPr/>
      </dsp:nvSpPr>
      <dsp:spPr>
        <a:xfrm>
          <a:off x="342749" y="2079875"/>
          <a:ext cx="1297077" cy="1293468"/>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1" kern="1200" dirty="0">
              <a:latin typeface="Franklin Gothic Book" panose="020B0503020102020204" pitchFamily="34" charset="0"/>
            </a:rPr>
            <a:t>Workforce Development (WFD)</a:t>
          </a:r>
        </a:p>
      </dsp:txBody>
      <dsp:txXfrm>
        <a:off x="532702" y="2269299"/>
        <a:ext cx="917171" cy="914620"/>
      </dsp:txXfrm>
    </dsp:sp>
    <dsp:sp modelId="{29B50C6F-3E57-4969-A76E-9E460CCE7CF8}">
      <dsp:nvSpPr>
        <dsp:cNvPr id="0" name=""/>
        <dsp:cNvSpPr/>
      </dsp:nvSpPr>
      <dsp:spPr>
        <a:xfrm>
          <a:off x="1797651" y="1491215"/>
          <a:ext cx="334588" cy="391405"/>
        </a:xfrm>
        <a:prstGeom prst="rightArrow">
          <a:avLst>
            <a:gd name="adj1" fmla="val 60000"/>
            <a:gd name="adj2" fmla="val 5000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1797651" y="1569496"/>
        <a:ext cx="234212" cy="234843"/>
      </dsp:txXfrm>
    </dsp:sp>
    <dsp:sp modelId="{32DB20CE-4B37-4106-A9CC-10E65CE422DC}">
      <dsp:nvSpPr>
        <dsp:cNvPr id="0" name=""/>
        <dsp:cNvSpPr/>
      </dsp:nvSpPr>
      <dsp:spPr>
        <a:xfrm>
          <a:off x="2271125" y="889461"/>
          <a:ext cx="1522082" cy="1594913"/>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marL="0" lvl="0" indent="0" algn="ctr" defTabSz="844550">
            <a:lnSpc>
              <a:spcPct val="90000"/>
            </a:lnSpc>
            <a:spcBef>
              <a:spcPct val="0"/>
            </a:spcBef>
            <a:spcAft>
              <a:spcPct val="35000"/>
            </a:spcAft>
            <a:buNone/>
          </a:pPr>
          <a:r>
            <a:rPr lang="en-US" sz="1900" b="1" kern="1200" dirty="0">
              <a:latin typeface="Franklin Gothic Book" panose="020B0503020102020204" pitchFamily="34" charset="0"/>
            </a:rPr>
            <a:t>ADAC Education Program</a:t>
          </a:r>
        </a:p>
      </dsp:txBody>
      <dsp:txXfrm>
        <a:off x="2494029" y="1123031"/>
        <a:ext cx="1076274" cy="112777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E08D31-B892-4ADE-BDA0-5C2434F4F3F9}">
      <dsp:nvSpPr>
        <dsp:cNvPr id="0" name=""/>
        <dsp:cNvSpPr/>
      </dsp:nvSpPr>
      <dsp:spPr>
        <a:xfrm>
          <a:off x="1056170" y="219192"/>
          <a:ext cx="3401314" cy="1181231"/>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324AD0-7A25-4B62-9245-E1D905B91815}">
      <dsp:nvSpPr>
        <dsp:cNvPr id="0" name=""/>
        <dsp:cNvSpPr/>
      </dsp:nvSpPr>
      <dsp:spPr>
        <a:xfrm>
          <a:off x="2432516" y="3111628"/>
          <a:ext cx="659169" cy="421868"/>
        </a:xfrm>
        <a:prstGeom prst="down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4BEC0D9-1810-46CE-AACE-9DB2B63A4FA0}">
      <dsp:nvSpPr>
        <dsp:cNvPr id="0" name=""/>
        <dsp:cNvSpPr/>
      </dsp:nvSpPr>
      <dsp:spPr>
        <a:xfrm>
          <a:off x="1180094" y="3496140"/>
          <a:ext cx="3164013" cy="599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en-US" sz="2100" u="sng" kern="1200" dirty="0"/>
            <a:t>ASIP Program</a:t>
          </a:r>
        </a:p>
      </dsp:txBody>
      <dsp:txXfrm>
        <a:off x="1180094" y="3496140"/>
        <a:ext cx="3164013" cy="599770"/>
      </dsp:txXfrm>
    </dsp:sp>
    <dsp:sp modelId="{A80A58B8-1C51-4332-A180-6663A007E276}">
      <dsp:nvSpPr>
        <dsp:cNvPr id="0" name=""/>
        <dsp:cNvSpPr/>
      </dsp:nvSpPr>
      <dsp:spPr>
        <a:xfrm>
          <a:off x="2292772" y="1491653"/>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dirty="0">
              <a:solidFill>
                <a:srgbClr val="F8F8F8"/>
              </a:solidFill>
            </a:rPr>
            <a:t>Field Research Experience</a:t>
          </a:r>
        </a:p>
      </dsp:txBody>
      <dsp:txXfrm>
        <a:off x="2466532" y="1665413"/>
        <a:ext cx="838985" cy="838985"/>
      </dsp:txXfrm>
    </dsp:sp>
    <dsp:sp modelId="{FEEE4BC7-CB09-44ED-A50B-D93D113D5916}">
      <dsp:nvSpPr>
        <dsp:cNvPr id="0" name=""/>
        <dsp:cNvSpPr/>
      </dsp:nvSpPr>
      <dsp:spPr>
        <a:xfrm>
          <a:off x="1418169" y="475088"/>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rgbClr val="F8F8F8"/>
              </a:solidFill>
            </a:rPr>
            <a:t>Independent Projects and Assignments</a:t>
          </a:r>
        </a:p>
      </dsp:txBody>
      <dsp:txXfrm>
        <a:off x="1591929" y="648848"/>
        <a:ext cx="838985" cy="838985"/>
      </dsp:txXfrm>
    </dsp:sp>
    <dsp:sp modelId="{1FC18A90-9EF4-C144-BECA-4CDD3B39776E}">
      <dsp:nvSpPr>
        <dsp:cNvPr id="0" name=""/>
        <dsp:cNvSpPr/>
      </dsp:nvSpPr>
      <dsp:spPr>
        <a:xfrm>
          <a:off x="2656633" y="314640"/>
          <a:ext cx="1186505" cy="1186505"/>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rgbClr val="F8F8F8"/>
              </a:solidFill>
            </a:rPr>
            <a:t>Guest Presentations</a:t>
          </a:r>
        </a:p>
      </dsp:txBody>
      <dsp:txXfrm>
        <a:off x="2830393" y="488400"/>
        <a:ext cx="838985" cy="838985"/>
      </dsp:txXfrm>
    </dsp:sp>
    <dsp:sp modelId="{C7305D55-243B-4C8D-B164-AE76108F2BD0}">
      <dsp:nvSpPr>
        <dsp:cNvPr id="0" name=""/>
        <dsp:cNvSpPr/>
      </dsp:nvSpPr>
      <dsp:spPr>
        <a:xfrm>
          <a:off x="926577" y="77482"/>
          <a:ext cx="3691349" cy="2953079"/>
        </a:xfrm>
        <a:prstGeom prst="funnel">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AlternatingPictureBlocks">
  <dgm:title val=""/>
  <dgm:desc val=""/>
  <dgm:catLst>
    <dgm:cat type="picture" pri="15000"/>
    <dgm:cat type="pictureconvert" pri="15000"/>
    <dgm:cat type="list" pri="13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primFontSz" for="des" ptType="node" op="equ" val="65"/>
      <dgm:constr type="w" for="ch" forName="comp" refType="w"/>
      <dgm:constr type="h" for="ch" forName="comp" refType="h"/>
      <dgm:constr type="h" for="ch" forName="sibTrans" refType="w" refFor="ch" refForName="comp" op="equ" fact="0.05"/>
    </dgm:constrLst>
    <dgm:ruleLst/>
    <dgm:forEach name="Name0" axis="ch" ptType="node">
      <dgm:layoutNode name="comp" styleLbl="node1">
        <dgm:alg type="composite">
          <dgm:param type="ar" val="3.30"/>
        </dgm:alg>
        <dgm:shape xmlns:r="http://schemas.openxmlformats.org/officeDocument/2006/relationships" r:blip="">
          <dgm:adjLst/>
        </dgm:shape>
        <dgm:presOf/>
        <dgm:choose name="Name1">
          <dgm:if name="Name2" func="var" arg="dir" op="equ" val="norm">
            <dgm:choose name="Name4">
              <dgm:if name="Name5" axis="desOrSelf" ptType="node" func="posOdd" op="equ" val="1">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if>
              <dgm:else name="Name6">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else>
            </dgm:choose>
          </dgm:if>
          <dgm:else name="Name3">
            <dgm:choose name="Name7">
              <dgm:if name="Name8" axis="desOrSelf" ptType="node" func="posOdd" op="equ" val="1">
                <dgm:constrLst>
                  <dgm:constr type="l" for="ch" forName="rect1" refType="w" fact="0.7"/>
                  <dgm:constr type="t" for="ch" forName="rect1" refType="h" fact="0"/>
                  <dgm:constr type="w" for="ch" forName="rect1" refType="w" fact="0.3"/>
                  <dgm:constr type="h" for="ch" forName="rect1" refType="h"/>
                  <dgm:constr type="l" for="ch" forName="rect2" refType="w" fact="0"/>
                  <dgm:constr type="t" for="ch" forName="rect2" refType="h" fact="0"/>
                  <dgm:constr type="w" for="ch" forName="rect2" refType="w" fact="0.67"/>
                  <dgm:constr type="h" for="ch" forName="rect2" refType="h"/>
                </dgm:constrLst>
              </dgm:if>
              <dgm:else name="Name9">
                <dgm:constrLst>
                  <dgm:constr type="l" for="ch" forName="rect1" refType="w" fact="0"/>
                  <dgm:constr type="t" for="ch" forName="rect1" refType="h" fact="0"/>
                  <dgm:constr type="w" for="ch" forName="rect1" refType="w" fact="0.3"/>
                  <dgm:constr type="h" for="ch" forName="rect1" refType="h"/>
                  <dgm:constr type="l" for="ch" forName="rect2" refType="w" fact="0.33"/>
                  <dgm:constr type="t" for="ch" forName="rect2" refType="h" fact="0"/>
                  <dgm:constr type="w" for="ch" forName="rect2" refType="w" fact="0.67"/>
                  <dgm:constr type="h" for="ch" forName="rect2" refType="h"/>
                </dgm:constrLst>
              </dgm:else>
            </dgm:choose>
          </dgm:else>
        </dgm:choose>
        <dgm:ruleLst/>
        <dgm:layoutNode name="rect2" styleLbl="node1">
          <dgm:varLst>
            <dgm:bulletEnabled val="1"/>
          </dgm:varLst>
          <dgm:alg type="tx"/>
          <dgm:shape xmlns:r="http://schemas.openxmlformats.org/officeDocument/2006/relationships" type="rect" r:blip="">
            <dgm:adjLst/>
          </dgm:shape>
          <dgm:presOf axis="desOrSelf" ptType="node"/>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 styleLbl="lnNod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ConvergingText">
  <dgm:title val="Converging Text"/>
  <dgm:desc val="Use to show multiple steps or parts that merge into a whole. Limited to one Level 1 shape that contains text and a maximum of five Level 2 shapes."/>
  <dgm:catLst>
    <dgm:cat type="process" pri="6500"/>
    <dgm:cat type="officeonline" pri="50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clrData>
  <dgm:layoutNode name="Name0">
    <dgm:varLst>
      <dgm:chMax/>
      <dgm:chPref val="1"/>
      <dgm:dir/>
      <dgm:animOne val="branch"/>
      <dgm:animLvl val="lvl"/>
      <dgm:resizeHandles/>
    </dgm:varLst>
    <dgm:choose name="Name1">
      <dgm:if name="Name2" func="var" arg="dir" op="equ" val="norm">
        <dgm:alg type="lin">
          <dgm:param type="linDir" val="fromL"/>
          <dgm:param type="vertAlign" val="mid"/>
          <dgm:param type="nodeVertAlign" val="mid"/>
          <dgm:param type="horzAlign" val="ctr"/>
        </dgm:alg>
      </dgm:if>
      <dgm:else name="Name3">
        <dgm:alg type="lin">
          <dgm:param type="linDir" val="fromR"/>
          <dgm:param type="vertAlign" val="mid"/>
          <dgm:param type="nodeVertAlign" val="mid"/>
          <dgm:param type="horzAlign" val="ctr"/>
        </dgm:alg>
      </dgm:else>
    </dgm:choose>
    <dgm:shape xmlns:r="http://schemas.openxmlformats.org/officeDocument/2006/relationships" r:blip="">
      <dgm:adjLst/>
    </dgm:shape>
    <dgm:constrLst>
      <dgm:constr type="primFontSz" for="des" forName="Parent" op="equ" val="65"/>
      <dgm:constr type="primFontSz" for="des" forName="Child1" op="equ" val="65"/>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w" for="ch" forName="composite" refType="w"/>
      <dgm:constr type="h" for="ch" forName="composite" refType="h"/>
      <dgm:constr type="sp" refType="w" refFor="ch" refForName="composite" op="equ" fact="0.05"/>
      <dgm:constr type="w" for="ch" forName="sibTrans" refType="w" refFor="ch" refForName="composite" op="equ" fact="0.05"/>
      <dgm:constr type="h" for="ch" forName="sibTrans" refType="w" refFor="ch" refForName="sibTrans" op="equ"/>
    </dgm:constrLst>
    <dgm:forEach name="nodesForEach" axis="ch" ptType="node">
      <dgm:layoutNode name="composite">
        <dgm:choose name="Name4">
          <dgm:if name="Name5" func="var" arg="dir" op="equ" val="norm">
            <dgm:choose name="Name6">
              <dgm:if name="Name7" axis="ch" ptType="node" func="cnt" op="equ" val="0">
                <dgm:alg type="composite">
                  <dgm:param type="ar" val="2.1059"/>
                </dgm:alg>
                <dgm:constrLst>
                  <dgm:constr type="l" for="ch" forName="Parent" refType="w" fact="0"/>
                  <dgm:constr type="t" for="ch" forName="Parent" refType="h" fact="0"/>
                  <dgm:constr type="w" for="ch" forName="Parent" refType="w" fact="0.4749"/>
                  <dgm:constr type="h" for="ch" forName="Parent" refType="h"/>
                  <dgm:constr type="l" for="ch" forName="ParentAccent1" refType="w" fact="0.9531"/>
                  <dgm:constr type="t" for="ch" forName="ParentAccent1" refType="h" fact="0.4506"/>
                  <dgm:constr type="w" for="ch" forName="ParentAccent1" refType="w" fact="0.0469"/>
                  <dgm:constr type="h" for="ch" forName="ParentAccent1" refType="h" fact="0.0988"/>
                  <dgm:constr type="l" for="ch" forName="ParentAccent2" refType="w" fact="0.8734"/>
                  <dgm:constr type="t" for="ch" forName="ParentAccent2" refType="h" fact="0.4506"/>
                  <dgm:constr type="w" for="ch" forName="ParentAccent2" refType="w" fact="0.0469"/>
                  <dgm:constr type="h" for="ch" forName="ParentAccent2" refType="h" fact="0.0988"/>
                  <dgm:constr type="l" for="ch" forName="ParentAccent3" refType="w" fact="0.7937"/>
                  <dgm:constr type="t" for="ch" forName="ParentAccent3" refType="h" fact="0.4506"/>
                  <dgm:constr type="w" for="ch" forName="ParentAccent3" refType="w" fact="0.0469"/>
                  <dgm:constr type="h" for="ch" forName="ParentAccent3" refType="h" fact="0.0988"/>
                  <dgm:constr type="l" for="ch" forName="ParentAccent4" refType="w" fact="0.714"/>
                  <dgm:constr type="t" for="ch" forName="ParentAccent4" refType="h" fact="0.4506"/>
                  <dgm:constr type="w" for="ch" forName="ParentAccent4" refType="w" fact="0.0469"/>
                  <dgm:constr type="h" for="ch" forName="ParentAccent4" refType="h" fact="0.0988"/>
                  <dgm:constr type="l" for="ch" forName="ParentAccent5" refType="w" fact="0.6343"/>
                  <dgm:constr type="t" for="ch" forName="ParentAccent5" refType="h" fact="0.4506"/>
                  <dgm:constr type="w" for="ch" forName="ParentAccent5" refType="w" fact="0.0469"/>
                  <dgm:constr type="h" for="ch" forName="ParentAccent5" refType="h" fact="0.0988"/>
                  <dgm:constr type="l" for="ch" forName="ParentAccent6" refType="w" fact="0.5076"/>
                  <dgm:constr type="t" for="ch" forName="ParentAccent6" refType="h" fact="0.4012"/>
                  <dgm:constr type="w" for="ch" forName="ParentAccent6" refType="w" fact="0.0939"/>
                  <dgm:constr type="h" for="ch" forName="ParentAccent6" refType="h" fact="0.1976"/>
                  <dgm:constr type="l" for="ch" forName="ParentAccent7" refType="w" fact="0.8766"/>
                  <dgm:constr type="t" for="ch" forName="ParentAccent7" refType="h" fact="0.2465"/>
                  <dgm:constr type="w" for="ch" forName="ParentAccent7" refType="w" fact="0.0469"/>
                  <dgm:constr type="h" for="ch" forName="ParentAccent7" refType="h" fact="0.0988"/>
                  <dgm:constr type="l" for="ch" forName="ParentAccent8" refType="w" fact="0.8766"/>
                  <dgm:constr type="t" for="ch" forName="ParentAccent8" refType="h" fact="0.6562"/>
                  <dgm:constr type="w" for="ch" forName="ParentAccent8" refType="w" fact="0.0469"/>
                  <dgm:constr type="h" for="ch" forName="ParentAccent8" refType="h" fact="0.0988"/>
                  <dgm:constr type="l" for="ch" forName="ParentAccent9" refType="w" fact="0.9185"/>
                  <dgm:constr type="t" for="ch" forName="ParentAccent9" refType="h" fact="0.3353"/>
                  <dgm:constr type="w" for="ch" forName="ParentAccent9" refType="w" fact="0.0469"/>
                  <dgm:constr type="h" for="ch" forName="ParentAccent9" refType="h" fact="0.0988"/>
                  <dgm:constr type="l" for="ch" forName="ParentAccent10" refType="w" fact="0.9213"/>
                  <dgm:constr type="t" for="ch" forName="ParentAccent10" refType="h" fact="0.5679"/>
                  <dgm:constr type="w" for="ch" forName="ParentAccent10" refType="w" fact="0.0469"/>
                  <dgm:constr type="h" for="ch" forName="ParentAccent10" refType="h" fact="0.0988"/>
                </dgm:constrLst>
              </dgm:if>
              <dgm:if name="Name8" axis="ch" ptType="node" func="cnt" op="equ" val="1">
                <dgm:alg type="composite">
                  <dgm:param type="ar" val="3.4411"/>
                </dgm:alg>
                <dgm:constrLst>
                  <dgm:constr type="l" for="ch" forName="Child1Accent1" refType="w" fact="0.284"/>
                  <dgm:constr type="t" for="ch" forName="Child1Accent1" refType="h" fact="0.4012"/>
                  <dgm:constr type="w" for="ch" forName="Child1Accent1" refType="w" fact="0.0574"/>
                  <dgm:constr type="h" for="ch" forName="Child1Accent1" refType="h" fact="0.1976"/>
                  <dgm:constr type="l" for="ch" forName="Child1Accent2" refType="w" fact="0.2272"/>
                  <dgm:constr type="t" for="ch" forName="Child1Accent2" refType="h" fact="0.4506"/>
                  <dgm:constr type="w" for="ch" forName="Child1Accent2" refType="w" fact="0.0287"/>
                  <dgm:constr type="h" for="ch" forName="Child1Accent2" refType="h" fact="0.0988"/>
                  <dgm:constr type="l" for="ch" forName="Child1Accent3" refType="w" fact="0.1705"/>
                  <dgm:constr type="t" for="ch" forName="Child1Accent3" refType="h" fact="0.4506"/>
                  <dgm:constr type="w" for="ch" forName="Child1Accent3" refType="w" fact="0.0287"/>
                  <dgm:constr type="h" for="ch" forName="Child1Accent3" refType="h" fact="0.0988"/>
                  <dgm:constr type="l" for="ch" forName="Child1Accent4" refType="w" fact="0.1137"/>
                  <dgm:constr type="t" for="ch" forName="Child1Accent4" refType="h" fact="0.4506"/>
                  <dgm:constr type="w" for="ch" forName="Child1Accent4" refType="w" fact="0.0287"/>
                  <dgm:constr type="h" for="ch" forName="Child1Accent4" refType="h" fact="0.0988"/>
                  <dgm:constr type="l" for="ch" forName="Child1Accent5" refType="w" fact="0.057"/>
                  <dgm:constr type="t" for="ch" forName="Child1Accent5" refType="h" fact="0.4506"/>
                  <dgm:constr type="w" for="ch" forName="Child1Accent5" refType="w" fact="0.0287"/>
                  <dgm:constr type="h" for="ch" forName="Child1Accent5" refType="h" fact="0.0988"/>
                  <dgm:constr type="l" for="ch" forName="Child1Accent6" refType="w" fact="0.0002"/>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ParentAccent1" refType="w" fact="0.9713"/>
                  <dgm:constr type="t" for="ch" forName="ParentAccent1" refType="h" fact="0.4506"/>
                  <dgm:constr type="w" for="ch" forName="ParentAccent1" refType="w" fact="0.0287"/>
                  <dgm:constr type="h" for="ch" forName="ParentAccent1" refType="h" fact="0.0988"/>
                  <dgm:constr type="l" for="ch" forName="ParentAccent2" refType="w" fact="0.9187"/>
                  <dgm:constr type="t" for="ch" forName="ParentAccent2" refType="h" fact="0.4506"/>
                  <dgm:constr type="w" for="ch" forName="ParentAccent2" refType="w" fact="0.0287"/>
                  <dgm:constr type="h" for="ch" forName="ParentAccent2" refType="h" fact="0.0988"/>
                  <dgm:constr type="l" for="ch" forName="ParentAccent3" refType="w" fact="0.8661"/>
                  <dgm:constr type="t" for="ch" forName="ParentAccent3" refType="h" fact="0.4506"/>
                  <dgm:constr type="w" for="ch" forName="ParentAccent3" refType="w" fact="0.0287"/>
                  <dgm:constr type="h" for="ch" forName="ParentAccent3" refType="h" fact="0.0988"/>
                  <dgm:constr type="l" for="ch" forName="ParentAccent4" refType="w" fact="0.8136"/>
                  <dgm:constr type="t" for="ch" forName="ParentAccent4" refType="h" fact="0.4506"/>
                  <dgm:constr type="w" for="ch" forName="ParentAccent4" refType="w" fact="0.0287"/>
                  <dgm:constr type="h" for="ch" forName="ParentAccent4" refType="h" fact="0.0988"/>
                  <dgm:constr type="l" for="ch" forName="ParentAccent5" refType="w" fact="0.761"/>
                  <dgm:constr type="t" for="ch" forName="ParentAccent5" refType="h" fact="0.4506"/>
                  <dgm:constr type="w" for="ch" forName="ParentAccent5" refType="w" fact="0.0287"/>
                  <dgm:constr type="h" for="ch" forName="ParentAccent5" refType="h" fact="0.0988"/>
                  <dgm:constr type="l" for="ch" forName="ParentAccent6" refType="w" fact="0.6797"/>
                  <dgm:constr type="t" for="ch" forName="ParentAccent6" refType="h" fact="0.4012"/>
                  <dgm:constr type="w" for="ch" forName="ParentAccent6" refType="w" fact="0.0574"/>
                  <dgm:constr type="h" for="ch" forName="ParentAccent6" refType="h" fact="0.1976"/>
                  <dgm:constr type="l" for="ch" forName="ParentAccent7" refType="w" fact="0.9245"/>
                  <dgm:constr type="t" for="ch" forName="ParentAccent7" refType="h" fact="0.2465"/>
                  <dgm:constr type="w" for="ch" forName="ParentAccent7" refType="w" fact="0.0287"/>
                  <dgm:constr type="h" for="ch" forName="ParentAccent7" refType="h" fact="0.0988"/>
                  <dgm:constr type="l" for="ch" forName="ParentAccent8" refType="w" fact="0.9245"/>
                  <dgm:constr type="t" for="ch" forName="ParentAccent8" refType="h" fact="0.6562"/>
                  <dgm:constr type="w" for="ch" forName="ParentAccent8" refType="w" fact="0.0287"/>
                  <dgm:constr type="h" for="ch" forName="ParentAccent8" refType="h" fact="0.0988"/>
                  <dgm:constr type="l" for="ch" forName="ParentAccent9" refType="w" fact="0.9501"/>
                  <dgm:constr type="t" for="ch" forName="ParentAccent9" refType="h" fact="0.3353"/>
                  <dgm:constr type="w" for="ch" forName="ParentAccent9" refType="w" fact="0.0287"/>
                  <dgm:constr type="h" for="ch" forName="ParentAccent9" refType="h" fact="0.0988"/>
                  <dgm:constr type="l" for="ch" forName="ParentAccent10" refType="w" fact="0.9518"/>
                  <dgm:constr type="t" for="ch" forName="ParentAccent10" refType="h" fact="0.5679"/>
                  <dgm:constr type="w" for="ch" forName="ParentAccent10" refType="w" fact="0.0287"/>
                  <dgm:constr type="h" for="ch" forName="ParentAccent10" refType="h" fact="0.0988"/>
                  <dgm:constr type="l" for="ch" forName="Child1" refType="w" fact="0"/>
                  <dgm:constr type="t" for="ch" forName="Child1" refType="h" fact="0.1978"/>
                  <dgm:constr type="w" for="ch" forName="Child1" refType="w" fact="0.2544"/>
                  <dgm:constr type="h" for="ch" forName="Child1" refType="h" fact="0.2541"/>
                  <dgm:constr type="l" for="ch" forName="Parent" refType="w" fact="0.3653"/>
                  <dgm:constr type="t" for="ch" forName="Parent" refType="h" fact="0"/>
                  <dgm:constr type="w" for="ch" forName="Parent" refType="w" fact="0.2906"/>
                  <dgm:constr type="h" for="ch" forName="Parent" refType="h"/>
                </dgm:constrLst>
              </dgm:if>
              <dgm:if name="Name9" axis="ch" ptType="node" func="cnt" op="equ" val="2">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1" refType="w" fact="0.3436"/>
                  <dgm:constr type="t" for="ch" forName="Child2Accent1" refType="h" fact="0.8153"/>
                  <dgm:constr type="w" for="ch" forName="Child2Accent1" refType="w" fact="0.0574"/>
                  <dgm:constr type="h" for="ch" forName="Child2Accent1" refType="h" fact="0.1217"/>
                  <dgm:constr type="l" for="ch" forName="Child2Accent2" refType="w" fact="0.3068"/>
                  <dgm:constr type="t" for="ch" forName="Child2Accent2" refType="h" fact="0.9392"/>
                  <dgm:constr type="w" for="ch" forName="Child2Accent2" refType="w" fact="0.0287"/>
                  <dgm:constr type="h" for="ch" forName="Child2Accent2" refType="h" fact="0.0608"/>
                  <dgm:constr type="l" for="ch" forName="Child2Accent3" refType="w" fact="0.2455"/>
                  <dgm:constr type="t" for="ch" forName="Child2Accent3" refType="h" fact="0.9392"/>
                  <dgm:constr type="w" for="ch" forName="Child2Accent3" refType="w" fact="0.0287"/>
                  <dgm:constr type="h" for="ch" forName="Child2Accent3" refType="h" fact="0.0608"/>
                  <dgm:constr type="l" for="ch" forName="Child2Accent4" refType="w" fact="0.1842"/>
                  <dgm:constr type="t" for="ch" forName="Child2Accent4" refType="h" fact="0.9392"/>
                  <dgm:constr type="w" for="ch" forName="Child2Accent4" refType="w" fact="0.0287"/>
                  <dgm:constr type="h" for="ch" forName="Child2Accent4" refType="h" fact="0.0608"/>
                  <dgm:constr type="l" for="ch" forName="Child2Accent5" refType="w" fact="0.1229"/>
                  <dgm:constr type="t" for="ch" forName="Child2Accent5" refType="h" fact="0.9392"/>
                  <dgm:constr type="w" for="ch" forName="Child2Accent5" refType="w" fact="0.0287"/>
                  <dgm:constr type="h" for="ch" forName="Child2Accent5" refType="h" fact="0.0608"/>
                  <dgm:constr type="l" for="ch" forName="Child2Accent6" refType="w" fact="0.0615"/>
                  <dgm:constr type="t" for="ch" forName="Child2Accent6" refType="h" fact="0.9392"/>
                  <dgm:constr type="w" for="ch" forName="Child2Accent6" refType="w" fact="0.0287"/>
                  <dgm:constr type="h" for="ch" forName="Child2Accent6" refType="h" fact="0.0608"/>
                  <dgm:constr type="l" for="ch" forName="Child2Accent7" refType="w" fact="0.0002"/>
                  <dgm:constr type="t" for="ch" forName="Child2Accent7" refType="h" fact="0.9392"/>
                  <dgm:constr type="w" for="ch" forName="Child2Accent7" refType="w" fact="0.0287"/>
                  <dgm:constr type="h" for="ch" forName="Child2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2" refType="w" fact="0"/>
                  <dgm:constr type="t" for="ch" forName="Child2" refType="h" fact="0.7822"/>
                  <dgm:constr type="w" for="ch" forName="Child2" refType="w" fact="0.336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0" axis="ch" ptType="node" func="cnt" op="equ" val="3">
                <dgm:alg type="composite">
                  <dgm:param type="ar" val="2.1185"/>
                </dgm:alg>
                <dgm:constrLst>
                  <dgm:constr type="l" for="ch" forName="Child1Accent1" refType="w" fact="0.3436"/>
                  <dgm:constr type="t" for="ch" forName="Child1Accent1" refType="h" fact="0.2211"/>
                  <dgm:constr type="w" for="ch" forName="Child1Accent1" refType="w" fact="0.0574"/>
                  <dgm:constr type="h" for="ch" forName="Child1Accent1" refType="h" fact="0.1217"/>
                  <dgm:constr type="l" for="ch" forName="Child1Accent2" refType="w" fact="0.3068"/>
                  <dgm:constr type="t" for="ch" forName="Child1Accent2" refType="h" fact="0.1569"/>
                  <dgm:constr type="w" for="ch" forName="Child1Accent2" refType="w" fact="0.0287"/>
                  <dgm:constr type="h" for="ch" forName="Child1Accent2" refType="h" fact="0.0608"/>
                  <dgm:constr type="l" for="ch" forName="Child1Accent3" refType="w" fact="0.2455"/>
                  <dgm:constr type="t" for="ch" forName="Child1Accent3" refType="h" fact="0.1569"/>
                  <dgm:constr type="w" for="ch" forName="Child1Accent3" refType="w" fact="0.0287"/>
                  <dgm:constr type="h" for="ch" forName="Child1Accent3" refType="h" fact="0.0608"/>
                  <dgm:constr type="l" for="ch" forName="Child1Accent4" refType="w" fact="0.1842"/>
                  <dgm:constr type="t" for="ch" forName="Child1Accent4" refType="h" fact="0.1569"/>
                  <dgm:constr type="w" for="ch" forName="Child1Accent4" refType="w" fact="0.0287"/>
                  <dgm:constr type="h" for="ch" forName="Child1Accent4" refType="h" fact="0.0608"/>
                  <dgm:constr type="l" for="ch" forName="Child1Accent5" refType="w" fact="0.1229"/>
                  <dgm:constr type="t" for="ch" forName="Child1Accent5" refType="h" fact="0.1569"/>
                  <dgm:constr type="w" for="ch" forName="Child1Accent5" refType="w" fact="0.0287"/>
                  <dgm:constr type="h" for="ch" forName="Child1Accent5" refType="h" fact="0.0608"/>
                  <dgm:constr type="l" for="ch" forName="Child2Accent1" refType="w" fact="0.284"/>
                  <dgm:constr type="t" for="ch" forName="Child2Accent1" refType="h" fact="0.5207"/>
                  <dgm:constr type="w" for="ch" forName="Child2Accent1" refType="w" fact="0.0574"/>
                  <dgm:constr type="h" for="ch" forName="Child2Accent1" refType="h" fact="0.1217"/>
                  <dgm:constr type="l" for="ch" forName="Child2Accent2" refType="w" fact="0.2272"/>
                  <dgm:constr type="t" for="ch" forName="Child2Accent2" refType="h" fact="0.5511"/>
                  <dgm:constr type="w" for="ch" forName="Child2Accent2" refType="w" fact="0.0287"/>
                  <dgm:constr type="h" for="ch" forName="Child2Accent2" refType="h" fact="0.0608"/>
                  <dgm:constr type="l" for="ch" forName="Child2Accent3" refType="w" fact="0.1705"/>
                  <dgm:constr type="t" for="ch" forName="Child2Accent3" refType="h" fact="0.5511"/>
                  <dgm:constr type="w" for="ch" forName="Child2Accent3" refType="w" fact="0.0287"/>
                  <dgm:constr type="h" for="ch" forName="Child2Accent3" refType="h" fact="0.0608"/>
                  <dgm:constr type="l" for="ch" forName="Child2Accent4" refType="w" fact="0.1137"/>
                  <dgm:constr type="t" for="ch" forName="Child2Accent4" refType="h" fact="0.5511"/>
                  <dgm:constr type="w" for="ch" forName="Child2Accent4" refType="w" fact="0.0287"/>
                  <dgm:constr type="h" for="ch" forName="Child2Accent4" refType="h" fact="0.0608"/>
                  <dgm:constr type="l" for="ch" forName="Child1Accent6" refType="w" fact="0.0615"/>
                  <dgm:constr type="t" for="ch" forName="Child1Accent6" refType="h" fact="0.1569"/>
                  <dgm:constr type="w" for="ch" forName="Child1Accent6" refType="w" fact="0.0287"/>
                  <dgm:constr type="h" for="ch" forName="Child1Accent6" refType="h" fact="0.0608"/>
                  <dgm:constr type="l" for="ch" forName="Child2Accent5" refType="w" fact="0.057"/>
                  <dgm:constr type="t" for="ch" forName="Child2Accent5" refType="h" fact="0.5511"/>
                  <dgm:constr type="w" for="ch" forName="Child2Accent5" refType="w" fact="0.0287"/>
                  <dgm:constr type="h" for="ch" forName="Child2Accent5" refType="h" fact="0.0608"/>
                  <dgm:constr type="l" for="ch" forName="Child1Accent7" refType="w" fact="0.0002"/>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l" for="ch" forName="Child2Accent6" refType="w" fact="0.0002"/>
                  <dgm:constr type="t" for="ch" forName="Child2Accent6" refType="h" fact="0.5511"/>
                  <dgm:constr type="w" for="ch" forName="Child2Accent6" refType="w" fact="0.0287"/>
                  <dgm:constr type="h" for="ch" forName="Child2Accent6" refType="h" fact="0.0608"/>
                  <dgm:constr type="l" for="ch" forName="Child2Accent7" refType="w" fact="0"/>
                  <dgm:constr type="t" for="ch" forName="Child2Accent7" refType="h" fact="0"/>
                  <dgm:constr type="w" for="ch" forName="Child2Accent7" refType="w" fact="0"/>
                  <dgm:constr type="h" for="ch" forName="Child2Accent7" refType="h" fact="0"/>
                  <dgm:constr type="l" for="ch" forName="Child3Accent1" refType="w" fact="0.3436"/>
                  <dgm:constr type="t" for="ch" forName="Child3Accent1" refType="h" fact="0.8153"/>
                  <dgm:constr type="w" for="ch" forName="Child3Accent1" refType="w" fact="0.0574"/>
                  <dgm:constr type="h" for="ch" forName="Child3Accent1" refType="h" fact="0.1217"/>
                  <dgm:constr type="l" for="ch" forName="Child3Accent2" refType="w" fact="0.3068"/>
                  <dgm:constr type="t" for="ch" forName="Child3Accent2" refType="h" fact="0.9392"/>
                  <dgm:constr type="w" for="ch" forName="Child3Accent2" refType="w" fact="0.0287"/>
                  <dgm:constr type="h" for="ch" forName="Child3Accent2" refType="h" fact="0.0608"/>
                  <dgm:constr type="l" for="ch" forName="Child3Accent3" refType="w" fact="0.2455"/>
                  <dgm:constr type="t" for="ch" forName="Child3Accent3" refType="h" fact="0.9392"/>
                  <dgm:constr type="w" for="ch" forName="Child3Accent3" refType="w" fact="0.0287"/>
                  <dgm:constr type="h" for="ch" forName="Child3Accent3" refType="h" fact="0.0608"/>
                  <dgm:constr type="l" for="ch" forName="Child3Accent4" refType="w" fact="0.1842"/>
                  <dgm:constr type="t" for="ch" forName="Child3Accent4" refType="h" fact="0.9392"/>
                  <dgm:constr type="w" for="ch" forName="Child3Accent4" refType="w" fact="0.0287"/>
                  <dgm:constr type="h" for="ch" forName="Child3Accent4" refType="h" fact="0.0608"/>
                  <dgm:constr type="l" for="ch" forName="Child3Accent5" refType="w" fact="0.1229"/>
                  <dgm:constr type="t" for="ch" forName="Child3Accent5" refType="h" fact="0.9392"/>
                  <dgm:constr type="w" for="ch" forName="Child3Accent5" refType="w" fact="0.0287"/>
                  <dgm:constr type="h" for="ch" forName="Child3Accent5" refType="h" fact="0.0608"/>
                  <dgm:constr type="l" for="ch" forName="Child3Accent6" refType="w" fact="0.0615"/>
                  <dgm:constr type="t" for="ch" forName="Child3Accent6" refType="h" fact="0.9392"/>
                  <dgm:constr type="w" for="ch" forName="Child3Accent6" refType="w" fact="0.0287"/>
                  <dgm:constr type="h" for="ch" forName="Child3Accent6" refType="h" fact="0.0608"/>
                  <dgm:constr type="l" for="ch" forName="Child3Accent7" refType="w" fact="0.0002"/>
                  <dgm:constr type="t" for="ch" forName="Child3Accent7" refType="h" fact="0.9392"/>
                  <dgm:constr type="w" for="ch" forName="Child3Accent7" refType="w" fact="0.0287"/>
                  <dgm:constr type="h" for="ch" forName="Child3Accent7" refType="h" fact="0.0608"/>
                  <dgm:constr type="l" for="ch" forName="ParentAccent1" refType="w" fact="0.9713"/>
                  <dgm:constr type="t" for="ch" forName="ParentAccent1" refType="h" fact="0.5511"/>
                  <dgm:constr type="w" for="ch" forName="ParentAccent1" refType="w" fact="0.0287"/>
                  <dgm:constr type="h" for="ch" forName="ParentAccent1" refType="h" fact="0.0608"/>
                  <dgm:constr type="l" for="ch" forName="ParentAccent2" refType="w" fact="0.9187"/>
                  <dgm:constr type="t" for="ch" forName="ParentAccent2" refType="h" fact="0.5511"/>
                  <dgm:constr type="w" for="ch" forName="ParentAccent2" refType="w" fact="0.0287"/>
                  <dgm:constr type="h" for="ch" forName="ParentAccent2" refType="h" fact="0.0608"/>
                  <dgm:constr type="l" for="ch" forName="ParentAccent3" refType="w" fact="0.8661"/>
                  <dgm:constr type="t" for="ch" forName="ParentAccent3" refType="h" fact="0.5511"/>
                  <dgm:constr type="w" for="ch" forName="ParentAccent3" refType="w" fact="0.0287"/>
                  <dgm:constr type="h" for="ch" forName="ParentAccent3" refType="h" fact="0.0608"/>
                  <dgm:constr type="l" for="ch" forName="ParentAccent4" refType="w" fact="0.8136"/>
                  <dgm:constr type="t" for="ch" forName="ParentAccent4" refType="h" fact="0.5511"/>
                  <dgm:constr type="w" for="ch" forName="ParentAccent4" refType="w" fact="0.0287"/>
                  <dgm:constr type="h" for="ch" forName="ParentAccent4" refType="h" fact="0.0608"/>
                  <dgm:constr type="l" for="ch" forName="ParentAccent5" refType="w" fact="0.761"/>
                  <dgm:constr type="t" for="ch" forName="ParentAccent5" refType="h" fact="0.5511"/>
                  <dgm:constr type="w" for="ch" forName="ParentAccent5" refType="w" fact="0.0287"/>
                  <dgm:constr type="h" for="ch" forName="ParentAccent5" refType="h" fact="0.0608"/>
                  <dgm:constr type="l" for="ch" forName="ParentAccent6" refType="w" fact="0.6797"/>
                  <dgm:constr type="t" for="ch" forName="ParentAccent6" refType="h" fact="0.5207"/>
                  <dgm:constr type="w" for="ch" forName="ParentAccent6" refType="w" fact="0.0574"/>
                  <dgm:constr type="h" for="ch" forName="ParentAccent6" refType="h" fact="0.1217"/>
                  <dgm:constr type="l" for="ch" forName="ParentAccent7" refType="w" fact="0.9245"/>
                  <dgm:constr type="t" for="ch" forName="ParentAccent7" refType="h" fact="0.4255"/>
                  <dgm:constr type="w" for="ch" forName="ParentAccent7" refType="w" fact="0.0287"/>
                  <dgm:constr type="h" for="ch" forName="ParentAccent7" refType="h" fact="0.0608"/>
                  <dgm:constr type="l" for="ch" forName="ParentAccent8" refType="w" fact="0.9245"/>
                  <dgm:constr type="t" for="ch" forName="ParentAccent8" refType="h" fact="0.6776"/>
                  <dgm:constr type="w" for="ch" forName="ParentAccent8" refType="w" fact="0.0287"/>
                  <dgm:constr type="h" for="ch" forName="ParentAccent8" refType="h" fact="0.0608"/>
                  <dgm:constr type="l" for="ch" forName="ParentAccent9" refType="w" fact="0.9501"/>
                  <dgm:constr type="t" for="ch" forName="ParentAccent9" refType="h" fact="0.4801"/>
                  <dgm:constr type="w" for="ch" forName="ParentAccent9" refType="w" fact="0.0287"/>
                  <dgm:constr type="h" for="ch" forName="ParentAccent9" refType="h" fact="0.0608"/>
                  <dgm:constr type="l" for="ch" forName="ParentAccent10" refType="w" fact="0.9518"/>
                  <dgm:constr type="t" for="ch" forName="ParentAccent10" refType="h" fact="0.6233"/>
                  <dgm:constr type="w" for="ch" forName="ParentAccent10" refType="w" fact="0.0287"/>
                  <dgm:constr type="h" for="ch" forName="ParentAccent10" refType="h" fact="0.0608"/>
                  <dgm:constr type="l" for="ch" forName="Child3" refType="w" fact="0"/>
                  <dgm:constr type="t" for="ch" forName="Child3" refType="h" fact="0.7822"/>
                  <dgm:constr type="w" for="ch" forName="Child3" refType="w" fact="0.3364"/>
                  <dgm:constr type="h" for="ch" forName="Child3" refType="h" fact="0.1564"/>
                  <dgm:constr type="l" for="ch" forName="Child2" refType="w" fact="0"/>
                  <dgm:constr type="t" for="ch" forName="Child2" refType="h" fact="0.3955"/>
                  <dgm:constr type="w" for="ch" forName="Child2" refType="w" fact="0.2544"/>
                  <dgm:constr type="h" for="ch" forName="Child2" refType="h" fact="0.1564"/>
                  <dgm:constr type="l" for="ch" forName="Child1" refType="w" fact="0"/>
                  <dgm:constr type="t" for="ch" forName="Child1" refType="h" fact="0"/>
                  <dgm:constr type="w" for="ch" forName="Child1" refType="w" fact="0.3364"/>
                  <dgm:constr type="h" for="ch" forName="Child1" refType="h" fact="0.1564"/>
                  <dgm:constr type="l" for="ch" forName="Parent" refType="w" fact="0.3653"/>
                  <dgm:constr type="t" for="ch" forName="Parent" refType="h" fact="0.2737"/>
                  <dgm:constr type="w" for="ch" forName="Parent" refType="w" fact="0.2906"/>
                  <dgm:constr type="h" for="ch" forName="Parent" refType="h" fact="0.6157"/>
                </dgm:constrLst>
              </dgm:if>
              <dgm:if name="Name11" axis="ch" ptType="node" func="cnt" op="equ" val="4">
                <dgm:alg type="composite">
                  <dgm:param type="ar" val="1.8304"/>
                </dgm:alg>
                <dgm:constrLst>
                  <dgm:constr type="l" for="ch" forName="Parent" refType="w" fact="0.3771"/>
                  <dgm:constr type="t" for="ch" forName="Parent" refType="h" fact="0.2946"/>
                  <dgm:constr type="w" for="ch" forName="Parent" refType="w" fact="0.2862"/>
                  <dgm:constr type="h" for="ch" forName="Parent" refType="h" fact="0.5239"/>
                  <dgm:constr type="l" for="ch" forName="Child1Accent1" refType="w" fact="0.3904"/>
                  <dgm:constr type="t" for="ch" forName="Child1Accent1" refType="h" fact="0.2104"/>
                  <dgm:constr type="w" for="ch" forName="Child1Accent1" refType="w" fact="0.0566"/>
                  <dgm:constr type="h" for="ch" forName="Child1Accent1" refType="h" fact="0.1035"/>
                  <dgm:constr type="l" for="ch" forName="Child1Accent3" refType="w" fact="0.3001"/>
                  <dgm:constr type="t" for="ch" forName="Child1Accent3" refType="h" fact="0.128"/>
                  <dgm:constr type="w" for="ch" forName="Child1Accent3" refType="w" fact="0.0283"/>
                  <dgm:constr type="h" for="ch" forName="Child1Accent3" refType="h" fact="0.0518"/>
                  <dgm:constr type="l" for="ch" forName="Child1Accent4" refType="w" fact="0.2418"/>
                  <dgm:constr type="t" for="ch" forName="Child1Accent4" refType="h" fact="0.128"/>
                  <dgm:constr type="w" for="ch" forName="Child1Accent4" refType="w" fact="0.0283"/>
                  <dgm:constr type="h" for="ch" forName="Child1Accent4" refType="h" fact="0.0518"/>
                  <dgm:constr type="l" for="ch" forName="Child1Accent5" refType="w" fact="0.1835"/>
                  <dgm:constr type="t" for="ch" forName="Child1Accent5" refType="h" fact="0.128"/>
                  <dgm:constr type="w" for="ch" forName="Child1Accent5" refType="w" fact="0.0283"/>
                  <dgm:constr type="h" for="ch" forName="Child1Accent5" refType="h" fact="0.0518"/>
                  <dgm:constr type="l" for="ch" forName="Child1Accent6" refType="w" fact="0.1252"/>
                  <dgm:constr type="t" for="ch" forName="Child1Accent6" refType="h" fact="0.128"/>
                  <dgm:constr type="w" for="ch" forName="Child1Accent6" refType="w" fact="0.0283"/>
                  <dgm:constr type="h" for="ch" forName="Child1Accent6" refType="h" fact="0.0518"/>
                  <dgm:constr type="l" for="ch" forName="Child3Accent1" refType="w" fact="0.3158"/>
                  <dgm:constr type="t" for="ch" forName="Child3Accent1" refType="h" fact="0.6212"/>
                  <dgm:constr type="w" for="ch" forName="Child3Accent1" refType="w" fact="0.0566"/>
                  <dgm:constr type="h" for="ch" forName="Child3Accent1" refType="h" fact="0.1035"/>
                  <dgm:constr type="l" for="ch" forName="Child3Accent2" refType="w" fact="0.2689"/>
                  <dgm:constr type="t" for="ch" forName="Child3Accent2" refType="h" fact="0.6828"/>
                  <dgm:constr type="w" for="ch" forName="Child3Accent2" refType="w" fact="0.0283"/>
                  <dgm:constr type="h" for="ch" forName="Child3Accent2" refType="h" fact="0.0518"/>
                  <dgm:constr type="l" for="ch" forName="Child3Accent4" refType="w" fact="0.1614"/>
                  <dgm:constr type="t" for="ch" forName="Child3Accent4" refType="h" fact="0.6828"/>
                  <dgm:constr type="w" for="ch" forName="Child3Accent4" refType="w" fact="0.0283"/>
                  <dgm:constr type="h" for="ch" forName="Child3Accent4" refType="h" fact="0.0518"/>
                  <dgm:constr type="l" for="ch" forName="Child3Accent5" refType="w" fact="0.1077"/>
                  <dgm:constr type="t" for="ch" forName="Child3Accent5" refType="h" fact="0.6828"/>
                  <dgm:constr type="w" for="ch" forName="Child3Accent5" refType="w" fact="0.0283"/>
                  <dgm:constr type="h" for="ch" forName="Child3Accent5" refType="h" fact="0.0518"/>
                  <dgm:constr type="l" for="ch" forName="Child1Accent7" refType="w" fact="0.0668"/>
                  <dgm:constr type="t" for="ch" forName="Child1Accent7" refType="h" fact="0.128"/>
                  <dgm:constr type="w" for="ch" forName="Child1Accent7" refType="w" fact="0.0283"/>
                  <dgm:constr type="h" for="ch" forName="Child1Accent7" refType="h" fact="0.0518"/>
                  <dgm:constr type="l" for="ch" forName="Child3Accent6" refType="w" fact="0.0539"/>
                  <dgm:constr type="t" for="ch" forName="Child3Accent6" refType="h" fact="0.6828"/>
                  <dgm:constr type="w" for="ch" forName="Child3Accent6" refType="w" fact="0.0283"/>
                  <dgm:constr type="h" for="ch" forName="Child3Accent6" refType="h" fact="0.0518"/>
                  <dgm:constr type="l" for="ch" forName="Child1Accent8" refType="w" fact="0.0085"/>
                  <dgm:constr type="t" for="ch" forName="Child1Accent8" refType="h" fact="0.128"/>
                  <dgm:constr type="w" for="ch" forName="Child1Accent8" refType="w" fact="0.0283"/>
                  <dgm:constr type="h" for="ch" forName="Child1Accent8" refType="h" fact="0.0518"/>
                  <dgm:constr type="l" for="ch" forName="Child1Accent9" refType="w" fact="0"/>
                  <dgm:constr type="t" for="ch" forName="Child1Accent9" refType="h" fact="0"/>
                  <dgm:constr type="w" for="ch" forName="Child1Accent9" refType="w" fact="0"/>
                  <dgm:constr type="h" for="ch" forName="Child1Accent9" refType="h" fact="0"/>
                  <dgm:constr type="l" for="ch" forName="Child3Accent7" refType="w" fact="0.0002"/>
                  <dgm:constr type="t" for="ch" forName="Child3Accent7" refType="h" fact="0.6828"/>
                  <dgm:constr type="w" for="ch" forName="Child3Accent7" refType="w" fact="0.0283"/>
                  <dgm:constr type="h" for="ch" forName="Child3Accent7" refType="h" fact="0.0518"/>
                  <dgm:constr type="l" for="ch" forName="Child4Accent1" refType="w" fact="0.3904"/>
                  <dgm:constr type="t" for="ch" forName="Child4Accent1" refType="h" fact="0.8"/>
                  <dgm:constr type="w" for="ch" forName="Child4Accent1" refType="w" fact="0.0566"/>
                  <dgm:constr type="h" for="ch" forName="Child4Accent1" refType="h" fact="0.1035"/>
                  <dgm:constr type="l" for="ch" forName="Child4Accent3" refType="w" fact="0.2998"/>
                  <dgm:constr type="t" for="ch" forName="Child4Accent3" refType="h" fact="0.9482"/>
                  <dgm:constr type="w" for="ch" forName="Child4Accent3" refType="w" fact="0.0283"/>
                  <dgm:constr type="h" for="ch" forName="Child4Accent3" refType="h" fact="0.0518"/>
                  <dgm:constr type="l" for="ch" forName="Child4Accent4" refType="w" fact="0.2415"/>
                  <dgm:constr type="t" for="ch" forName="Child4Accent4" refType="h" fact="0.9482"/>
                  <dgm:constr type="w" for="ch" forName="Child4Accent4" refType="w" fact="0.0283"/>
                  <dgm:constr type="h" for="ch" forName="Child4Accent4" refType="h" fact="0.0518"/>
                  <dgm:constr type="l" for="ch" forName="Child4Accent5" refType="w" fact="0.1833"/>
                  <dgm:constr type="t" for="ch" forName="Child4Accent5" refType="h" fact="0.9482"/>
                  <dgm:constr type="w" for="ch" forName="Child4Accent5" refType="w" fact="0.0283"/>
                  <dgm:constr type="h" for="ch" forName="Child4Accent5" refType="h" fact="0.0518"/>
                  <dgm:constr type="l" for="ch" forName="Child4Accent6" refType="w" fact="0.1251"/>
                  <dgm:constr type="t" for="ch" forName="Child4Accent6" refType="h" fact="0.9482"/>
                  <dgm:constr type="w" for="ch" forName="Child4Accent6" refType="w" fact="0.0283"/>
                  <dgm:constr type="h" for="ch" forName="Child4Accent6" refType="h" fact="0.0518"/>
                  <dgm:constr type="l" for="ch" forName="Child4Accent7" refType="w" fact="0.0668"/>
                  <dgm:constr type="t" for="ch" forName="Child4Accent7" refType="h" fact="0.9482"/>
                  <dgm:constr type="w" for="ch" forName="Child4Accent7" refType="w" fact="0.0283"/>
                  <dgm:constr type="h" for="ch" forName="Child4Accent7" refType="h" fact="0.0518"/>
                  <dgm:constr type="l" for="ch" forName="Child4Accent8" refType="w" fact="0.0086"/>
                  <dgm:constr type="t" for="ch" forName="Child4Accent8" refType="h" fact="0.9482"/>
                  <dgm:constr type="w" for="ch" forName="Child4Accent8" refType="w" fact="0.0283"/>
                  <dgm:constr type="h" for="ch" forName="Child4Accent8" refType="h" fact="0.0518"/>
                  <dgm:constr type="l" for="ch" forName="Child2Accent1" refType="w" fact="0.3158"/>
                  <dgm:constr type="t" for="ch" forName="Child2Accent1" refType="h" fact="0.3725"/>
                  <dgm:constr type="w" for="ch" forName="Child2Accent1" refType="w" fact="0.0566"/>
                  <dgm:constr type="h" for="ch" forName="Child2Accent1" refType="h" fact="0.1035"/>
                  <dgm:constr type="l" for="ch" forName="Child4Accent2" refType="w" fact="0.358"/>
                  <dgm:constr type="t" for="ch" forName="Child4Accent2" refType="h" fact="0.8993"/>
                  <dgm:constr type="w" for="ch" forName="Child4Accent2" refType="w" fact="0.0283"/>
                  <dgm:constr type="h" for="ch" forName="Child4Accent2" refType="h" fact="0.0518"/>
                  <dgm:constr type="l" for="ch" forName="Child1Accent2" refType="w" fact="0.3585"/>
                  <dgm:constr type="t" for="ch" forName="Child1Accent2" refType="h" fact="0.162"/>
                  <dgm:constr type="w" for="ch" forName="Child1Accent2" refType="w" fact="0.0283"/>
                  <dgm:constr type="h" for="ch" forName="Child1Accent2" refType="h" fact="0.0518"/>
                  <dgm:constr type="l" for="ch" forName="Child3Accent3" refType="w" fact="0.2151"/>
                  <dgm:constr type="t" for="ch" forName="Child3Accent3" refType="h" fact="0.6828"/>
                  <dgm:constr type="w" for="ch" forName="Child3Accent3" refType="w" fact="0.0283"/>
                  <dgm:constr type="h" for="ch" forName="Child3Accent3" refType="h" fact="0.0518"/>
                  <dgm:constr type="l" for="ch" forName="Child2Accent2" refType="w" fact="0.2689"/>
                  <dgm:constr type="t" for="ch" forName="Child2Accent2" refType="h" fact="0.3937"/>
                  <dgm:constr type="w" for="ch" forName="Child2Accent2" refType="w" fact="0.0283"/>
                  <dgm:constr type="h" for="ch" forName="Child2Accent2" refType="h" fact="0.0518"/>
                  <dgm:constr type="l" for="ch" forName="Child2Accent4" refType="w" fact="0.1614"/>
                  <dgm:constr type="t" for="ch" forName="Child2Accent4" refType="h" fact="0.3937"/>
                  <dgm:constr type="w" for="ch" forName="Child2Accent4" refType="w" fact="0.0283"/>
                  <dgm:constr type="h" for="ch" forName="Child2Accent4" refType="h" fact="0.0518"/>
                  <dgm:constr type="l" for="ch" forName="Child2Accent5" refType="w" fact="0.1077"/>
                  <dgm:constr type="t" for="ch" forName="Child2Accent5" refType="h" fact="0.3937"/>
                  <dgm:constr type="w" for="ch" forName="Child2Accent5" refType="w" fact="0.0283"/>
                  <dgm:constr type="h" for="ch" forName="Child2Accent5" refType="h" fact="0.0518"/>
                  <dgm:constr type="l" for="ch" forName="Child2Accent6" refType="w" fact="0.0539"/>
                  <dgm:constr type="t" for="ch" forName="Child2Accent6" refType="h" fact="0.3937"/>
                  <dgm:constr type="w" for="ch" forName="Child2Accent6" refType="w" fact="0.0283"/>
                  <dgm:constr type="h" for="ch" forName="Child2Accent6" refType="h" fact="0.0518"/>
                  <dgm:constr type="l" for="ch" forName="Child2Accent7" refType="w" fact="0.0002"/>
                  <dgm:constr type="t" for="ch" forName="Child2Accent7" refType="h" fact="0.3937"/>
                  <dgm:constr type="w" for="ch" forName="Child2Accent7" refType="w" fact="0.0283"/>
                  <dgm:constr type="h" for="ch" forName="Child2Accent7" refType="h" fact="0.0518"/>
                  <dgm:constr type="l" for="ch" forName="Child2Accent3" refType="w" fact="0.2151"/>
                  <dgm:constr type="t" for="ch" forName="Child2Accent3" refType="h" fact="0.3937"/>
                  <dgm:constr type="w" for="ch" forName="Child2Accent3" refType="w" fact="0.0283"/>
                  <dgm:constr type="h" for="ch" forName="Child2Accent3" refType="h" fact="0.0518"/>
                  <dgm:constr type="l" for="ch" forName="ParentAccent1" refType="w" fact="0.9717"/>
                  <dgm:constr type="t" for="ch" forName="ParentAccent1" refType="h" fact="0.5316"/>
                  <dgm:constr type="w" for="ch" forName="ParentAccent1" refType="w" fact="0.0283"/>
                  <dgm:constr type="h" for="ch" forName="ParentAccent1" refType="h" fact="0.0518"/>
                  <dgm:constr type="l" for="ch" forName="ParentAccent2" refType="w" fact="0.9199"/>
                  <dgm:constr type="t" for="ch" forName="ParentAccent2" refType="h" fact="0.5316"/>
                  <dgm:constr type="w" for="ch" forName="ParentAccent2" refType="w" fact="0.0283"/>
                  <dgm:constr type="h" for="ch" forName="ParentAccent2" refType="h" fact="0.0518"/>
                  <dgm:constr type="l" for="ch" forName="ParentAccent3" refType="w" fact="0.8682"/>
                  <dgm:constr type="t" for="ch" forName="ParentAccent3" refType="h" fact="0.5316"/>
                  <dgm:constr type="w" for="ch" forName="ParentAccent3" refType="w" fact="0.0283"/>
                  <dgm:constr type="h" for="ch" forName="ParentAccent3" refType="h" fact="0.0518"/>
                  <dgm:constr type="l" for="ch" forName="ParentAccent4" refType="w" fact="0.8164"/>
                  <dgm:constr type="t" for="ch" forName="ParentAccent4" refType="h" fact="0.5316"/>
                  <dgm:constr type="w" for="ch" forName="ParentAccent4" refType="w" fact="0.0283"/>
                  <dgm:constr type="h" for="ch" forName="ParentAccent4" refType="h" fact="0.0518"/>
                  <dgm:constr type="l" for="ch" forName="ParentAccent5" refType="w" fact="0.7646"/>
                  <dgm:constr type="t" for="ch" forName="ParentAccent5" refType="h" fact="0.5316"/>
                  <dgm:constr type="w" for="ch" forName="ParentAccent5" refType="w" fact="0.0283"/>
                  <dgm:constr type="h" for="ch" forName="ParentAccent5" refType="h" fact="0.0518"/>
                  <dgm:constr type="l" for="ch" forName="ParentAccent6" refType="w" fact="0.6846"/>
                  <dgm:constr type="t" for="ch" forName="ParentAccent6" refType="h" fact="0.5057"/>
                  <dgm:constr type="w" for="ch" forName="ParentAccent6" refType="w" fact="0.0566"/>
                  <dgm:constr type="h" for="ch" forName="ParentAccent6" refType="h" fact="0.1035"/>
                  <dgm:constr type="l" for="ch" forName="ParentAccent7" refType="w" fact="0.9256"/>
                  <dgm:constr type="t" for="ch" forName="ParentAccent7" refType="h" fact="0.4247"/>
                  <dgm:constr type="w" for="ch" forName="ParentAccent7" refType="w" fact="0.0283"/>
                  <dgm:constr type="h" for="ch" forName="ParentAccent7" refType="h" fact="0.0518"/>
                  <dgm:constr type="l" for="ch" forName="ParentAccent8" refType="w" fact="0.9256"/>
                  <dgm:constr type="t" for="ch" forName="ParentAccent8" refType="h" fact="0.6392"/>
                  <dgm:constr type="w" for="ch" forName="ParentAccent8" refType="w" fact="0.0283"/>
                  <dgm:constr type="h" for="ch" forName="ParentAccent8" refType="h" fact="0.0518"/>
                  <dgm:constr type="l" for="ch" forName="ParentAccent9" refType="w" fact="0.9509"/>
                  <dgm:constr type="t" for="ch" forName="ParentAccent9" refType="h" fact="0.4712"/>
                  <dgm:constr type="w" for="ch" forName="ParentAccent9" refType="w" fact="0.0283"/>
                  <dgm:constr type="h" for="ch" forName="ParentAccent9" refType="h" fact="0.0518"/>
                  <dgm:constr type="l" for="ch" forName="ParentAccent10" refType="w" fact="0.9525"/>
                  <dgm:constr type="t" for="ch" forName="ParentAccent10" refType="h" fact="0.593"/>
                  <dgm:constr type="w" for="ch" forName="ParentAccent10" refType="w" fact="0.0283"/>
                  <dgm:constr type="h" for="ch" forName="ParentAccent10" refType="h" fact="0.0518"/>
                  <dgm:constr type="l" for="ch" forName="Child4" refType="w" fact="0.0081"/>
                  <dgm:constr type="t" for="ch" forName="Child4" refType="h" fact="0.8184"/>
                  <dgm:constr type="w" for="ch" forName="Child4" refType="w" fact="0.3192"/>
                  <dgm:constr type="h" for="ch" forName="Child4" refType="h" fact="0.1294"/>
                  <dgm:constr type="l" for="ch" forName="Child3" refType="w" fact="0"/>
                  <dgm:constr type="t" for="ch" forName="Child3" refType="h" fact="0.5547"/>
                  <dgm:constr type="w" for="ch" forName="Child3" refType="w" fact="0.297"/>
                  <dgm:constr type="h" for="ch" forName="Child3" refType="h" fact="0.1294"/>
                  <dgm:constr type="l" for="ch" forName="Child2" refType="w" fact="0"/>
                  <dgm:constr type="t" for="ch" forName="Child2" refType="h" fact="0.2662"/>
                  <dgm:constr type="w" for="ch" forName="Child2" refType="w" fact="0.297"/>
                  <dgm:constr type="h" for="ch" forName="Child2" refType="h" fact="0.1294"/>
                  <dgm:constr type="l" for="ch" forName="Child1" refType="w" fact="0.0081"/>
                  <dgm:constr type="t" for="ch" forName="Child1" refType="h" fact="0"/>
                  <dgm:constr type="w" for="ch" forName="Child1" refType="w" fact="0.3192"/>
                  <dgm:constr type="h" for="ch" forName="Child1" refType="h" fact="0.1294"/>
                </dgm:constrLst>
              </dgm:if>
              <dgm:else name="Name12">
                <dgm:alg type="composite">
                  <dgm:param type="ar" val="1.3278"/>
                </dgm:alg>
                <dgm:constrLst>
                  <dgm:constr type="l" for="ch" forName="Child2Accent1" refType="w" fact="0.3436"/>
                  <dgm:constr type="t" for="ch" forName="Child2Accent1" refType="h" fact="0.3184"/>
                  <dgm:constr type="w" for="ch" forName="Child2Accent1" refType="w" fact="0.0574"/>
                  <dgm:constr type="h" for="ch" forName="Child2Accent1" refType="h" fact="0.0763"/>
                  <dgm:constr type="l" for="ch" forName="Child2Accent2" refType="w" fact="0.3068"/>
                  <dgm:constr type="t" for="ch" forName="Child2Accent2" refType="h" fact="0.2781"/>
                  <dgm:constr type="w" for="ch" forName="Child2Accent2" refType="w" fact="0.0287"/>
                  <dgm:constr type="h" for="ch" forName="Child2Accent2" refType="h" fact="0.0381"/>
                  <dgm:constr type="l" for="ch" forName="Child2Accent3" refType="w" fact="0.2455"/>
                  <dgm:constr type="t" for="ch" forName="Child2Accent3" refType="h" fact="0.2781"/>
                  <dgm:constr type="w" for="ch" forName="Child2Accent3" refType="w" fact="0.0287"/>
                  <dgm:constr type="h" for="ch" forName="Child2Accent3" refType="h" fact="0.0381"/>
                  <dgm:constr type="l" for="ch" forName="Child2Accent4" refType="w" fact="0.1842"/>
                  <dgm:constr type="t" for="ch" forName="Child2Accent4" refType="h" fact="0.2781"/>
                  <dgm:constr type="w" for="ch" forName="Child2Accent4" refType="w" fact="0.0287"/>
                  <dgm:constr type="h" for="ch" forName="Child2Accent4" refType="h" fact="0.0381"/>
                  <dgm:constr type="l" for="ch" forName="Child2Accent5" refType="w" fact="0.1229"/>
                  <dgm:constr type="t" for="ch" forName="Child2Accent5" refType="h" fact="0.2781"/>
                  <dgm:constr type="w" for="ch" forName="Child2Accent5" refType="w" fact="0.0287"/>
                  <dgm:constr type="h" for="ch" forName="Child2Accent5" refType="h" fact="0.0381"/>
                  <dgm:constr type="l" for="ch" forName="Child3Accent1" refType="w" fact="0.284"/>
                  <dgm:constr type="t" for="ch" forName="Child3Accent1" refType="h" fact="0.5061"/>
                  <dgm:constr type="w" for="ch" forName="Child3Accent1" refType="w" fact="0.0574"/>
                  <dgm:constr type="h" for="ch" forName="Child3Accent1" refType="h" fact="0.0763"/>
                  <dgm:constr type="l" for="ch" forName="Child3Accent2" refType="w" fact="0.2272"/>
                  <dgm:constr type="t" for="ch" forName="Child3Accent2" refType="h" fact="0.5252"/>
                  <dgm:constr type="w" for="ch" forName="Child3Accent2" refType="w" fact="0.0287"/>
                  <dgm:constr type="h" for="ch" forName="Child3Accent2" refType="h" fact="0.0381"/>
                  <dgm:constr type="l" for="ch" forName="Child3Accent3" refType="w" fact="0.1705"/>
                  <dgm:constr type="t" for="ch" forName="Child3Accent3" refType="h" fact="0.5252"/>
                  <dgm:constr type="w" for="ch" forName="Child3Accent3" refType="w" fact="0.0287"/>
                  <dgm:constr type="h" for="ch" forName="Child3Accent3" refType="h" fact="0.0381"/>
                  <dgm:constr type="l" for="ch" forName="Child3Accent4" refType="w" fact="0.1137"/>
                  <dgm:constr type="t" for="ch" forName="Child3Accent4" refType="h" fact="0.5252"/>
                  <dgm:constr type="w" for="ch" forName="Child3Accent4" refType="w" fact="0.0287"/>
                  <dgm:constr type="h" for="ch" forName="Child3Accent4" refType="h" fact="0.0381"/>
                  <dgm:constr type="l" for="ch" forName="Child2Accent6" refType="w" fact="0.0615"/>
                  <dgm:constr type="t" for="ch" forName="Child2Accent6" refType="h" fact="0.2781"/>
                  <dgm:constr type="w" for="ch" forName="Child2Accent6" refType="w" fact="0.0287"/>
                  <dgm:constr type="h" for="ch" forName="Child2Accent6" refType="h" fact="0.0381"/>
                  <dgm:constr type="l" for="ch" forName="Child3Accent5" refType="w" fact="0.057"/>
                  <dgm:constr type="t" for="ch" forName="Child3Accent5" refType="h" fact="0.5252"/>
                  <dgm:constr type="w" for="ch" forName="Child3Accent5" refType="w" fact="0.0287"/>
                  <dgm:constr type="h" for="ch" forName="Child3Accent5" refType="h" fact="0.0381"/>
                  <dgm:constr type="l" for="ch" forName="Child2Accent7" refType="w" fact="0.0002"/>
                  <dgm:constr type="t" for="ch" forName="Child2Accent7" refType="h" fact="0.2781"/>
                  <dgm:constr type="w" for="ch" forName="Child2Accent7" refType="w" fact="0.0287"/>
                  <dgm:constr type="h" for="ch" forName="Child2Accent7" refType="h" fact="0.0381"/>
                  <dgm:constr type="l" for="ch" forName="Child3Accent6" refType="w" fact="0.0002"/>
                  <dgm:constr type="t" for="ch" forName="Child3Accent6" refType="h" fact="0.5252"/>
                  <dgm:constr type="w" for="ch" forName="Child3Accent6" refType="w" fact="0.0287"/>
                  <dgm:constr type="h" for="ch" forName="Child3Accent6" refType="h" fact="0.0381"/>
                  <dgm:constr type="l" for="ch" forName="Child3Accent7" refType="w" fact="0"/>
                  <dgm:constr type="t" for="ch" forName="Child3Accent7" refType="h" fact="0"/>
                  <dgm:constr type="w" for="ch" forName="Child3Accent7" refType="w" fact="0"/>
                  <dgm:constr type="h" for="ch" forName="Child3Accent7" refType="h" fact="0"/>
                  <dgm:constr type="l" for="ch" forName="Child4Accent1" refType="w" fact="0.3436"/>
                  <dgm:constr type="t" for="ch" forName="Child4Accent1" refType="h" fact="0.6908"/>
                  <dgm:constr type="w" for="ch" forName="Child4Accent1" refType="w" fact="0.0574"/>
                  <dgm:constr type="h" for="ch" forName="Child4Accent1" refType="h" fact="0.0763"/>
                  <dgm:constr type="l" for="ch" forName="Child4Accent2" refType="w" fact="0.3068"/>
                  <dgm:constr type="t" for="ch" forName="Child4Accent2" refType="h" fact="0.7684"/>
                  <dgm:constr type="w" for="ch" forName="Child4Accent2" refType="w" fact="0.0287"/>
                  <dgm:constr type="h" for="ch" forName="Child4Accent2" refType="h" fact="0.0381"/>
                  <dgm:constr type="l" for="ch" forName="Child4Accent3" refType="w" fact="0.2455"/>
                  <dgm:constr type="t" for="ch" forName="Child4Accent3" refType="h" fact="0.7684"/>
                  <dgm:constr type="w" for="ch" forName="Child4Accent3" refType="w" fact="0.0287"/>
                  <dgm:constr type="h" for="ch" forName="Child4Accent3" refType="h" fact="0.0381"/>
                  <dgm:constr type="l" for="ch" forName="Child4Accent4" refType="w" fact="0.1842"/>
                  <dgm:constr type="t" for="ch" forName="Child4Accent4" refType="h" fact="0.7684"/>
                  <dgm:constr type="w" for="ch" forName="Child4Accent4" refType="w" fact="0.0287"/>
                  <dgm:constr type="h" for="ch" forName="Child4Accent4" refType="h" fact="0.0381"/>
                  <dgm:constr type="l" for="ch" forName="Child4Accent5" refType="w" fact="0.1229"/>
                  <dgm:constr type="t" for="ch" forName="Child4Accent5" refType="h" fact="0.7684"/>
                  <dgm:constr type="w" for="ch" forName="Child4Accent5" refType="w" fact="0.0287"/>
                  <dgm:constr type="h" for="ch" forName="Child4Accent5" refType="h" fact="0.0381"/>
                  <dgm:constr type="l" for="ch" forName="Child4Accent6" refType="w" fact="0.0615"/>
                  <dgm:constr type="t" for="ch" forName="Child4Accent6" refType="h" fact="0.7684"/>
                  <dgm:constr type="w" for="ch" forName="Child4Accent6" refType="w" fact="0.0287"/>
                  <dgm:constr type="h" for="ch" forName="Child4Accent6" refType="h" fact="0.0381"/>
                  <dgm:constr type="l" for="ch" forName="Child4Accent7" refType="w" fact="0.0002"/>
                  <dgm:constr type="t" for="ch" forName="Child4Accent7" refType="h" fact="0.7684"/>
                  <dgm:constr type="w" for="ch" forName="Child4Accent7" refType="w" fact="0.0287"/>
                  <dgm:constr type="h" for="ch" forName="Child4Accent7" refType="h" fact="0.0381"/>
                  <dgm:constr type="l" for="ch" forName="Child4Accent8" refType="w" fact="0"/>
                  <dgm:constr type="t" for="ch" forName="Child4Accent8" refType="h" fact="0"/>
                  <dgm:constr type="w" for="ch" forName="Child4Accent8" refType="w" fact="0"/>
                  <dgm:constr type="h" for="ch" forName="Child4Accent8" refType="h" fact="0"/>
                  <dgm:constr type="l" for="ch" forName="ParentAccent1" refType="w" fact="0.9713"/>
                  <dgm:constr type="t" for="ch" forName="ParentAccent1" refType="h" fact="0.5252"/>
                  <dgm:constr type="w" for="ch" forName="ParentAccent1" refType="w" fact="0.0287"/>
                  <dgm:constr type="h" for="ch" forName="ParentAccent1" refType="h" fact="0.0381"/>
                  <dgm:constr type="l" for="ch" forName="ParentAccent2" refType="w" fact="0.9187"/>
                  <dgm:constr type="t" for="ch" forName="ParentAccent2" refType="h" fact="0.5252"/>
                  <dgm:constr type="w" for="ch" forName="ParentAccent2" refType="w" fact="0.0287"/>
                  <dgm:constr type="h" for="ch" forName="ParentAccent2" refType="h" fact="0.0381"/>
                  <dgm:constr type="l" for="ch" forName="ParentAccent3" refType="w" fact="0.8661"/>
                  <dgm:constr type="t" for="ch" forName="ParentAccent3" refType="h" fact="0.5252"/>
                  <dgm:constr type="w" for="ch" forName="ParentAccent3" refType="w" fact="0.0287"/>
                  <dgm:constr type="h" for="ch" forName="ParentAccent3" refType="h" fact="0.0381"/>
                  <dgm:constr type="l" for="ch" forName="ParentAccent4" refType="w" fact="0.8136"/>
                  <dgm:constr type="t" for="ch" forName="ParentAccent4" refType="h" fact="0.5252"/>
                  <dgm:constr type="w" for="ch" forName="ParentAccent4" refType="w" fact="0.0287"/>
                  <dgm:constr type="h" for="ch" forName="ParentAccent4" refType="h" fact="0.0381"/>
                  <dgm:constr type="l" for="ch" forName="ParentAccent5" refType="w" fact="0.761"/>
                  <dgm:constr type="t" for="ch" forName="ParentAccent5" refType="h" fact="0.5252"/>
                  <dgm:constr type="w" for="ch" forName="ParentAccent5" refType="w" fact="0.0287"/>
                  <dgm:constr type="h" for="ch" forName="ParentAccent5" refType="h" fact="0.0381"/>
                  <dgm:constr type="l" for="ch" forName="ParentAccent6" refType="w" fact="0.6797"/>
                  <dgm:constr type="t" for="ch" forName="ParentAccent6" refType="h" fact="0.5061"/>
                  <dgm:constr type="w" for="ch" forName="ParentAccent6" refType="w" fact="0.0574"/>
                  <dgm:constr type="h" for="ch" forName="ParentAccent6" refType="h" fact="0.0763"/>
                  <dgm:constr type="l" for="ch" forName="ParentAccent7" refType="w" fact="0.9245"/>
                  <dgm:constr type="t" for="ch" forName="ParentAccent7" refType="h" fact="0.4464"/>
                  <dgm:constr type="w" for="ch" forName="ParentAccent7" refType="w" fact="0.0287"/>
                  <dgm:constr type="h" for="ch" forName="ParentAccent7" refType="h" fact="0.0381"/>
                  <dgm:constr type="l" for="ch" forName="ParentAccent8" refType="w" fact="0.9245"/>
                  <dgm:constr type="t" for="ch" forName="ParentAccent8" refType="h" fact="0.6045"/>
                  <dgm:constr type="w" for="ch" forName="ParentAccent8" refType="w" fact="0.0287"/>
                  <dgm:constr type="h" for="ch" forName="ParentAccent8" refType="h" fact="0.0381"/>
                  <dgm:constr type="l" for="ch" forName="ParentAccent9" refType="w" fact="0.9501"/>
                  <dgm:constr type="t" for="ch" forName="ParentAccent9" refType="h" fact="0.4807"/>
                  <dgm:constr type="w" for="ch" forName="ParentAccent9" refType="w" fact="0.0287"/>
                  <dgm:constr type="h" for="ch" forName="ParentAccent9" refType="h" fact="0.0381"/>
                  <dgm:constr type="l" for="ch" forName="ParentAccent10" refType="w" fact="0.9518"/>
                  <dgm:constr type="t" for="ch" forName="ParentAccent10" refType="h" fact="0.5705"/>
                  <dgm:constr type="w" for="ch" forName="ParentAccent10" refType="w" fact="0.0287"/>
                  <dgm:constr type="h" for="ch" forName="ParentAccent10" refType="h" fact="0.0381"/>
                  <dgm:constr type="l" for="ch" forName="Child1Accent1" refType="w" fact="0.4819"/>
                  <dgm:constr type="t" for="ch" forName="Child1Accent1" refType="h" fact="0.2457"/>
                  <dgm:constr type="w" for="ch" forName="Child1Accent1" refType="w" fact="0.0574"/>
                  <dgm:constr type="h" for="ch" forName="Child1Accent1" refType="h" fact="0.0763"/>
                  <dgm:constr type="l" for="ch" forName="Child1Accent4" refType="w" fact="0.3653"/>
                  <dgm:constr type="t" for="ch" forName="Child1Accent4" refType="h" fact="0.097"/>
                  <dgm:constr type="w" for="ch" forName="Child1Accent4" refType="w" fact="0.0287"/>
                  <dgm:constr type="h" for="ch" forName="Child1Accent4" refType="h" fact="0.0381"/>
                  <dgm:constr type="l" for="ch" forName="Child1Accent5" refType="w" fact="0.304"/>
                  <dgm:constr type="t" for="ch" forName="Child1Accent5" refType="h" fact="0.097"/>
                  <dgm:constr type="w" for="ch" forName="Child1Accent5" refType="w" fact="0.0287"/>
                  <dgm:constr type="h" for="ch" forName="Child1Accent5" refType="h" fact="0.0381"/>
                  <dgm:constr type="l" for="ch" forName="Child1Accent6" refType="w" fact="0.2426"/>
                  <dgm:constr type="t" for="ch" forName="Child1Accent6" refType="h" fact="0.097"/>
                  <dgm:constr type="w" for="ch" forName="Child1Accent6" refType="w" fact="0.0287"/>
                  <dgm:constr type="h" for="ch" forName="Child1Accent6" refType="h" fact="0.0381"/>
                  <dgm:constr type="l" for="ch" forName="Child1Accent7" refType="w" fact="0.1813"/>
                  <dgm:constr type="t" for="ch" forName="Child1Accent7" refType="h" fact="0.097"/>
                  <dgm:constr type="w" for="ch" forName="Child1Accent7" refType="w" fact="0.0287"/>
                  <dgm:constr type="h" for="ch" forName="Child1Accent7" refType="h" fact="0.0381"/>
                  <dgm:constr type="l" for="ch" forName="Child1Accent8" refType="w" fact="0.12"/>
                  <dgm:constr type="t" for="ch" forName="Child1Accent8" refType="h" fact="0.097"/>
                  <dgm:constr type="w" for="ch" forName="Child1Accent8" refType="w" fact="0.0287"/>
                  <dgm:constr type="h" for="ch" forName="Child1Accent8" refType="h" fact="0.0381"/>
                  <dgm:constr type="l" for="ch" forName="Child1Accent9" refType="w" fact="0.0587"/>
                  <dgm:constr type="t" for="ch" forName="Child1Accent9" refType="h" fact="0.097"/>
                  <dgm:constr type="w" for="ch" forName="Child1Accent9" refType="w" fact="0.0287"/>
                  <dgm:constr type="h" for="ch" forName="Child1Accent9" refType="h" fact="0.0381"/>
                  <dgm:constr type="l" for="ch" forName="Child5Accent1" refType="w" fact="0.4819"/>
                  <dgm:constr type="t" for="ch" forName="Child5Accent1" refType="h" fact="0.7601"/>
                  <dgm:constr type="w" for="ch" forName="Child5Accent1" refType="w" fact="0.0574"/>
                  <dgm:constr type="h" for="ch" forName="Child5Accent1" refType="h" fact="0.0763"/>
                  <dgm:constr type="l" for="ch" forName="Child5Accent4" refType="w" fact="0.3653"/>
                  <dgm:constr type="t" for="ch" forName="Child5Accent4" refType="h" fact="0.9619"/>
                  <dgm:constr type="w" for="ch" forName="Child5Accent4" refType="w" fact="0.0287"/>
                  <dgm:constr type="h" for="ch" forName="Child5Accent4" refType="h" fact="0.0381"/>
                  <dgm:constr type="l" for="ch" forName="Child5Accent5" refType="w" fact="0.304"/>
                  <dgm:constr type="t" for="ch" forName="Child5Accent5" refType="h" fact="0.9619"/>
                  <dgm:constr type="w" for="ch" forName="Child5Accent5" refType="w" fact="0.0287"/>
                  <dgm:constr type="h" for="ch" forName="Child5Accent5" refType="h" fact="0.0381"/>
                  <dgm:constr type="l" for="ch" forName="Child5Accent6" refType="w" fact="0.2426"/>
                  <dgm:constr type="t" for="ch" forName="Child5Accent6" refType="h" fact="0.9619"/>
                  <dgm:constr type="w" for="ch" forName="Child5Accent6" refType="w" fact="0.0287"/>
                  <dgm:constr type="h" for="ch" forName="Child5Accent6" refType="h" fact="0.0381"/>
                  <dgm:constr type="l" for="ch" forName="Child5Accent7" refType="w" fact="0.1813"/>
                  <dgm:constr type="t" for="ch" forName="Child5Accent7" refType="h" fact="0.9619"/>
                  <dgm:constr type="w" for="ch" forName="Child5Accent7" refType="w" fact="0.0287"/>
                  <dgm:constr type="h" for="ch" forName="Child5Accent7" refType="h" fact="0.0381"/>
                  <dgm:constr type="l" for="ch" forName="Child5Accent8" refType="w" fact="0.12"/>
                  <dgm:constr type="t" for="ch" forName="Child5Accent8" refType="h" fact="0.9619"/>
                  <dgm:constr type="w" for="ch" forName="Child5Accent8" refType="w" fact="0.0287"/>
                  <dgm:constr type="h" for="ch" forName="Child5Accent8" refType="h" fact="0.0381"/>
                  <dgm:constr type="l" for="ch" forName="Child5Accent9" refType="w" fact="0.0587"/>
                  <dgm:constr type="t" for="ch" forName="Child5Accent9" refType="h" fact="0.9619"/>
                  <dgm:constr type="w" for="ch" forName="Child5Accent9" refType="w" fact="0.0287"/>
                  <dgm:constr type="h" for="ch" forName="Child5Accent9" refType="h" fact="0.0381"/>
                  <dgm:constr type="l" for="ch" forName="Child5Accent2" refType="w" fact="0.453"/>
                  <dgm:constr type="t" for="ch" forName="Child5Accent2" refType="h" fact="0.8375"/>
                  <dgm:constr type="w" for="ch" forName="Child5Accent2" refType="w" fact="0.0287"/>
                  <dgm:constr type="h" for="ch" forName="Child5Accent2" refType="h" fact="0.0381"/>
                  <dgm:constr type="l" for="ch" forName="Child5Accent3" refType="w" fact="0.4118"/>
                  <dgm:constr type="t" for="ch" forName="Child5Accent3" refType="h" fact="0.8991"/>
                  <dgm:constr type="w" for="ch" forName="Child5Accent3" refType="w" fact="0.0287"/>
                  <dgm:constr type="h" for="ch" forName="Child5Accent3" refType="h" fact="0.0381"/>
                  <dgm:constr type="l" for="ch" forName="Child1Accent2" refType="w" fact="0.4458"/>
                  <dgm:constr type="t" for="ch" forName="Child1Accent2" refType="h" fact="0.2004"/>
                  <dgm:constr type="w" for="ch" forName="Child1Accent2" refType="w" fact="0.0287"/>
                  <dgm:constr type="h" for="ch" forName="Child1Accent2" refType="h" fact="0.0381"/>
                  <dgm:constr type="l" for="ch" forName="Child1Accent3" refType="w" fact="0.4054"/>
                  <dgm:constr type="t" for="ch" forName="Child1Accent3" refType="h" fact="0.1445"/>
                  <dgm:constr type="w" for="ch" forName="Child1Accent3" refType="w" fact="0.0287"/>
                  <dgm:constr type="h" for="ch" forName="Child1Accent3" refType="h" fact="0.0381"/>
                  <dgm:constr type="l" for="ch" forName="Child5" refType="w" fact="0.0581"/>
                  <dgm:constr type="t" for="ch" forName="Child5" refType="h" fact="0.8635"/>
                  <dgm:constr type="w" for="ch" forName="Child5" refType="w" fact="0.3364"/>
                  <dgm:constr type="h" for="ch" forName="Child5" refType="h" fact="0.0981"/>
                  <dgm:constr type="l" for="ch" forName="Child4" refType="w" fact="0"/>
                  <dgm:constr type="t" for="ch" forName="Child4" refType="h" fact="0.6701"/>
                  <dgm:constr type="w" for="ch" forName="Child4" refType="w" fact="0.3364"/>
                  <dgm:constr type="h" for="ch" forName="Child4" refType="h" fact="0.0981"/>
                  <dgm:constr type="l" for="ch" forName="Child3" refType="w" fact="0"/>
                  <dgm:constr type="t" for="ch" forName="Child3" refType="h" fact="0.4276"/>
                  <dgm:constr type="w" for="ch" forName="Child3" refType="w" fact="0.2544"/>
                  <dgm:constr type="h" for="ch" forName="Child3" refType="h" fact="0.0981"/>
                  <dgm:constr type="l" for="ch" forName="Child2" refType="w" fact="0"/>
                  <dgm:constr type="t" for="ch" forName="Child2" refType="h" fact="0.1798"/>
                  <dgm:constr type="w" for="ch" forName="Child2" refType="w" fact="0.3364"/>
                  <dgm:constr type="h" for="ch" forName="Child2" refType="h" fact="0.0981"/>
                  <dgm:constr type="l" for="ch" forName="Child1" refType="w" fact="0.0581"/>
                  <dgm:constr type="t" for="ch" forName="Child1" refType="h" fact="0"/>
                  <dgm:constr type="w" for="ch" forName="Child1" refType="w" fact="0.3364"/>
                  <dgm:constr type="h" for="ch" forName="Child1" refType="h" fact="0.0981"/>
                  <dgm:constr type="l" for="ch" forName="Parent" refType="w" fact="0.3653"/>
                  <dgm:constr type="t" for="ch" forName="Parent" refType="h" fact="0.3513"/>
                  <dgm:constr type="w" for="ch" forName="Parent" refType="w" fact="0.2906"/>
                  <dgm:constr type="h" for="ch" forName="Parent" refType="h" fact="0.3859"/>
                </dgm:constrLst>
              </dgm:else>
            </dgm:choose>
          </dgm:if>
          <dgm:else name="Name13">
            <dgm:choose name="Name14">
              <dgm:if name="Name15" axis="ch" ptType="node" func="cnt" op="equ" val="0">
                <dgm:alg type="composite">
                  <dgm:param type="ar" val="2.1059"/>
                </dgm:alg>
                <dgm:constrLst>
                  <dgm:constr type="r" for="ch" forName="Parent" refType="w"/>
                  <dgm:constr type="t" for="ch" forName="Parent" refType="h" fact="0"/>
                  <dgm:constr type="w" for="ch" forName="Parent" refType="w" fact="0.4749"/>
                  <dgm:constr type="h" for="ch" forName="Parent" refType="h"/>
                  <dgm:constr type="r" for="ch" forName="ParentAccent1" refType="w" fact="0.0469"/>
                  <dgm:constr type="t" for="ch" forName="ParentAccent1" refType="h" fact="0.4506"/>
                  <dgm:constr type="w" for="ch" forName="ParentAccent1" refType="w" fact="0.0469"/>
                  <dgm:constr type="h" for="ch" forName="ParentAccent1" refType="h" fact="0.0988"/>
                  <dgm:constr type="r" for="ch" forName="ParentAccent2" refType="w" fact="0.1266"/>
                  <dgm:constr type="t" for="ch" forName="ParentAccent2" refType="h" fact="0.4506"/>
                  <dgm:constr type="w" for="ch" forName="ParentAccent2" refType="w" fact="0.0469"/>
                  <dgm:constr type="h" for="ch" forName="ParentAccent2" refType="h" fact="0.0988"/>
                  <dgm:constr type="r" for="ch" forName="ParentAccent3" refType="w" fact="0.2063"/>
                  <dgm:constr type="t" for="ch" forName="ParentAccent3" refType="h" fact="0.4506"/>
                  <dgm:constr type="w" for="ch" forName="ParentAccent3" refType="w" fact="0.0469"/>
                  <dgm:constr type="h" for="ch" forName="ParentAccent3" refType="h" fact="0.0988"/>
                  <dgm:constr type="r" for="ch" forName="ParentAccent4" refType="w" fact="0.286"/>
                  <dgm:constr type="t" for="ch" forName="ParentAccent4" refType="h" fact="0.4506"/>
                  <dgm:constr type="w" for="ch" forName="ParentAccent4" refType="w" fact="0.0469"/>
                  <dgm:constr type="h" for="ch" forName="ParentAccent4" refType="h" fact="0.0988"/>
                  <dgm:constr type="r" for="ch" forName="ParentAccent5" refType="w" fact="0.3657"/>
                  <dgm:constr type="t" for="ch" forName="ParentAccent5" refType="h" fact="0.4506"/>
                  <dgm:constr type="w" for="ch" forName="ParentAccent5" refType="w" fact="0.0469"/>
                  <dgm:constr type="h" for="ch" forName="ParentAccent5" refType="h" fact="0.0988"/>
                  <dgm:constr type="r" for="ch" forName="ParentAccent6" refType="w" fact="0.4924"/>
                  <dgm:constr type="t" for="ch" forName="ParentAccent6" refType="h" fact="0.4012"/>
                  <dgm:constr type="w" for="ch" forName="ParentAccent6" refType="w" fact="0.0939"/>
                  <dgm:constr type="h" for="ch" forName="ParentAccent6" refType="h" fact="0.1976"/>
                  <dgm:constr type="r" for="ch" forName="ParentAccent7" refType="w" fact="0.1234"/>
                  <dgm:constr type="t" for="ch" forName="ParentAccent7" refType="h" fact="0.2465"/>
                  <dgm:constr type="w" for="ch" forName="ParentAccent7" refType="w" fact="0.0469"/>
                  <dgm:constr type="h" for="ch" forName="ParentAccent7" refType="h" fact="0.0988"/>
                  <dgm:constr type="r" for="ch" forName="ParentAccent8" refType="w" fact="0.1234"/>
                  <dgm:constr type="t" for="ch" forName="ParentAccent8" refType="h" fact="0.6562"/>
                  <dgm:constr type="w" for="ch" forName="ParentAccent8" refType="w" fact="0.0469"/>
                  <dgm:constr type="h" for="ch" forName="ParentAccent8" refType="h" fact="0.0988"/>
                  <dgm:constr type="r" for="ch" forName="ParentAccent9" refType="w" fact="0.0815"/>
                  <dgm:constr type="t" for="ch" forName="ParentAccent9" refType="h" fact="0.3353"/>
                  <dgm:constr type="w" for="ch" forName="ParentAccent9" refType="w" fact="0.0469"/>
                  <dgm:constr type="h" for="ch" forName="ParentAccent9" refType="h" fact="0.0988"/>
                  <dgm:constr type="r" for="ch" forName="ParentAccent10" refType="w" fact="0.0787"/>
                  <dgm:constr type="t" for="ch" forName="ParentAccent10" refType="h" fact="0.5679"/>
                  <dgm:constr type="w" for="ch" forName="ParentAccent10" refType="w" fact="0.0469"/>
                  <dgm:constr type="h" for="ch" forName="ParentAccent10" refType="h" fact="0.0988"/>
                </dgm:constrLst>
              </dgm:if>
              <dgm:if name="Name16" axis="ch" ptType="node" func="cnt" op="equ" val="1">
                <dgm:alg type="composite">
                  <dgm:param type="ar" val="3.4411"/>
                </dgm:alg>
                <dgm:constrLst>
                  <dgm:constr type="primFontSz" for="des" forName="Child1" val="65"/>
                  <dgm:constr type="primFontSz" for="des" forName="Child1" refType="primFontSz" refFor="des" refForName="Parent" op="lte"/>
                  <dgm:constr type="r" for="ch" forName="Child1Accent1" refType="w" fact="0.716"/>
                  <dgm:constr type="t" for="ch" forName="Child1Accent1" refType="h" fact="0.4012"/>
                  <dgm:constr type="w" for="ch" forName="Child1Accent1" refType="w" fact="0.0574"/>
                  <dgm:constr type="h" for="ch" forName="Child1Accent1" refType="h" fact="0.1976"/>
                  <dgm:constr type="r" for="ch" forName="Child1Accent2" refType="w" fact="0.7728"/>
                  <dgm:constr type="t" for="ch" forName="Child1Accent2" refType="h" fact="0.4506"/>
                  <dgm:constr type="w" for="ch" forName="Child1Accent2" refType="w" fact="0.0287"/>
                  <dgm:constr type="h" for="ch" forName="Child1Accent2" refType="h" fact="0.0988"/>
                  <dgm:constr type="r" for="ch" forName="Child1Accent3" refType="w" fact="0.8295"/>
                  <dgm:constr type="t" for="ch" forName="Child1Accent3" refType="h" fact="0.4506"/>
                  <dgm:constr type="w" for="ch" forName="Child1Accent3" refType="w" fact="0.0287"/>
                  <dgm:constr type="h" for="ch" forName="Child1Accent3" refType="h" fact="0.0988"/>
                  <dgm:constr type="r" for="ch" forName="Child1Accent4" refType="w" fact="0.8863"/>
                  <dgm:constr type="t" for="ch" forName="Child1Accent4" refType="h" fact="0.4506"/>
                  <dgm:constr type="w" for="ch" forName="Child1Accent4" refType="w" fact="0.0287"/>
                  <dgm:constr type="h" for="ch" forName="Child1Accent4" refType="h" fact="0.0988"/>
                  <dgm:constr type="r" for="ch" forName="Child1Accent5" refType="w" fact="0.943"/>
                  <dgm:constr type="t" for="ch" forName="Child1Accent5" refType="h" fact="0.4506"/>
                  <dgm:constr type="w" for="ch" forName="Child1Accent5" refType="w" fact="0.0287"/>
                  <dgm:constr type="h" for="ch" forName="Child1Accent5" refType="h" fact="0.0988"/>
                  <dgm:constr type="r" for="ch" forName="Child1Accent6" refType="w" fact="0.9998"/>
                  <dgm:constr type="t" for="ch" forName="Child1Accent6" refType="h" fact="0.4506"/>
                  <dgm:constr type="w" for="ch" forName="Child1Accent6" refType="w" fact="0.0287"/>
                  <dgm:constr type="h" for="ch" forName="Child1Accent6" refType="h" fact="0.0988"/>
                  <dgm:constr type="l" for="ch" forName="Child1Accent7" refType="w" fact="0"/>
                  <dgm:constr type="t" for="ch" forName="Child1Accent7" refType="h" fact="0"/>
                  <dgm:constr type="w" for="ch" forName="Child1Accent7" refType="w" fact="0"/>
                  <dgm:constr type="h" for="ch" forName="Child1Accent7" refType="h" fact="0"/>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ParentAccent1" refType="w" fact="0.0287"/>
                  <dgm:constr type="t" for="ch" forName="ParentAccent1" refType="h" fact="0.4506"/>
                  <dgm:constr type="w" for="ch" forName="ParentAccent1" refType="w" fact="0.0287"/>
                  <dgm:constr type="h" for="ch" forName="ParentAccent1" refType="h" fact="0.0988"/>
                  <dgm:constr type="r" for="ch" forName="ParentAccent2" refType="w" fact="0.0813"/>
                  <dgm:constr type="t" for="ch" forName="ParentAccent2" refType="h" fact="0.4506"/>
                  <dgm:constr type="w" for="ch" forName="ParentAccent2" refType="w" fact="0.0287"/>
                  <dgm:constr type="h" for="ch" forName="ParentAccent2" refType="h" fact="0.0988"/>
                  <dgm:constr type="r" for="ch" forName="ParentAccent3" refType="w" fact="0.1339"/>
                  <dgm:constr type="t" for="ch" forName="ParentAccent3" refType="h" fact="0.4506"/>
                  <dgm:constr type="w" for="ch" forName="ParentAccent3" refType="w" fact="0.0287"/>
                  <dgm:constr type="h" for="ch" forName="ParentAccent3" refType="h" fact="0.0988"/>
                  <dgm:constr type="r" for="ch" forName="ParentAccent4" refType="w" fact="0.1864"/>
                  <dgm:constr type="t" for="ch" forName="ParentAccent4" refType="h" fact="0.4506"/>
                  <dgm:constr type="w" for="ch" forName="ParentAccent4" refType="w" fact="0.0287"/>
                  <dgm:constr type="h" for="ch" forName="ParentAccent4" refType="h" fact="0.0988"/>
                  <dgm:constr type="r" for="ch" forName="ParentAccent5" refType="w" fact="0.239"/>
                  <dgm:constr type="t" for="ch" forName="ParentAccent5" refType="h" fact="0.4506"/>
                  <dgm:constr type="w" for="ch" forName="ParentAccent5" refType="w" fact="0.0287"/>
                  <dgm:constr type="h" for="ch" forName="ParentAccent5" refType="h" fact="0.0988"/>
                  <dgm:constr type="r" for="ch" forName="ParentAccent6" refType="w" fact="0.3203"/>
                  <dgm:constr type="t" for="ch" forName="ParentAccent6" refType="h" fact="0.4012"/>
                  <dgm:constr type="w" for="ch" forName="ParentAccent6" refType="w" fact="0.0574"/>
                  <dgm:constr type="h" for="ch" forName="ParentAccent6" refType="h" fact="0.1976"/>
                  <dgm:constr type="r" for="ch" forName="ParentAccent7" refType="w" fact="0.0755"/>
                  <dgm:constr type="t" for="ch" forName="ParentAccent7" refType="h" fact="0.2465"/>
                  <dgm:constr type="w" for="ch" forName="ParentAccent7" refType="w" fact="0.0287"/>
                  <dgm:constr type="h" for="ch" forName="ParentAccent7" refType="h" fact="0.0988"/>
                  <dgm:constr type="r" for="ch" forName="ParentAccent8" refType="w" fact="0.0755"/>
                  <dgm:constr type="t" for="ch" forName="ParentAccent8" refType="h" fact="0.6562"/>
                  <dgm:constr type="w" for="ch" forName="ParentAccent8" refType="w" fact="0.0287"/>
                  <dgm:constr type="h" for="ch" forName="ParentAccent8" refType="h" fact="0.0988"/>
                  <dgm:constr type="r" for="ch" forName="ParentAccent9" refType="w" fact="0.0499"/>
                  <dgm:constr type="t" for="ch" forName="ParentAccent9" refType="h" fact="0.3353"/>
                  <dgm:constr type="w" for="ch" forName="ParentAccent9" refType="w" fact="0.0287"/>
                  <dgm:constr type="h" for="ch" forName="ParentAccent9" refType="h" fact="0.0988"/>
                  <dgm:constr type="r" for="ch" forName="ParentAccent10" refType="w" fact="0.0482"/>
                  <dgm:constr type="t" for="ch" forName="ParentAccent10" refType="h" fact="0.5679"/>
                  <dgm:constr type="w" for="ch" forName="ParentAccent10" refType="w" fact="0.0287"/>
                  <dgm:constr type="h" for="ch" forName="ParentAccent10" refType="h" fact="0.0988"/>
                  <dgm:constr type="r" for="ch" forName="Child1" refType="w"/>
                  <dgm:constr type="t" for="ch" forName="Child1" refType="h" fact="0.1978"/>
                  <dgm:constr type="w" for="ch" forName="Child1" refType="w" fact="0.2544"/>
                  <dgm:constr type="h" for="ch" forName="Child1" refType="h" fact="0.2541"/>
                  <dgm:constr type="r" for="ch" forName="Parent" refType="w" fact="0.6347"/>
                  <dgm:constr type="t" for="ch" forName="Parent" refType="h" fact="0"/>
                  <dgm:constr type="w" for="ch" forName="Parent" refType="w" fact="0.2906"/>
                  <dgm:constr type="h" for="ch" forName="Parent" refType="h"/>
                </dgm:constrLst>
              </dgm:if>
              <dgm:if name="Name17" axis="ch" ptType="node" func="cnt" op="equ" val="2">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l" for="ch" forName="Child1Accent8" refType="w" fact="0"/>
                  <dgm:constr type="t" for="ch" forName="Child1Accent8" refType="h" fact="0"/>
                  <dgm:constr type="w" for="ch" forName="Child1Accent8" refType="w" fact="0"/>
                  <dgm:constr type="h" for="ch" forName="Child1Accent8" refType="h" fact="0"/>
                  <dgm:constr type="l" for="ch" forName="Child1Accent9" refType="w" fact="0"/>
                  <dgm:constr type="t" for="ch" forName="Child1Accent9" refType="h" fact="0"/>
                  <dgm:constr type="w" for="ch" forName="Child1Accent9" refType="w" fact="0"/>
                  <dgm:constr type="h" for="ch" forName="Child1Accent9" refType="h" fact="0"/>
                  <dgm:constr type="r" for="ch" forName="Child2Accent1" refType="w" fact="0.6564"/>
                  <dgm:constr type="t" for="ch" forName="Child2Accent1" refType="h" fact="0.8153"/>
                  <dgm:constr type="w" for="ch" forName="Child2Accent1" refType="w" fact="0.0574"/>
                  <dgm:constr type="h" for="ch" forName="Child2Accent1" refType="h" fact="0.1217"/>
                  <dgm:constr type="r" for="ch" forName="Child2Accent2" refType="w" fact="0.6932"/>
                  <dgm:constr type="t" for="ch" forName="Child2Accent2" refType="h" fact="0.9392"/>
                  <dgm:constr type="w" for="ch" forName="Child2Accent2" refType="w" fact="0.0287"/>
                  <dgm:constr type="h" for="ch" forName="Child2Accent2" refType="h" fact="0.0608"/>
                  <dgm:constr type="r" for="ch" forName="Child2Accent3" refType="w" fact="0.7545"/>
                  <dgm:constr type="t" for="ch" forName="Child2Accent3" refType="h" fact="0.9392"/>
                  <dgm:constr type="w" for="ch" forName="Child2Accent3" refType="w" fact="0.0287"/>
                  <dgm:constr type="h" for="ch" forName="Child2Accent3" refType="h" fact="0.0608"/>
                  <dgm:constr type="r" for="ch" forName="Child2Accent4" refType="w" fact="0.8158"/>
                  <dgm:constr type="t" for="ch" forName="Child2Accent4" refType="h" fact="0.9392"/>
                  <dgm:constr type="w" for="ch" forName="Child2Accent4" refType="w" fact="0.0287"/>
                  <dgm:constr type="h" for="ch" forName="Child2Accent4" refType="h" fact="0.0608"/>
                  <dgm:constr type="r" for="ch" forName="Child2Accent5" refType="w" fact="0.8771"/>
                  <dgm:constr type="t" for="ch" forName="Child2Accent5" refType="h" fact="0.9392"/>
                  <dgm:constr type="w" for="ch" forName="Child2Accent5" refType="w" fact="0.0287"/>
                  <dgm:constr type="h" for="ch" forName="Child2Accent5" refType="h" fact="0.0608"/>
                  <dgm:constr type="r" for="ch" forName="Child2Accent6" refType="w" fact="0.9385"/>
                  <dgm:constr type="t" for="ch" forName="Child2Accent6" refType="h" fact="0.9392"/>
                  <dgm:constr type="w" for="ch" forName="Child2Accent6" refType="w" fact="0.0287"/>
                  <dgm:constr type="h" for="ch" forName="Child2Accent6" refType="h" fact="0.0608"/>
                  <dgm:constr type="r" for="ch" forName="Child2Accent7" refType="w" fact="0.9998"/>
                  <dgm:constr type="t" for="ch" forName="Child2Accent7" refType="h" fact="0.9392"/>
                  <dgm:constr type="w" for="ch" forName="Child2Accent7" refType="w" fact="0.0287"/>
                  <dgm:constr type="h" for="ch" forName="Child2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2" refType="w"/>
                  <dgm:constr type="t" for="ch" forName="Child2" refType="h" fact="0.7822"/>
                  <dgm:constr type="w" for="ch" forName="Child2" refType="w" fact="0.336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8" axis="ch" ptType="node" func="cnt" op="equ" val="3">
                <dgm:alg type="composite">
                  <dgm:param type="ar" val="2.1185"/>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Child1Accent1" refType="w" fact="0.6564"/>
                  <dgm:constr type="t" for="ch" forName="Child1Accent1" refType="h" fact="0.2211"/>
                  <dgm:constr type="w" for="ch" forName="Child1Accent1" refType="w" fact="0.0574"/>
                  <dgm:constr type="h" for="ch" forName="Child1Accent1" refType="h" fact="0.1217"/>
                  <dgm:constr type="r" for="ch" forName="Child1Accent2" refType="w" fact="0.6932"/>
                  <dgm:constr type="t" for="ch" forName="Child1Accent2" refType="h" fact="0.1569"/>
                  <dgm:constr type="w" for="ch" forName="Child1Accent2" refType="w" fact="0.0287"/>
                  <dgm:constr type="h" for="ch" forName="Child1Accent2" refType="h" fact="0.0608"/>
                  <dgm:constr type="r" for="ch" forName="Child1Accent3" refType="w" fact="0.7545"/>
                  <dgm:constr type="t" for="ch" forName="Child1Accent3" refType="h" fact="0.1569"/>
                  <dgm:constr type="w" for="ch" forName="Child1Accent3" refType="w" fact="0.0287"/>
                  <dgm:constr type="h" for="ch" forName="Child1Accent3" refType="h" fact="0.0608"/>
                  <dgm:constr type="r" for="ch" forName="Child1Accent4" refType="w" fact="0.8158"/>
                  <dgm:constr type="t" for="ch" forName="Child1Accent4" refType="h" fact="0.1569"/>
                  <dgm:constr type="w" for="ch" forName="Child1Accent4" refType="w" fact="0.0287"/>
                  <dgm:constr type="h" for="ch" forName="Child1Accent4" refType="h" fact="0.0608"/>
                  <dgm:constr type="r" for="ch" forName="Child1Accent5" refType="w" fact="0.8771"/>
                  <dgm:constr type="t" for="ch" forName="Child1Accent5" refType="h" fact="0.1569"/>
                  <dgm:constr type="w" for="ch" forName="Child1Accent5" refType="w" fact="0.0287"/>
                  <dgm:constr type="h" for="ch" forName="Child1Accent5" refType="h" fact="0.0608"/>
                  <dgm:constr type="r" for="ch" forName="Child1Accent6" refType="w" fact="0.9385"/>
                  <dgm:constr type="t" for="ch" forName="Child1Accent6" refType="h" fact="0.1569"/>
                  <dgm:constr type="w" for="ch" forName="Child1Accent6" refType="w" fact="0.0287"/>
                  <dgm:constr type="h" for="ch" forName="Child1Accent6" refType="h" fact="0.0608"/>
                  <dgm:constr type="r" for="ch" forName="Child1Accent7" refType="w" fact="0.9998"/>
                  <dgm:constr type="t" for="ch" forName="Child1Accent7" refType="h" fact="0.1569"/>
                  <dgm:constr type="w" for="ch" forName="Child1Accent7" refType="w" fact="0.0287"/>
                  <dgm:constr type="h" for="ch" forName="Child1Accent7" refType="h" fact="0.0608"/>
                  <dgm:constr type="r" for="ch" forName="Child1Accent8" refType="w" fact="0"/>
                  <dgm:constr type="t" for="ch" forName="Child1Accent8" refType="h" fact="0"/>
                  <dgm:constr type="w" for="ch" forName="Child1Accent8" refType="w" fact="0"/>
                  <dgm:constr type="h" for="ch" forName="Child1Accent8" refType="h" fact="0"/>
                  <dgm:constr type="r" for="ch" forName="Child1Accent9" refType="w" fact="0"/>
                  <dgm:constr type="t" for="ch" forName="Child1Accent9" refType="h" fact="0"/>
                  <dgm:constr type="w" for="ch" forName="Child1Accent9" refType="w" fact="0"/>
                  <dgm:constr type="h" for="ch" forName="Child1Accent9" refType="h" fact="0"/>
                  <dgm:constr type="r" for="ch" forName="Child2Accent1" refType="w" fact="0.716"/>
                  <dgm:constr type="t" for="ch" forName="Child2Accent1" refType="h" fact="0.5207"/>
                  <dgm:constr type="w" for="ch" forName="Child2Accent1" refType="w" fact="0.0574"/>
                  <dgm:constr type="h" for="ch" forName="Child2Accent1" refType="h" fact="0.1217"/>
                  <dgm:constr type="r" for="ch" forName="Child2Accent2" refType="w" fact="0.7728"/>
                  <dgm:constr type="t" for="ch" forName="Child2Accent2" refType="h" fact="0.5511"/>
                  <dgm:constr type="w" for="ch" forName="Child2Accent2" refType="w" fact="0.0287"/>
                  <dgm:constr type="h" for="ch" forName="Child2Accent2" refType="h" fact="0.0608"/>
                  <dgm:constr type="r" for="ch" forName="Child2Accent3" refType="w" fact="0.8295"/>
                  <dgm:constr type="t" for="ch" forName="Child2Accent3" refType="h" fact="0.5511"/>
                  <dgm:constr type="w" for="ch" forName="Child2Accent3" refType="w" fact="0.0287"/>
                  <dgm:constr type="h" for="ch" forName="Child2Accent3" refType="h" fact="0.0608"/>
                  <dgm:constr type="r" for="ch" forName="Child2Accent4" refType="w" fact="0.8863"/>
                  <dgm:constr type="t" for="ch" forName="Child2Accent4" refType="h" fact="0.5511"/>
                  <dgm:constr type="w" for="ch" forName="Child2Accent4" refType="w" fact="0.0287"/>
                  <dgm:constr type="h" for="ch" forName="Child2Accent4" refType="h" fact="0.0608"/>
                  <dgm:constr type="r" for="ch" forName="Child2Accent5" refType="w" fact="0.943"/>
                  <dgm:constr type="t" for="ch" forName="Child2Accent5" refType="h" fact="0.5511"/>
                  <dgm:constr type="w" for="ch" forName="Child2Accent5" refType="w" fact="0.0287"/>
                  <dgm:constr type="h" for="ch" forName="Child2Accent5" refType="h" fact="0.0608"/>
                  <dgm:constr type="r" for="ch" forName="Child2Accent6" refType="w" fact="0.9998"/>
                  <dgm:constr type="t" for="ch" forName="Child2Accent6" refType="h" fact="0.5511"/>
                  <dgm:constr type="w" for="ch" forName="Child2Accent6" refType="w" fact="0.0287"/>
                  <dgm:constr type="h" for="ch" forName="Child2Accent6" refType="h" fact="0.0608"/>
                  <dgm:constr type="r" for="ch" forName="Child2Accent7" refType="w" fact="0"/>
                  <dgm:constr type="t" for="ch" forName="Child2Accent7" refType="h" fact="0"/>
                  <dgm:constr type="w" for="ch" forName="Child2Accent7" refType="w" fact="0"/>
                  <dgm:constr type="h" for="ch" forName="Child2Accent7" refType="h" fact="0"/>
                  <dgm:constr type="r" for="ch" forName="Child3Accent1" refType="w" fact="0.6564"/>
                  <dgm:constr type="t" for="ch" forName="Child3Accent1" refType="h" fact="0.8153"/>
                  <dgm:constr type="w" for="ch" forName="Child3Accent1" refType="w" fact="0.0574"/>
                  <dgm:constr type="h" for="ch" forName="Child3Accent1" refType="h" fact="0.1217"/>
                  <dgm:constr type="r" for="ch" forName="Child3Accent2" refType="w" fact="0.6932"/>
                  <dgm:constr type="t" for="ch" forName="Child3Accent2" refType="h" fact="0.9392"/>
                  <dgm:constr type="w" for="ch" forName="Child3Accent2" refType="w" fact="0.0287"/>
                  <dgm:constr type="h" for="ch" forName="Child3Accent2" refType="h" fact="0.0608"/>
                  <dgm:constr type="r" for="ch" forName="Child3Accent3" refType="w" fact="0.7545"/>
                  <dgm:constr type="t" for="ch" forName="Child3Accent3" refType="h" fact="0.9392"/>
                  <dgm:constr type="w" for="ch" forName="Child3Accent3" refType="w" fact="0.0287"/>
                  <dgm:constr type="h" for="ch" forName="Child3Accent3" refType="h" fact="0.0608"/>
                  <dgm:constr type="r" for="ch" forName="Child3Accent4" refType="w" fact="0.8158"/>
                  <dgm:constr type="t" for="ch" forName="Child3Accent4" refType="h" fact="0.9392"/>
                  <dgm:constr type="w" for="ch" forName="Child3Accent4" refType="w" fact="0.0287"/>
                  <dgm:constr type="h" for="ch" forName="Child3Accent4" refType="h" fact="0.0608"/>
                  <dgm:constr type="r" for="ch" forName="Child3Accent5" refType="w" fact="0.8771"/>
                  <dgm:constr type="t" for="ch" forName="Child3Accent5" refType="h" fact="0.9392"/>
                  <dgm:constr type="w" for="ch" forName="Child3Accent5" refType="w" fact="0.0287"/>
                  <dgm:constr type="h" for="ch" forName="Child3Accent5" refType="h" fact="0.0608"/>
                  <dgm:constr type="r" for="ch" forName="Child3Accent6" refType="w" fact="0.9385"/>
                  <dgm:constr type="t" for="ch" forName="Child3Accent6" refType="h" fact="0.9392"/>
                  <dgm:constr type="w" for="ch" forName="Child3Accent6" refType="w" fact="0.0287"/>
                  <dgm:constr type="h" for="ch" forName="Child3Accent6" refType="h" fact="0.0608"/>
                  <dgm:constr type="r" for="ch" forName="Child3Accent7" refType="w" fact="0.9998"/>
                  <dgm:constr type="t" for="ch" forName="Child3Accent7" refType="h" fact="0.9392"/>
                  <dgm:constr type="w" for="ch" forName="Child3Accent7" refType="w" fact="0.0287"/>
                  <dgm:constr type="h" for="ch" forName="Child3Accent7" refType="h" fact="0.0608"/>
                  <dgm:constr type="r" for="ch" forName="ParentAccent1" refType="w" fact="0.0287"/>
                  <dgm:constr type="t" for="ch" forName="ParentAccent1" refType="h" fact="0.5511"/>
                  <dgm:constr type="w" for="ch" forName="ParentAccent1" refType="w" fact="0.0287"/>
                  <dgm:constr type="h" for="ch" forName="ParentAccent1" refType="h" fact="0.0608"/>
                  <dgm:constr type="r" for="ch" forName="ParentAccent2" refType="w" fact="0.0813"/>
                  <dgm:constr type="t" for="ch" forName="ParentAccent2" refType="h" fact="0.5511"/>
                  <dgm:constr type="w" for="ch" forName="ParentAccent2" refType="w" fact="0.0287"/>
                  <dgm:constr type="h" for="ch" forName="ParentAccent2" refType="h" fact="0.0608"/>
                  <dgm:constr type="r" for="ch" forName="ParentAccent3" refType="w" fact="0.1339"/>
                  <dgm:constr type="t" for="ch" forName="ParentAccent3" refType="h" fact="0.5511"/>
                  <dgm:constr type="w" for="ch" forName="ParentAccent3" refType="w" fact="0.0287"/>
                  <dgm:constr type="h" for="ch" forName="ParentAccent3" refType="h" fact="0.0608"/>
                  <dgm:constr type="r" for="ch" forName="ParentAccent4" refType="w" fact="0.1864"/>
                  <dgm:constr type="t" for="ch" forName="ParentAccent4" refType="h" fact="0.5511"/>
                  <dgm:constr type="w" for="ch" forName="ParentAccent4" refType="w" fact="0.0287"/>
                  <dgm:constr type="h" for="ch" forName="ParentAccent4" refType="h" fact="0.0608"/>
                  <dgm:constr type="r" for="ch" forName="ParentAccent5" refType="w" fact="0.239"/>
                  <dgm:constr type="t" for="ch" forName="ParentAccent5" refType="h" fact="0.5511"/>
                  <dgm:constr type="w" for="ch" forName="ParentAccent5" refType="w" fact="0.0287"/>
                  <dgm:constr type="h" for="ch" forName="ParentAccent5" refType="h" fact="0.0608"/>
                  <dgm:constr type="r" for="ch" forName="ParentAccent6" refType="w" fact="0.3203"/>
                  <dgm:constr type="t" for="ch" forName="ParentAccent6" refType="h" fact="0.5207"/>
                  <dgm:constr type="w" for="ch" forName="ParentAccent6" refType="w" fact="0.0574"/>
                  <dgm:constr type="h" for="ch" forName="ParentAccent6" refType="h" fact="0.1217"/>
                  <dgm:constr type="r" for="ch" forName="ParentAccent7" refType="w" fact="0.0755"/>
                  <dgm:constr type="t" for="ch" forName="ParentAccent7" refType="h" fact="0.4255"/>
                  <dgm:constr type="w" for="ch" forName="ParentAccent7" refType="w" fact="0.0287"/>
                  <dgm:constr type="h" for="ch" forName="ParentAccent7" refType="h" fact="0.0608"/>
                  <dgm:constr type="r" for="ch" forName="ParentAccent8" refType="w" fact="0.0755"/>
                  <dgm:constr type="t" for="ch" forName="ParentAccent8" refType="h" fact="0.6776"/>
                  <dgm:constr type="w" for="ch" forName="ParentAccent8" refType="w" fact="0.0287"/>
                  <dgm:constr type="h" for="ch" forName="ParentAccent8" refType="h" fact="0.0608"/>
                  <dgm:constr type="r" for="ch" forName="ParentAccent9" refType="w" fact="0.0499"/>
                  <dgm:constr type="t" for="ch" forName="ParentAccent9" refType="h" fact="0.4801"/>
                  <dgm:constr type="w" for="ch" forName="ParentAccent9" refType="w" fact="0.0287"/>
                  <dgm:constr type="h" for="ch" forName="ParentAccent9" refType="h" fact="0.0608"/>
                  <dgm:constr type="r" for="ch" forName="ParentAccent10" refType="w" fact="0.0482"/>
                  <dgm:constr type="t" for="ch" forName="ParentAccent10" refType="h" fact="0.6233"/>
                  <dgm:constr type="w" for="ch" forName="ParentAccent10" refType="w" fact="0.0287"/>
                  <dgm:constr type="h" for="ch" forName="ParentAccent10" refType="h" fact="0.0608"/>
                  <dgm:constr type="r" for="ch" forName="Child3" refType="w"/>
                  <dgm:constr type="t" for="ch" forName="Child3" refType="h" fact="0.7822"/>
                  <dgm:constr type="w" for="ch" forName="Child3" refType="w" fact="0.3364"/>
                  <dgm:constr type="h" for="ch" forName="Child3" refType="h" fact="0.1564"/>
                  <dgm:constr type="r" for="ch" forName="Child2" refType="w"/>
                  <dgm:constr type="t" for="ch" forName="Child2" refType="h" fact="0.3955"/>
                  <dgm:constr type="w" for="ch" forName="Child2" refType="w" fact="0.2544"/>
                  <dgm:constr type="h" for="ch" forName="Child2" refType="h" fact="0.1564"/>
                  <dgm:constr type="r" for="ch" forName="Child1" refType="w"/>
                  <dgm:constr type="t" for="ch" forName="Child1" refType="h" fact="0"/>
                  <dgm:constr type="w" for="ch" forName="Child1" refType="w" fact="0.3364"/>
                  <dgm:constr type="h" for="ch" forName="Child1" refType="h" fact="0.1564"/>
                  <dgm:constr type="r" for="ch" forName="Parent" refType="w" fact="0.6347"/>
                  <dgm:constr type="t" for="ch" forName="Parent" refType="h" fact="0.2737"/>
                  <dgm:constr type="w" for="ch" forName="Parent" refType="w" fact="0.2906"/>
                  <dgm:constr type="h" for="ch" forName="Parent" refType="h" fact="0.6157"/>
                </dgm:constrLst>
              </dgm:if>
              <dgm:if name="Name19" axis="ch" ptType="node" func="cnt" op="equ" val="4">
                <dgm:alg type="composite">
                  <dgm:param type="ar" val="1.8304"/>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 refType="w" fact="0.6229"/>
                  <dgm:constr type="t" for="ch" forName="Parent" refType="h" fact="0.2946"/>
                  <dgm:constr type="w" for="ch" forName="Parent" refType="w" fact="0.2862"/>
                  <dgm:constr type="h" for="ch" forName="Parent" refType="h" fact="0.5239"/>
                  <dgm:constr type="r" for="ch" forName="Child1Accent1" refType="w" fact="0.6096"/>
                  <dgm:constr type="t" for="ch" forName="Child1Accent1" refType="h" fact="0.2104"/>
                  <dgm:constr type="w" for="ch" forName="Child1Accent1" refType="w" fact="0.0566"/>
                  <dgm:constr type="h" for="ch" forName="Child1Accent1" refType="h" fact="0.1035"/>
                  <dgm:constr type="r" for="ch" forName="Child1Accent3" refType="w" fact="0.6999"/>
                  <dgm:constr type="t" for="ch" forName="Child1Accent3" refType="h" fact="0.128"/>
                  <dgm:constr type="w" for="ch" forName="Child1Accent3" refType="w" fact="0.0283"/>
                  <dgm:constr type="h" for="ch" forName="Child1Accent3" refType="h" fact="0.0518"/>
                  <dgm:constr type="r" for="ch" forName="Child1Accent4" refType="w" fact="0.7582"/>
                  <dgm:constr type="t" for="ch" forName="Child1Accent4" refType="h" fact="0.128"/>
                  <dgm:constr type="w" for="ch" forName="Child1Accent4" refType="w" fact="0.0283"/>
                  <dgm:constr type="h" for="ch" forName="Child1Accent4" refType="h" fact="0.0518"/>
                  <dgm:constr type="r" for="ch" forName="Child1Accent5" refType="w" fact="0.8165"/>
                  <dgm:constr type="t" for="ch" forName="Child1Accent5" refType="h" fact="0.128"/>
                  <dgm:constr type="w" for="ch" forName="Child1Accent5" refType="w" fact="0.0283"/>
                  <dgm:constr type="h" for="ch" forName="Child1Accent5" refType="h" fact="0.0518"/>
                  <dgm:constr type="r" for="ch" forName="Child1Accent6" refType="w" fact="0.8748"/>
                  <dgm:constr type="t" for="ch" forName="Child1Accent6" refType="h" fact="0.128"/>
                  <dgm:constr type="w" for="ch" forName="Child1Accent6" refType="w" fact="0.0283"/>
                  <dgm:constr type="h" for="ch" forName="Child1Accent6" refType="h" fact="0.0518"/>
                  <dgm:constr type="r" for="ch" forName="Child3Accent1" refType="w" fact="0.6842"/>
                  <dgm:constr type="t" for="ch" forName="Child3Accent1" refType="h" fact="0.6212"/>
                  <dgm:constr type="w" for="ch" forName="Child3Accent1" refType="w" fact="0.0566"/>
                  <dgm:constr type="h" for="ch" forName="Child3Accent1" refType="h" fact="0.1035"/>
                  <dgm:constr type="r" for="ch" forName="Child3Accent2" refType="w" fact="0.7311"/>
                  <dgm:constr type="t" for="ch" forName="Child3Accent2" refType="h" fact="0.6828"/>
                  <dgm:constr type="w" for="ch" forName="Child3Accent2" refType="w" fact="0.0283"/>
                  <dgm:constr type="h" for="ch" forName="Child3Accent2" refType="h" fact="0.0518"/>
                  <dgm:constr type="r" for="ch" forName="Child3Accent4" refType="w" fact="0.8386"/>
                  <dgm:constr type="t" for="ch" forName="Child3Accent4" refType="h" fact="0.6828"/>
                  <dgm:constr type="w" for="ch" forName="Child3Accent4" refType="w" fact="0.0283"/>
                  <dgm:constr type="h" for="ch" forName="Child3Accent4" refType="h" fact="0.0518"/>
                  <dgm:constr type="r" for="ch" forName="Child3Accent5" refType="w" fact="0.8923"/>
                  <dgm:constr type="t" for="ch" forName="Child3Accent5" refType="h" fact="0.6828"/>
                  <dgm:constr type="w" for="ch" forName="Child3Accent5" refType="w" fact="0.0283"/>
                  <dgm:constr type="h" for="ch" forName="Child3Accent5" refType="h" fact="0.0518"/>
                  <dgm:constr type="r" for="ch" forName="Child1Accent7" refType="w" fact="0.9332"/>
                  <dgm:constr type="t" for="ch" forName="Child1Accent7" refType="h" fact="0.128"/>
                  <dgm:constr type="w" for="ch" forName="Child1Accent7" refType="w" fact="0.0283"/>
                  <dgm:constr type="h" for="ch" forName="Child1Accent7" refType="h" fact="0.0518"/>
                  <dgm:constr type="r" for="ch" forName="Child3Accent6" refType="w" fact="0.9461"/>
                  <dgm:constr type="t" for="ch" forName="Child3Accent6" refType="h" fact="0.6828"/>
                  <dgm:constr type="w" for="ch" forName="Child3Accent6" refType="w" fact="0.0283"/>
                  <dgm:constr type="h" for="ch" forName="Child3Accent6" refType="h" fact="0.0518"/>
                  <dgm:constr type="r" for="ch" forName="Child1Accent8" refType="w" fact="0.9915"/>
                  <dgm:constr type="t" for="ch" forName="Child1Accent8" refType="h" fact="0.128"/>
                  <dgm:constr type="w" for="ch" forName="Child1Accent8" refType="w" fact="0.0283"/>
                  <dgm:constr type="h" for="ch" forName="Child1Accent8" refType="h" fact="0.0518"/>
                  <dgm:constr type="r" for="ch" forName="Child1Accent9" refType="w" fact="0"/>
                  <dgm:constr type="t" for="ch" forName="Child1Accent9" refType="h" fact="0"/>
                  <dgm:constr type="w" for="ch" forName="Child1Accent9" refType="w" fact="0"/>
                  <dgm:constr type="h" for="ch" forName="Child1Accent9" refType="h" fact="0"/>
                  <dgm:constr type="r" for="ch" forName="Child3Accent7" refType="w" fact="0.9998"/>
                  <dgm:constr type="t" for="ch" forName="Child3Accent7" refType="h" fact="0.6828"/>
                  <dgm:constr type="w" for="ch" forName="Child3Accent7" refType="w" fact="0.0283"/>
                  <dgm:constr type="h" for="ch" forName="Child3Accent7" refType="h" fact="0.0518"/>
                  <dgm:constr type="r" for="ch" forName="Child4Accent1" refType="w" fact="0.6096"/>
                  <dgm:constr type="t" for="ch" forName="Child4Accent1" refType="h" fact="0.8"/>
                  <dgm:constr type="w" for="ch" forName="Child4Accent1" refType="w" fact="0.0566"/>
                  <dgm:constr type="h" for="ch" forName="Child4Accent1" refType="h" fact="0.1035"/>
                  <dgm:constr type="r" for="ch" forName="Child4Accent3" refType="w" fact="0.7002"/>
                  <dgm:constr type="t" for="ch" forName="Child4Accent3" refType="h" fact="0.9482"/>
                  <dgm:constr type="w" for="ch" forName="Child4Accent3" refType="w" fact="0.0283"/>
                  <dgm:constr type="h" for="ch" forName="Child4Accent3" refType="h" fact="0.0518"/>
                  <dgm:constr type="r" for="ch" forName="Child4Accent4" refType="w" fact="0.7585"/>
                  <dgm:constr type="t" for="ch" forName="Child4Accent4" refType="h" fact="0.9482"/>
                  <dgm:constr type="w" for="ch" forName="Child4Accent4" refType="w" fact="0.0283"/>
                  <dgm:constr type="h" for="ch" forName="Child4Accent4" refType="h" fact="0.0518"/>
                  <dgm:constr type="r" for="ch" forName="Child4Accent5" refType="w" fact="0.8167"/>
                  <dgm:constr type="t" for="ch" forName="Child4Accent5" refType="h" fact="0.9482"/>
                  <dgm:constr type="w" for="ch" forName="Child4Accent5" refType="w" fact="0.0283"/>
                  <dgm:constr type="h" for="ch" forName="Child4Accent5" refType="h" fact="0.0518"/>
                  <dgm:constr type="r" for="ch" forName="Child4Accent6" refType="w" fact="0.8749"/>
                  <dgm:constr type="t" for="ch" forName="Child4Accent6" refType="h" fact="0.9482"/>
                  <dgm:constr type="w" for="ch" forName="Child4Accent6" refType="w" fact="0.0283"/>
                  <dgm:constr type="h" for="ch" forName="Child4Accent6" refType="h" fact="0.0518"/>
                  <dgm:constr type="r" for="ch" forName="Child4Accent7" refType="w" fact="0.9332"/>
                  <dgm:constr type="t" for="ch" forName="Child4Accent7" refType="h" fact="0.9482"/>
                  <dgm:constr type="w" for="ch" forName="Child4Accent7" refType="w" fact="0.0283"/>
                  <dgm:constr type="h" for="ch" forName="Child4Accent7" refType="h" fact="0.0518"/>
                  <dgm:constr type="r" for="ch" forName="Child4Accent8" refType="w" fact="0.9914"/>
                  <dgm:constr type="t" for="ch" forName="Child4Accent8" refType="h" fact="0.9482"/>
                  <dgm:constr type="w" for="ch" forName="Child4Accent8" refType="w" fact="0.0283"/>
                  <dgm:constr type="h" for="ch" forName="Child4Accent8" refType="h" fact="0.0518"/>
                  <dgm:constr type="r" for="ch" forName="Child2Accent1" refType="w" fact="0.6842"/>
                  <dgm:constr type="t" for="ch" forName="Child2Accent1" refType="h" fact="0.3725"/>
                  <dgm:constr type="w" for="ch" forName="Child2Accent1" refType="w" fact="0.0566"/>
                  <dgm:constr type="h" for="ch" forName="Child2Accent1" refType="h" fact="0.1035"/>
                  <dgm:constr type="r" for="ch" forName="Child4Accent2" refType="w" fact="0.642"/>
                  <dgm:constr type="t" for="ch" forName="Child4Accent2" refType="h" fact="0.8993"/>
                  <dgm:constr type="w" for="ch" forName="Child4Accent2" refType="w" fact="0.0283"/>
                  <dgm:constr type="h" for="ch" forName="Child4Accent2" refType="h" fact="0.0518"/>
                  <dgm:constr type="r" for="ch" forName="Child1Accent2" refType="w" fact="0.6415"/>
                  <dgm:constr type="t" for="ch" forName="Child1Accent2" refType="h" fact="0.162"/>
                  <dgm:constr type="w" for="ch" forName="Child1Accent2" refType="w" fact="0.0283"/>
                  <dgm:constr type="h" for="ch" forName="Child1Accent2" refType="h" fact="0.0518"/>
                  <dgm:constr type="r" for="ch" forName="Child3Accent3" refType="w" fact="0.7849"/>
                  <dgm:constr type="t" for="ch" forName="Child3Accent3" refType="h" fact="0.6828"/>
                  <dgm:constr type="w" for="ch" forName="Child3Accent3" refType="w" fact="0.0283"/>
                  <dgm:constr type="h" for="ch" forName="Child3Accent3" refType="h" fact="0.0518"/>
                  <dgm:constr type="r" for="ch" forName="Child2Accent2" refType="w" fact="0.7311"/>
                  <dgm:constr type="t" for="ch" forName="Child2Accent2" refType="h" fact="0.3937"/>
                  <dgm:constr type="w" for="ch" forName="Child2Accent2" refType="w" fact="0.0283"/>
                  <dgm:constr type="h" for="ch" forName="Child2Accent2" refType="h" fact="0.0518"/>
                  <dgm:constr type="r" for="ch" forName="Child2Accent4" refType="w" fact="0.8386"/>
                  <dgm:constr type="t" for="ch" forName="Child2Accent4" refType="h" fact="0.3937"/>
                  <dgm:constr type="w" for="ch" forName="Child2Accent4" refType="w" fact="0.0283"/>
                  <dgm:constr type="h" for="ch" forName="Child2Accent4" refType="h" fact="0.0518"/>
                  <dgm:constr type="r" for="ch" forName="Child2Accent5" refType="w" fact="0.8923"/>
                  <dgm:constr type="t" for="ch" forName="Child2Accent5" refType="h" fact="0.3937"/>
                  <dgm:constr type="w" for="ch" forName="Child2Accent5" refType="w" fact="0.0283"/>
                  <dgm:constr type="h" for="ch" forName="Child2Accent5" refType="h" fact="0.0518"/>
                  <dgm:constr type="r" for="ch" forName="Child2Accent6" refType="w" fact="0.9461"/>
                  <dgm:constr type="t" for="ch" forName="Child2Accent6" refType="h" fact="0.3937"/>
                  <dgm:constr type="w" for="ch" forName="Child2Accent6" refType="w" fact="0.0283"/>
                  <dgm:constr type="h" for="ch" forName="Child2Accent6" refType="h" fact="0.0518"/>
                  <dgm:constr type="r" for="ch" forName="Child2Accent7" refType="w" fact="0.9998"/>
                  <dgm:constr type="t" for="ch" forName="Child2Accent7" refType="h" fact="0.3937"/>
                  <dgm:constr type="w" for="ch" forName="Child2Accent7" refType="w" fact="0.0283"/>
                  <dgm:constr type="h" for="ch" forName="Child2Accent7" refType="h" fact="0.0518"/>
                  <dgm:constr type="r" for="ch" forName="Child2Accent3" refType="w" fact="0.7849"/>
                  <dgm:constr type="t" for="ch" forName="Child2Accent3" refType="h" fact="0.3937"/>
                  <dgm:constr type="w" for="ch" forName="Child2Accent3" refType="w" fact="0.0283"/>
                  <dgm:constr type="h" for="ch" forName="Child2Accent3" refType="h" fact="0.0518"/>
                  <dgm:constr type="r" for="ch" forName="ParentAccent1" refType="w" fact="0.0283"/>
                  <dgm:constr type="t" for="ch" forName="ParentAccent1" refType="h" fact="0.5316"/>
                  <dgm:constr type="w" for="ch" forName="ParentAccent1" refType="w" fact="0.0283"/>
                  <dgm:constr type="h" for="ch" forName="ParentAccent1" refType="h" fact="0.0518"/>
                  <dgm:constr type="r" for="ch" forName="ParentAccent2" refType="w" fact="0.0801"/>
                  <dgm:constr type="t" for="ch" forName="ParentAccent2" refType="h" fact="0.5316"/>
                  <dgm:constr type="w" for="ch" forName="ParentAccent2" refType="w" fact="0.0283"/>
                  <dgm:constr type="h" for="ch" forName="ParentAccent2" refType="h" fact="0.0518"/>
                  <dgm:constr type="r" for="ch" forName="ParentAccent3" refType="w" fact="0.1318"/>
                  <dgm:constr type="t" for="ch" forName="ParentAccent3" refType="h" fact="0.5316"/>
                  <dgm:constr type="w" for="ch" forName="ParentAccent3" refType="w" fact="0.0283"/>
                  <dgm:constr type="h" for="ch" forName="ParentAccent3" refType="h" fact="0.0518"/>
                  <dgm:constr type="r" for="ch" forName="ParentAccent4" refType="w" fact="0.1836"/>
                  <dgm:constr type="t" for="ch" forName="ParentAccent4" refType="h" fact="0.5316"/>
                  <dgm:constr type="w" for="ch" forName="ParentAccent4" refType="w" fact="0.0283"/>
                  <dgm:constr type="h" for="ch" forName="ParentAccent4" refType="h" fact="0.0518"/>
                  <dgm:constr type="r" for="ch" forName="ParentAccent5" refType="w" fact="0.2354"/>
                  <dgm:constr type="t" for="ch" forName="ParentAccent5" refType="h" fact="0.5316"/>
                  <dgm:constr type="w" for="ch" forName="ParentAccent5" refType="w" fact="0.0283"/>
                  <dgm:constr type="h" for="ch" forName="ParentAccent5" refType="h" fact="0.0518"/>
                  <dgm:constr type="r" for="ch" forName="ParentAccent6" refType="w" fact="0.3154"/>
                  <dgm:constr type="t" for="ch" forName="ParentAccent6" refType="h" fact="0.5057"/>
                  <dgm:constr type="w" for="ch" forName="ParentAccent6" refType="w" fact="0.0566"/>
                  <dgm:constr type="h" for="ch" forName="ParentAccent6" refType="h" fact="0.1035"/>
                  <dgm:constr type="r" for="ch" forName="ParentAccent7" refType="w" fact="0.0744"/>
                  <dgm:constr type="t" for="ch" forName="ParentAccent7" refType="h" fact="0.4247"/>
                  <dgm:constr type="w" for="ch" forName="ParentAccent7" refType="w" fact="0.0283"/>
                  <dgm:constr type="h" for="ch" forName="ParentAccent7" refType="h" fact="0.0518"/>
                  <dgm:constr type="r" for="ch" forName="ParentAccent8" refType="w" fact="0.0744"/>
                  <dgm:constr type="t" for="ch" forName="ParentAccent8" refType="h" fact="0.6392"/>
                  <dgm:constr type="w" for="ch" forName="ParentAccent8" refType="w" fact="0.0283"/>
                  <dgm:constr type="h" for="ch" forName="ParentAccent8" refType="h" fact="0.0518"/>
                  <dgm:constr type="r" for="ch" forName="ParentAccent9" refType="w" fact="0.0491"/>
                  <dgm:constr type="t" for="ch" forName="ParentAccent9" refType="h" fact="0.4712"/>
                  <dgm:constr type="w" for="ch" forName="ParentAccent9" refType="w" fact="0.0283"/>
                  <dgm:constr type="h" for="ch" forName="ParentAccent9" refType="h" fact="0.0518"/>
                  <dgm:constr type="r" for="ch" forName="ParentAccent10" refType="w" fact="0.0475"/>
                  <dgm:constr type="t" for="ch" forName="ParentAccent10" refType="h" fact="0.593"/>
                  <dgm:constr type="w" for="ch" forName="ParentAccent10" refType="w" fact="0.0283"/>
                  <dgm:constr type="h" for="ch" forName="ParentAccent10" refType="h" fact="0.0518"/>
                  <dgm:constr type="r" for="ch" forName="Child4" refType="w" fact="0.9919"/>
                  <dgm:constr type="t" for="ch" forName="Child4" refType="h" fact="0.8184"/>
                  <dgm:constr type="w" for="ch" forName="Child4" refType="w" fact="0.3192"/>
                  <dgm:constr type="h" for="ch" forName="Child4" refType="h" fact="0.1294"/>
                  <dgm:constr type="r" for="ch" forName="Child3" refType="w"/>
                  <dgm:constr type="t" for="ch" forName="Child3" refType="h" fact="0.5547"/>
                  <dgm:constr type="w" for="ch" forName="Child3" refType="w" fact="0.297"/>
                  <dgm:constr type="h" for="ch" forName="Child3" refType="h" fact="0.1294"/>
                  <dgm:constr type="r" for="ch" forName="Child2" refType="w"/>
                  <dgm:constr type="t" for="ch" forName="Child2" refType="h" fact="0.2662"/>
                  <dgm:constr type="w" for="ch" forName="Child2" refType="w" fact="0.297"/>
                  <dgm:constr type="h" for="ch" forName="Child2" refType="h" fact="0.1294"/>
                  <dgm:constr type="r" for="ch" forName="Child1" refType="w" fact="0.9919"/>
                  <dgm:constr type="t" for="ch" forName="Child1" refType="h" fact="0"/>
                  <dgm:constr type="w" for="ch" forName="Child1" refType="w" fact="0.3192"/>
                  <dgm:constr type="h" for="ch" forName="Child1" refType="h" fact="0.1294"/>
                </dgm:constrLst>
              </dgm:if>
              <dgm:else name="Name20">
                <dgm:alg type="composite">
                  <dgm:param type="ar" val="1.3278"/>
                </dgm:alg>
                <dgm:constrLst>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Child2Accent1" refType="w" fact="0.6564"/>
                  <dgm:constr type="t" for="ch" forName="Child2Accent1" refType="h" fact="0.3184"/>
                  <dgm:constr type="w" for="ch" forName="Child2Accent1" refType="w" fact="0.0574"/>
                  <dgm:constr type="h" for="ch" forName="Child2Accent1" refType="h" fact="0.0763"/>
                  <dgm:constr type="r" for="ch" forName="Child2Accent2" refType="w" fact="0.6932"/>
                  <dgm:constr type="t" for="ch" forName="Child2Accent2" refType="h" fact="0.2781"/>
                  <dgm:constr type="w" for="ch" forName="Child2Accent2" refType="w" fact="0.0287"/>
                  <dgm:constr type="h" for="ch" forName="Child2Accent2" refType="h" fact="0.0381"/>
                  <dgm:constr type="r" for="ch" forName="Child2Accent3" refType="w" fact="0.7545"/>
                  <dgm:constr type="t" for="ch" forName="Child2Accent3" refType="h" fact="0.2781"/>
                  <dgm:constr type="w" for="ch" forName="Child2Accent3" refType="w" fact="0.0287"/>
                  <dgm:constr type="h" for="ch" forName="Child2Accent3" refType="h" fact="0.0381"/>
                  <dgm:constr type="r" for="ch" forName="Child2Accent4" refType="w" fact="0.8158"/>
                  <dgm:constr type="t" for="ch" forName="Child2Accent4" refType="h" fact="0.2781"/>
                  <dgm:constr type="w" for="ch" forName="Child2Accent4" refType="w" fact="0.0287"/>
                  <dgm:constr type="h" for="ch" forName="Child2Accent4" refType="h" fact="0.0381"/>
                  <dgm:constr type="r" for="ch" forName="Child2Accent5" refType="w" fact="0.8771"/>
                  <dgm:constr type="t" for="ch" forName="Child2Accent5" refType="h" fact="0.2781"/>
                  <dgm:constr type="w" for="ch" forName="Child2Accent5" refType="w" fact="0.0287"/>
                  <dgm:constr type="h" for="ch" forName="Child2Accent5" refType="h" fact="0.0381"/>
                  <dgm:constr type="r" for="ch" forName="Child2Accent6" refType="w" fact="0.9385"/>
                  <dgm:constr type="t" for="ch" forName="Child2Accent6" refType="h" fact="0.2781"/>
                  <dgm:constr type="w" for="ch" forName="Child2Accent6" refType="w" fact="0.0287"/>
                  <dgm:constr type="h" for="ch" forName="Child2Accent6" refType="h" fact="0.0381"/>
                  <dgm:constr type="r" for="ch" forName="Child2Accent7" refType="w" fact="0.9998"/>
                  <dgm:constr type="t" for="ch" forName="Child2Accent7" refType="h" fact="0.2781"/>
                  <dgm:constr type="w" for="ch" forName="Child2Accent7" refType="w" fact="0.0287"/>
                  <dgm:constr type="h" for="ch" forName="Child2Accent7" refType="h" fact="0.0381"/>
                  <dgm:constr type="r" for="ch" forName="Child3Accent1" refType="w" fact="0.716"/>
                  <dgm:constr type="t" for="ch" forName="Child3Accent1" refType="h" fact="0.5061"/>
                  <dgm:constr type="w" for="ch" forName="Child3Accent1" refType="w" fact="0.0574"/>
                  <dgm:constr type="h" for="ch" forName="Child3Accent1" refType="h" fact="0.0763"/>
                  <dgm:constr type="r" for="ch" forName="Child3Accent2" refType="w" fact="0.7728"/>
                  <dgm:constr type="t" for="ch" forName="Child3Accent2" refType="h" fact="0.5252"/>
                  <dgm:constr type="w" for="ch" forName="Child3Accent2" refType="w" fact="0.0287"/>
                  <dgm:constr type="h" for="ch" forName="Child3Accent2" refType="h" fact="0.0381"/>
                  <dgm:constr type="r" for="ch" forName="Child3Accent3" refType="w" fact="0.8295"/>
                  <dgm:constr type="t" for="ch" forName="Child3Accent3" refType="h" fact="0.5252"/>
                  <dgm:constr type="w" for="ch" forName="Child3Accent3" refType="w" fact="0.0287"/>
                  <dgm:constr type="h" for="ch" forName="Child3Accent3" refType="h" fact="0.0381"/>
                  <dgm:constr type="r" for="ch" forName="Child3Accent4" refType="w" fact="0.8863"/>
                  <dgm:constr type="t" for="ch" forName="Child3Accent4" refType="h" fact="0.5252"/>
                  <dgm:constr type="w" for="ch" forName="Child3Accent4" refType="w" fact="0.0287"/>
                  <dgm:constr type="h" for="ch" forName="Child3Accent4" refType="h" fact="0.0381"/>
                  <dgm:constr type="r" for="ch" forName="Child3Accent5" refType="w" fact="0.943"/>
                  <dgm:constr type="t" for="ch" forName="Child3Accent5" refType="h" fact="0.5252"/>
                  <dgm:constr type="w" for="ch" forName="Child3Accent5" refType="w" fact="0.0287"/>
                  <dgm:constr type="h" for="ch" forName="Child3Accent5" refType="h" fact="0.0381"/>
                  <dgm:constr type="r" for="ch" forName="Child3Accent6" refType="w" fact="0.9998"/>
                  <dgm:constr type="t" for="ch" forName="Child3Accent6" refType="h" fact="0.5252"/>
                  <dgm:constr type="w" for="ch" forName="Child3Accent6" refType="w" fact="0.0287"/>
                  <dgm:constr type="h" for="ch" forName="Child3Accent6" refType="h" fact="0.0381"/>
                  <dgm:constr type="r" for="ch" forName="Child3Accent7" refType="w" fact="0"/>
                  <dgm:constr type="t" for="ch" forName="Child3Accent7" refType="h" fact="0"/>
                  <dgm:constr type="w" for="ch" forName="Child3Accent7" refType="w" fact="0"/>
                  <dgm:constr type="h" for="ch" forName="Child3Accent7" refType="h" fact="0"/>
                  <dgm:constr type="r" for="ch" forName="Child4Accent1" refType="w" fact="0.6564"/>
                  <dgm:constr type="t" for="ch" forName="Child4Accent1" refType="h" fact="0.6908"/>
                  <dgm:constr type="w" for="ch" forName="Child4Accent1" refType="w" fact="0.0574"/>
                  <dgm:constr type="h" for="ch" forName="Child4Accent1" refType="h" fact="0.0763"/>
                  <dgm:constr type="r" for="ch" forName="Child4Accent2" refType="w" fact="0.6932"/>
                  <dgm:constr type="t" for="ch" forName="Child4Accent2" refType="h" fact="0.7684"/>
                  <dgm:constr type="w" for="ch" forName="Child4Accent2" refType="w" fact="0.0287"/>
                  <dgm:constr type="h" for="ch" forName="Child4Accent2" refType="h" fact="0.0381"/>
                  <dgm:constr type="r" for="ch" forName="Child4Accent3" refType="w" fact="0.7545"/>
                  <dgm:constr type="t" for="ch" forName="Child4Accent3" refType="h" fact="0.7684"/>
                  <dgm:constr type="w" for="ch" forName="Child4Accent3" refType="w" fact="0.0287"/>
                  <dgm:constr type="h" for="ch" forName="Child4Accent3" refType="h" fact="0.0381"/>
                  <dgm:constr type="r" for="ch" forName="Child4Accent4" refType="w" fact="0.8158"/>
                  <dgm:constr type="t" for="ch" forName="Child4Accent4" refType="h" fact="0.7684"/>
                  <dgm:constr type="w" for="ch" forName="Child4Accent4" refType="w" fact="0.0287"/>
                  <dgm:constr type="h" for="ch" forName="Child4Accent4" refType="h" fact="0.0381"/>
                  <dgm:constr type="r" for="ch" forName="Child4Accent5" refType="w" fact="0.8771"/>
                  <dgm:constr type="t" for="ch" forName="Child4Accent5" refType="h" fact="0.7684"/>
                  <dgm:constr type="w" for="ch" forName="Child4Accent5" refType="w" fact="0.0287"/>
                  <dgm:constr type="h" for="ch" forName="Child4Accent5" refType="h" fact="0.0381"/>
                  <dgm:constr type="r" for="ch" forName="Child4Accent6" refType="w" fact="0.9385"/>
                  <dgm:constr type="t" for="ch" forName="Child4Accent6" refType="h" fact="0.7684"/>
                  <dgm:constr type="w" for="ch" forName="Child4Accent6" refType="w" fact="0.0287"/>
                  <dgm:constr type="h" for="ch" forName="Child4Accent6" refType="h" fact="0.0381"/>
                  <dgm:constr type="r" for="ch" forName="Child4Accent7" refType="w" fact="0.9998"/>
                  <dgm:constr type="t" for="ch" forName="Child4Accent7" refType="h" fact="0.7684"/>
                  <dgm:constr type="w" for="ch" forName="Child4Accent7" refType="w" fact="0.0287"/>
                  <dgm:constr type="h" for="ch" forName="Child4Accent7" refType="h" fact="0.0381"/>
                  <dgm:constr type="r" for="ch" forName="Child4Accent8" refType="w" fact="0"/>
                  <dgm:constr type="t" for="ch" forName="Child4Accent8" refType="h" fact="0"/>
                  <dgm:constr type="w" for="ch" forName="Child4Accent8" refType="w" fact="0"/>
                  <dgm:constr type="h" for="ch" forName="Child4Accent8" refType="h" fact="0"/>
                  <dgm:constr type="r" for="ch" forName="ParentAccent1" refType="w" fact="0.0287"/>
                  <dgm:constr type="t" for="ch" forName="ParentAccent1" refType="h" fact="0.5252"/>
                  <dgm:constr type="w" for="ch" forName="ParentAccent1" refType="w" fact="0.0287"/>
                  <dgm:constr type="h" for="ch" forName="ParentAccent1" refType="h" fact="0.0381"/>
                  <dgm:constr type="r" for="ch" forName="ParentAccent2" refType="w" fact="0.0813"/>
                  <dgm:constr type="t" for="ch" forName="ParentAccent2" refType="h" fact="0.5252"/>
                  <dgm:constr type="w" for="ch" forName="ParentAccent2" refType="w" fact="0.0287"/>
                  <dgm:constr type="h" for="ch" forName="ParentAccent2" refType="h" fact="0.0381"/>
                  <dgm:constr type="r" for="ch" forName="ParentAccent3" refType="w" fact="0.1339"/>
                  <dgm:constr type="t" for="ch" forName="ParentAccent3" refType="h" fact="0.5252"/>
                  <dgm:constr type="w" for="ch" forName="ParentAccent3" refType="w" fact="0.0287"/>
                  <dgm:constr type="h" for="ch" forName="ParentAccent3" refType="h" fact="0.0381"/>
                  <dgm:constr type="r" for="ch" forName="ParentAccent4" refType="w" fact="0.1864"/>
                  <dgm:constr type="t" for="ch" forName="ParentAccent4" refType="h" fact="0.5252"/>
                  <dgm:constr type="w" for="ch" forName="ParentAccent4" refType="w" fact="0.0287"/>
                  <dgm:constr type="h" for="ch" forName="ParentAccent4" refType="h" fact="0.0381"/>
                  <dgm:constr type="r" for="ch" forName="ParentAccent5" refType="w" fact="0.239"/>
                  <dgm:constr type="t" for="ch" forName="ParentAccent5" refType="h" fact="0.5252"/>
                  <dgm:constr type="w" for="ch" forName="ParentAccent5" refType="w" fact="0.0287"/>
                  <dgm:constr type="h" for="ch" forName="ParentAccent5" refType="h" fact="0.0381"/>
                  <dgm:constr type="r" for="ch" forName="ParentAccent6" refType="w" fact="0.3203"/>
                  <dgm:constr type="t" for="ch" forName="ParentAccent6" refType="h" fact="0.5061"/>
                  <dgm:constr type="w" for="ch" forName="ParentAccent6" refType="w" fact="0.0574"/>
                  <dgm:constr type="h" for="ch" forName="ParentAccent6" refType="h" fact="0.0763"/>
                  <dgm:constr type="r" for="ch" forName="ParentAccent7" refType="w" fact="0.0755"/>
                  <dgm:constr type="t" for="ch" forName="ParentAccent7" refType="h" fact="0.4464"/>
                  <dgm:constr type="w" for="ch" forName="ParentAccent7" refType="w" fact="0.0287"/>
                  <dgm:constr type="h" for="ch" forName="ParentAccent7" refType="h" fact="0.0381"/>
                  <dgm:constr type="r" for="ch" forName="ParentAccent8" refType="w" fact="0.0755"/>
                  <dgm:constr type="t" for="ch" forName="ParentAccent8" refType="h" fact="0.6045"/>
                  <dgm:constr type="w" for="ch" forName="ParentAccent8" refType="w" fact="0.0287"/>
                  <dgm:constr type="h" for="ch" forName="ParentAccent8" refType="h" fact="0.0381"/>
                  <dgm:constr type="r" for="ch" forName="ParentAccent9" refType="w" fact="0.0499"/>
                  <dgm:constr type="t" for="ch" forName="ParentAccent9" refType="h" fact="0.4807"/>
                  <dgm:constr type="w" for="ch" forName="ParentAccent9" refType="w" fact="0.0287"/>
                  <dgm:constr type="h" for="ch" forName="ParentAccent9" refType="h" fact="0.0381"/>
                  <dgm:constr type="r" for="ch" forName="ParentAccent10" refType="w" fact="0.0482"/>
                  <dgm:constr type="t" for="ch" forName="ParentAccent10" refType="h" fact="0.5705"/>
                  <dgm:constr type="w" for="ch" forName="ParentAccent10" refType="w" fact="0.0287"/>
                  <dgm:constr type="h" for="ch" forName="ParentAccent10" refType="h" fact="0.0381"/>
                  <dgm:constr type="r" for="ch" forName="Child1Accent1" refType="w" fact="0.5181"/>
                  <dgm:constr type="t" for="ch" forName="Child1Accent1" refType="h" fact="0.2457"/>
                  <dgm:constr type="w" for="ch" forName="Child1Accent1" refType="w" fact="0.0574"/>
                  <dgm:constr type="h" for="ch" forName="Child1Accent1" refType="h" fact="0.0763"/>
                  <dgm:constr type="r" for="ch" forName="Child1Accent2" refType="w" fact="0.5542"/>
                  <dgm:constr type="t" for="ch" forName="Child1Accent2" refType="h" fact="0.2004"/>
                  <dgm:constr type="w" for="ch" forName="Child1Accent2" refType="w" fact="0.0287"/>
                  <dgm:constr type="h" for="ch" forName="Child1Accent2" refType="h" fact="0.0381"/>
                  <dgm:constr type="r" for="ch" forName="Child1Accent3" refType="w" fact="0.5946"/>
                  <dgm:constr type="t" for="ch" forName="Child1Accent3" refType="h" fact="0.1445"/>
                  <dgm:constr type="w" for="ch" forName="Child1Accent3" refType="w" fact="0.0287"/>
                  <dgm:constr type="h" for="ch" forName="Child1Accent3" refType="h" fact="0.0381"/>
                  <dgm:constr type="r" for="ch" forName="Child1Accent4" refType="w" fact="0.6347"/>
                  <dgm:constr type="t" for="ch" forName="Child1Accent4" refType="h" fact="0.097"/>
                  <dgm:constr type="w" for="ch" forName="Child1Accent4" refType="w" fact="0.0287"/>
                  <dgm:constr type="h" for="ch" forName="Child1Accent4" refType="h" fact="0.0381"/>
                  <dgm:constr type="r" for="ch" forName="Child1Accent5" refType="w" fact="0.696"/>
                  <dgm:constr type="t" for="ch" forName="Child1Accent5" refType="h" fact="0.097"/>
                  <dgm:constr type="w" for="ch" forName="Child1Accent5" refType="w" fact="0.0287"/>
                  <dgm:constr type="h" for="ch" forName="Child1Accent5" refType="h" fact="0.0381"/>
                  <dgm:constr type="r" for="ch" forName="Child1Accent6" refType="w" fact="0.7574"/>
                  <dgm:constr type="t" for="ch" forName="Child1Accent6" refType="h" fact="0.097"/>
                  <dgm:constr type="w" for="ch" forName="Child1Accent6" refType="w" fact="0.0287"/>
                  <dgm:constr type="h" for="ch" forName="Child1Accent6" refType="h" fact="0.0381"/>
                  <dgm:constr type="r" for="ch" forName="Child1Accent7" refType="w" fact="0.8187"/>
                  <dgm:constr type="t" for="ch" forName="Child1Accent7" refType="h" fact="0.097"/>
                  <dgm:constr type="w" for="ch" forName="Child1Accent7" refType="w" fact="0.0287"/>
                  <dgm:constr type="h" for="ch" forName="Child1Accent7" refType="h" fact="0.0381"/>
                  <dgm:constr type="r" for="ch" forName="Child1Accent8" refType="w" fact="0.88"/>
                  <dgm:constr type="t" for="ch" forName="Child1Accent8" refType="h" fact="0.097"/>
                  <dgm:constr type="w" for="ch" forName="Child1Accent8" refType="w" fact="0.0287"/>
                  <dgm:constr type="h" for="ch" forName="Child1Accent8" refType="h" fact="0.0381"/>
                  <dgm:constr type="r" for="ch" forName="Child1Accent9" refType="w" fact="0.9413"/>
                  <dgm:constr type="t" for="ch" forName="Child1Accent9" refType="h" fact="0.097"/>
                  <dgm:constr type="w" for="ch" forName="Child1Accent9" refType="w" fact="0.0287"/>
                  <dgm:constr type="h" for="ch" forName="Child1Accent9" refType="h" fact="0.0381"/>
                  <dgm:constr type="r" for="ch" forName="Child5Accent1" refType="w" fact="0.5181"/>
                  <dgm:constr type="t" for="ch" forName="Child5Accent1" refType="h" fact="0.7601"/>
                  <dgm:constr type="w" for="ch" forName="Child5Accent1" refType="w" fact="0.0574"/>
                  <dgm:constr type="h" for="ch" forName="Child5Accent1" refType="h" fact="0.0763"/>
                  <dgm:constr type="r" for="ch" forName="Child5Accent2" refType="w" fact="0.547"/>
                  <dgm:constr type="t" for="ch" forName="Child5Accent2" refType="h" fact="0.8375"/>
                  <dgm:constr type="w" for="ch" forName="Child5Accent2" refType="w" fact="0.0287"/>
                  <dgm:constr type="h" for="ch" forName="Child5Accent2" refType="h" fact="0.0381"/>
                  <dgm:constr type="r" for="ch" forName="Child5Accent3" refType="w" fact="0.5882"/>
                  <dgm:constr type="t" for="ch" forName="Child5Accent3" refType="h" fact="0.8991"/>
                  <dgm:constr type="w" for="ch" forName="Child5Accent3" refType="w" fact="0.0287"/>
                  <dgm:constr type="h" for="ch" forName="Child5Accent3" refType="h" fact="0.0381"/>
                  <dgm:constr type="r" for="ch" forName="Child5Accent4" refType="w" fact="0.6347"/>
                  <dgm:constr type="t" for="ch" forName="Child5Accent4" refType="h" fact="0.9619"/>
                  <dgm:constr type="w" for="ch" forName="Child5Accent4" refType="w" fact="0.0287"/>
                  <dgm:constr type="h" for="ch" forName="Child5Accent4" refType="h" fact="0.0381"/>
                  <dgm:constr type="r" for="ch" forName="Child5Accent5" refType="w" fact="0.696"/>
                  <dgm:constr type="t" for="ch" forName="Child5Accent5" refType="h" fact="0.9619"/>
                  <dgm:constr type="w" for="ch" forName="Child5Accent5" refType="w" fact="0.0287"/>
                  <dgm:constr type="h" for="ch" forName="Child5Accent5" refType="h" fact="0.0381"/>
                  <dgm:constr type="r" for="ch" forName="Child5Accent6" refType="w" fact="0.7574"/>
                  <dgm:constr type="t" for="ch" forName="Child5Accent6" refType="h" fact="0.9619"/>
                  <dgm:constr type="w" for="ch" forName="Child5Accent6" refType="w" fact="0.0287"/>
                  <dgm:constr type="h" for="ch" forName="Child5Accent6" refType="h" fact="0.0381"/>
                  <dgm:constr type="r" for="ch" forName="Child5Accent7" refType="w" fact="0.8187"/>
                  <dgm:constr type="t" for="ch" forName="Child5Accent7" refType="h" fact="0.9619"/>
                  <dgm:constr type="w" for="ch" forName="Child5Accent7" refType="w" fact="0.0287"/>
                  <dgm:constr type="h" for="ch" forName="Child5Accent7" refType="h" fact="0.0381"/>
                  <dgm:constr type="r" for="ch" forName="Child5Accent8" refType="w" fact="0.88"/>
                  <dgm:constr type="t" for="ch" forName="Child5Accent8" refType="h" fact="0.9619"/>
                  <dgm:constr type="w" for="ch" forName="Child5Accent8" refType="w" fact="0.0287"/>
                  <dgm:constr type="h" for="ch" forName="Child5Accent8" refType="h" fact="0.0381"/>
                  <dgm:constr type="r" for="ch" forName="Child5Accent9" refType="w" fact="0.9423"/>
                  <dgm:constr type="t" for="ch" forName="Child5Accent9" refType="h" fact="0.9619"/>
                  <dgm:constr type="w" for="ch" forName="Child5Accent9" refType="w" fact="0.0287"/>
                  <dgm:constr type="h" for="ch" forName="Child5Accent9" refType="h" fact="0.0381"/>
                  <dgm:constr type="r" for="ch" forName="Child5" refType="w" fact="0.9419"/>
                  <dgm:constr type="t" for="ch" forName="Child5" refType="h" fact="0.8635"/>
                  <dgm:constr type="w" for="ch" forName="Child5" refType="w" fact="0.3364"/>
                  <dgm:constr type="h" for="ch" forName="Child5" refType="h" fact="0.0981"/>
                  <dgm:constr type="r" for="ch" forName="Child4" refType="w"/>
                  <dgm:constr type="t" for="ch" forName="Child4" refType="h" fact="0.6701"/>
                  <dgm:constr type="w" for="ch" forName="Child4" refType="w" fact="0.3364"/>
                  <dgm:constr type="h" for="ch" forName="Child4" refType="h" fact="0.0981"/>
                  <dgm:constr type="r" for="ch" forName="Child3" refType="w"/>
                  <dgm:constr type="t" for="ch" forName="Child3" refType="h" fact="0.4276"/>
                  <dgm:constr type="w" for="ch" forName="Child3" refType="w" fact="0.2544"/>
                  <dgm:constr type="h" for="ch" forName="Child3" refType="h" fact="0.0981"/>
                  <dgm:constr type="r" for="ch" forName="Child2" refType="w"/>
                  <dgm:constr type="t" for="ch" forName="Child2" refType="h" fact="0.1798"/>
                  <dgm:constr type="w" for="ch" forName="Child2" refType="w" fact="0.3364"/>
                  <dgm:constr type="h" for="ch" forName="Child2" refType="h" fact="0.0981"/>
                  <dgm:constr type="r" for="ch" forName="Child1" refType="w" fact="0.9419"/>
                  <dgm:constr type="t" for="ch" forName="Child1" refType="h" fact="0"/>
                  <dgm:constr type="w" for="ch" forName="Child1" refType="w" fact="0.3364"/>
                  <dgm:constr type="h" for="ch" forName="Child1" refType="h" fact="0.0981"/>
                  <dgm:constr type="r" for="ch" forName="Parent" refType="w" fact="0.6347"/>
                  <dgm:constr type="t" for="ch" forName="Parent" refType="h" fact="0.3513"/>
                  <dgm:constr type="w" for="ch" forName="Parent" refType="w" fact="0.2906"/>
                  <dgm:constr type="h" for="ch" forName="Parent" refType="h" fact="0.3859"/>
                </dgm:constrLst>
              </dgm:else>
            </dgm:choose>
          </dgm:else>
        </dgm:choose>
        <dgm:layoutNode name="ParentAccent1" styleLbl="alignNode1">
          <dgm:alg type="sp"/>
          <dgm:shape xmlns:r="http://schemas.openxmlformats.org/officeDocument/2006/relationships" type="ellipse" r:blip="">
            <dgm:adjLst/>
          </dgm:shape>
          <dgm:presOf/>
        </dgm:layoutNode>
        <dgm:layoutNode name="ParentAccent2" styleLbl="alignNode1">
          <dgm:alg type="sp"/>
          <dgm:shape xmlns:r="http://schemas.openxmlformats.org/officeDocument/2006/relationships" type="ellipse" r:blip="">
            <dgm:adjLst/>
          </dgm:shape>
          <dgm:presOf/>
        </dgm:layoutNode>
        <dgm:layoutNode name="ParentAccent3" styleLbl="alignNode1">
          <dgm:alg type="sp"/>
          <dgm:shape xmlns:r="http://schemas.openxmlformats.org/officeDocument/2006/relationships" type="ellipse" r:blip="">
            <dgm:adjLst/>
          </dgm:shape>
          <dgm:presOf/>
        </dgm:layoutNode>
        <dgm:layoutNode name="ParentAccent4" styleLbl="alignNode1">
          <dgm:alg type="sp"/>
          <dgm:shape xmlns:r="http://schemas.openxmlformats.org/officeDocument/2006/relationships" type="ellipse" r:blip="">
            <dgm:adjLst/>
          </dgm:shape>
          <dgm:presOf/>
        </dgm:layoutNode>
        <dgm:layoutNode name="ParentAccent5" styleLbl="alignNode1">
          <dgm:alg type="sp"/>
          <dgm:shape xmlns:r="http://schemas.openxmlformats.org/officeDocument/2006/relationships" type="ellipse" r:blip="">
            <dgm:adjLst/>
          </dgm:shape>
          <dgm:presOf/>
        </dgm:layoutNode>
        <dgm:layoutNode name="ParentAccent6" styleLbl="alignNode1">
          <dgm:alg type="sp"/>
          <dgm:shape xmlns:r="http://schemas.openxmlformats.org/officeDocument/2006/relationships" type="ellipse" r:blip="">
            <dgm:adjLst/>
          </dgm:shape>
          <dgm:presOf/>
        </dgm:layoutNode>
        <dgm:layoutNode name="ParentAccent7" styleLbl="alignNode1">
          <dgm:alg type="sp"/>
          <dgm:shape xmlns:r="http://schemas.openxmlformats.org/officeDocument/2006/relationships" type="ellipse" r:blip="">
            <dgm:adjLst/>
          </dgm:shape>
          <dgm:presOf/>
        </dgm:layoutNode>
        <dgm:layoutNode name="ParentAccent8" styleLbl="alignNode1">
          <dgm:alg type="sp"/>
          <dgm:shape xmlns:r="http://schemas.openxmlformats.org/officeDocument/2006/relationships" type="ellipse" r:blip="">
            <dgm:adjLst/>
          </dgm:shape>
          <dgm:presOf/>
        </dgm:layoutNode>
        <dgm:layoutNode name="ParentAccent9" styleLbl="alignNode1">
          <dgm:alg type="sp"/>
          <dgm:shape xmlns:r="http://schemas.openxmlformats.org/officeDocument/2006/relationships" type="ellipse" r:blip="">
            <dgm:adjLst/>
          </dgm:shape>
          <dgm:presOf/>
        </dgm:layoutNode>
        <dgm:layoutNode name="ParentAccent10" styleLbl="alignNode1">
          <dgm:alg type="sp"/>
          <dgm:shape xmlns:r="http://schemas.openxmlformats.org/officeDocument/2006/relationships" type="ellipse" r:blip="">
            <dgm:adjLst/>
          </dgm:shape>
          <dgm:presOf/>
        </dgm:layoutNode>
        <dgm:layoutNode name="Parent" styleLbl="alignNode1">
          <dgm:varLst>
            <dgm:chMax val="5"/>
            <dgm:chPref val="3"/>
            <dgm:bulletEnabled val="1"/>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name="Name21" axis="ch" ptType="node" cnt="1">
          <dgm:layoutNode name="Child1Accent1" styleLbl="alignNode1">
            <dgm:alg type="sp"/>
            <dgm:shape xmlns:r="http://schemas.openxmlformats.org/officeDocument/2006/relationships" type="ellipse" r:blip="">
              <dgm:adjLst/>
            </dgm:shape>
            <dgm:presOf/>
          </dgm:layoutNode>
          <dgm:layoutNode name="Child1Accent2" styleLbl="alignNode1">
            <dgm:alg type="sp"/>
            <dgm:shape xmlns:r="http://schemas.openxmlformats.org/officeDocument/2006/relationships" type="ellipse" r:blip="">
              <dgm:adjLst/>
            </dgm:shape>
            <dgm:presOf/>
          </dgm:layoutNode>
          <dgm:layoutNode name="Child1Accent3" styleLbl="alignNode1">
            <dgm:alg type="sp"/>
            <dgm:shape xmlns:r="http://schemas.openxmlformats.org/officeDocument/2006/relationships" type="ellipse" r:blip="">
              <dgm:adjLst/>
            </dgm:shape>
            <dgm:presOf/>
          </dgm:layoutNode>
          <dgm:layoutNode name="Child1Accent4" styleLbl="alignNode1">
            <dgm:alg type="sp"/>
            <dgm:shape xmlns:r="http://schemas.openxmlformats.org/officeDocument/2006/relationships" type="ellipse" r:blip="">
              <dgm:adjLst/>
            </dgm:shape>
            <dgm:presOf/>
          </dgm:layoutNode>
          <dgm:layoutNode name="Child1Accent5" styleLbl="alignNode1">
            <dgm:alg type="sp"/>
            <dgm:shape xmlns:r="http://schemas.openxmlformats.org/officeDocument/2006/relationships" type="ellipse" r:blip="">
              <dgm:adjLst/>
            </dgm:shape>
            <dgm:presOf/>
          </dgm:layoutNode>
          <dgm:layoutNode name="Child1Accent6" styleLbl="alignNode1">
            <dgm:alg type="sp"/>
            <dgm:shape xmlns:r="http://schemas.openxmlformats.org/officeDocument/2006/relationships" type="ellipse" r:blip="">
              <dgm:adjLst/>
            </dgm:shape>
            <dgm:presOf/>
          </dgm:layoutNode>
          <dgm:layoutNode name="Child1Accent7" styleLbl="alignNode1">
            <dgm:alg type="sp"/>
            <dgm:shape xmlns:r="http://schemas.openxmlformats.org/officeDocument/2006/relationships" type="ellipse" r:blip="">
              <dgm:adjLst/>
            </dgm:shape>
            <dgm:presOf/>
          </dgm:layoutNode>
          <dgm:layoutNode name="Child1Accent8" styleLbl="alignNode1">
            <dgm:alg type="sp"/>
            <dgm:shape xmlns:r="http://schemas.openxmlformats.org/officeDocument/2006/relationships" type="ellipse" r:blip="">
              <dgm:adjLst/>
            </dgm:shape>
            <dgm:presOf/>
          </dgm:layoutNode>
          <dgm:layoutNode name="Child1Accent9" styleLbl="alignNode1">
            <dgm:alg type="sp"/>
            <dgm:shape xmlns:r="http://schemas.openxmlformats.org/officeDocument/2006/relationships" type="ellipse" r:blip="">
              <dgm:adjLst/>
            </dgm:shape>
            <dgm:presOf/>
          </dgm:layoutNode>
          <dgm:layoutNode name="Child1"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2" axis="ch" ptType="node" st="2" cnt="1">
          <dgm:layoutNode name="Child2Accent1" styleLbl="alignNode1">
            <dgm:alg type="sp"/>
            <dgm:shape xmlns:r="http://schemas.openxmlformats.org/officeDocument/2006/relationships" type="ellipse" r:blip="">
              <dgm:adjLst/>
            </dgm:shape>
            <dgm:presOf/>
          </dgm:layoutNode>
          <dgm:layoutNode name="Child2Accent2" styleLbl="alignNode1">
            <dgm:alg type="sp"/>
            <dgm:shape xmlns:r="http://schemas.openxmlformats.org/officeDocument/2006/relationships" type="ellipse" r:blip="">
              <dgm:adjLst/>
            </dgm:shape>
            <dgm:presOf/>
          </dgm:layoutNode>
          <dgm:layoutNode name="Child2Accent3" styleLbl="alignNode1">
            <dgm:alg type="sp"/>
            <dgm:shape xmlns:r="http://schemas.openxmlformats.org/officeDocument/2006/relationships" type="ellipse" r:blip="">
              <dgm:adjLst/>
            </dgm:shape>
            <dgm:presOf/>
          </dgm:layoutNode>
          <dgm:layoutNode name="Child2Accent4" styleLbl="alignNode1">
            <dgm:alg type="sp"/>
            <dgm:shape xmlns:r="http://schemas.openxmlformats.org/officeDocument/2006/relationships" type="ellipse" r:blip="">
              <dgm:adjLst/>
            </dgm:shape>
            <dgm:presOf/>
          </dgm:layoutNode>
          <dgm:layoutNode name="Child2Accent5" styleLbl="alignNode1">
            <dgm:alg type="sp"/>
            <dgm:shape xmlns:r="http://schemas.openxmlformats.org/officeDocument/2006/relationships" type="ellipse" r:blip="">
              <dgm:adjLst/>
            </dgm:shape>
            <dgm:presOf/>
          </dgm:layoutNode>
          <dgm:layoutNode name="Child2Accent6" styleLbl="alignNode1">
            <dgm:alg type="sp"/>
            <dgm:shape xmlns:r="http://schemas.openxmlformats.org/officeDocument/2006/relationships" type="ellipse" r:blip="">
              <dgm:adjLst/>
            </dgm:shape>
            <dgm:presOf/>
          </dgm:layoutNode>
          <dgm:layoutNode name="Child2Accent7" styleLbl="alignNode1">
            <dgm:alg type="sp"/>
            <dgm:shape xmlns:r="http://schemas.openxmlformats.org/officeDocument/2006/relationships" type="ellipse" r:blip="">
              <dgm:adjLst/>
            </dgm:shape>
            <dgm:presOf/>
          </dgm:layoutNode>
          <dgm:layoutNode name="Child2"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3" axis="ch" ptType="node" st="3" cnt="1">
          <dgm:layoutNode name="Child3Accent1" styleLbl="alignNode1">
            <dgm:alg type="sp"/>
            <dgm:shape xmlns:r="http://schemas.openxmlformats.org/officeDocument/2006/relationships" type="ellipse" r:blip="">
              <dgm:adjLst/>
            </dgm:shape>
            <dgm:presOf/>
          </dgm:layoutNode>
          <dgm:layoutNode name="Child3Accent2" styleLbl="alignNode1">
            <dgm:alg type="sp"/>
            <dgm:shape xmlns:r="http://schemas.openxmlformats.org/officeDocument/2006/relationships" type="ellipse" r:blip="">
              <dgm:adjLst/>
            </dgm:shape>
            <dgm:presOf/>
          </dgm:layoutNode>
          <dgm:layoutNode name="Child3Accent3" styleLbl="alignNode1">
            <dgm:alg type="sp"/>
            <dgm:shape xmlns:r="http://schemas.openxmlformats.org/officeDocument/2006/relationships" type="ellipse" r:blip="">
              <dgm:adjLst/>
            </dgm:shape>
            <dgm:presOf/>
          </dgm:layoutNode>
          <dgm:layoutNode name="Child3Accent4" styleLbl="alignNode1">
            <dgm:alg type="sp"/>
            <dgm:shape xmlns:r="http://schemas.openxmlformats.org/officeDocument/2006/relationships" type="ellipse" r:blip="">
              <dgm:adjLst/>
            </dgm:shape>
            <dgm:presOf/>
          </dgm:layoutNode>
          <dgm:layoutNode name="Child3Accent5" styleLbl="alignNode1">
            <dgm:alg type="sp"/>
            <dgm:shape xmlns:r="http://schemas.openxmlformats.org/officeDocument/2006/relationships" type="ellipse" r:blip="">
              <dgm:adjLst/>
            </dgm:shape>
            <dgm:presOf/>
          </dgm:layoutNode>
          <dgm:layoutNode name="Child3Accent6" styleLbl="alignNode1">
            <dgm:alg type="sp"/>
            <dgm:shape xmlns:r="http://schemas.openxmlformats.org/officeDocument/2006/relationships" type="ellipse" r:blip="">
              <dgm:adjLst/>
            </dgm:shape>
            <dgm:presOf/>
          </dgm:layoutNode>
          <dgm:layoutNode name="Child3Accent7" styleLbl="alignNode1">
            <dgm:alg type="sp"/>
            <dgm:shape xmlns:r="http://schemas.openxmlformats.org/officeDocument/2006/relationships" type="ellipse" r:blip="">
              <dgm:adjLst/>
            </dgm:shape>
            <dgm:presOf/>
          </dgm:layoutNode>
          <dgm:layoutNode name="Child3"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4" axis="ch" ptType="node" st="4" cnt="1">
          <dgm:layoutNode name="Child4Accent1" styleLbl="alignNode1">
            <dgm:alg type="sp"/>
            <dgm:shape xmlns:r="http://schemas.openxmlformats.org/officeDocument/2006/relationships" type="ellipse" r:blip="">
              <dgm:adjLst/>
            </dgm:shape>
            <dgm:presOf/>
          </dgm:layoutNode>
          <dgm:layoutNode name="Child4Accent2" styleLbl="alignNode1">
            <dgm:alg type="sp"/>
            <dgm:shape xmlns:r="http://schemas.openxmlformats.org/officeDocument/2006/relationships" type="ellipse" r:blip="">
              <dgm:adjLst/>
            </dgm:shape>
            <dgm:presOf/>
          </dgm:layoutNode>
          <dgm:layoutNode name="Child4Accent3" styleLbl="alignNode1">
            <dgm:alg type="sp"/>
            <dgm:shape xmlns:r="http://schemas.openxmlformats.org/officeDocument/2006/relationships" type="ellipse" r:blip="">
              <dgm:adjLst/>
            </dgm:shape>
            <dgm:presOf/>
          </dgm:layoutNode>
          <dgm:layoutNode name="Child4Accent4" styleLbl="alignNode1">
            <dgm:alg type="sp"/>
            <dgm:shape xmlns:r="http://schemas.openxmlformats.org/officeDocument/2006/relationships" type="ellipse" r:blip="">
              <dgm:adjLst/>
            </dgm:shape>
            <dgm:presOf/>
          </dgm:layoutNode>
          <dgm:layoutNode name="Child4Accent5" styleLbl="alignNode1">
            <dgm:alg type="sp"/>
            <dgm:shape xmlns:r="http://schemas.openxmlformats.org/officeDocument/2006/relationships" type="ellipse" r:blip="">
              <dgm:adjLst/>
            </dgm:shape>
            <dgm:presOf/>
          </dgm:layoutNode>
          <dgm:layoutNode name="Child4Accent6" styleLbl="alignNode1">
            <dgm:alg type="sp"/>
            <dgm:shape xmlns:r="http://schemas.openxmlformats.org/officeDocument/2006/relationships" type="ellipse" r:blip="">
              <dgm:adjLst/>
            </dgm:shape>
            <dgm:presOf/>
          </dgm:layoutNode>
          <dgm:layoutNode name="Child4Accent7" styleLbl="alignNode1">
            <dgm:alg type="sp"/>
            <dgm:shape xmlns:r="http://schemas.openxmlformats.org/officeDocument/2006/relationships" type="ellipse" r:blip="">
              <dgm:adjLst/>
            </dgm:shape>
            <dgm:presOf/>
          </dgm:layoutNode>
          <dgm:layoutNode name="Child4Accent8" styleLbl="alignNode1">
            <dgm:alg type="sp"/>
            <dgm:shape xmlns:r="http://schemas.openxmlformats.org/officeDocument/2006/relationships" type="ellipse" r:blip="">
              <dgm:adjLst/>
            </dgm:shape>
            <dgm:presOf/>
          </dgm:layoutNode>
          <dgm:layoutNode name="Child4"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forEach name="Name25" axis="ch" ptType="node" st="5" cnt="1">
          <dgm:layoutNode name="Child5Accent1" styleLbl="alignNode1">
            <dgm:alg type="sp"/>
            <dgm:shape xmlns:r="http://schemas.openxmlformats.org/officeDocument/2006/relationships" type="ellipse" r:blip="">
              <dgm:adjLst/>
            </dgm:shape>
            <dgm:presOf/>
          </dgm:layoutNode>
          <dgm:layoutNode name="Child5Accent2" styleLbl="alignNode1">
            <dgm:alg type="sp"/>
            <dgm:shape xmlns:r="http://schemas.openxmlformats.org/officeDocument/2006/relationships" type="ellipse" r:blip="">
              <dgm:adjLst/>
            </dgm:shape>
            <dgm:presOf/>
          </dgm:layoutNode>
          <dgm:layoutNode name="Child5Accent3" styleLbl="alignNode1">
            <dgm:alg type="sp"/>
            <dgm:shape xmlns:r="http://schemas.openxmlformats.org/officeDocument/2006/relationships" type="ellipse" r:blip="">
              <dgm:adjLst/>
            </dgm:shape>
            <dgm:presOf/>
          </dgm:layoutNode>
          <dgm:layoutNode name="Child5Accent4" styleLbl="alignNode1">
            <dgm:alg type="sp"/>
            <dgm:shape xmlns:r="http://schemas.openxmlformats.org/officeDocument/2006/relationships" type="ellipse" r:blip="">
              <dgm:adjLst/>
            </dgm:shape>
            <dgm:presOf/>
          </dgm:layoutNode>
          <dgm:layoutNode name="Child5Accent5" styleLbl="alignNode1">
            <dgm:alg type="sp"/>
            <dgm:shape xmlns:r="http://schemas.openxmlformats.org/officeDocument/2006/relationships" type="ellipse" r:blip="">
              <dgm:adjLst/>
            </dgm:shape>
            <dgm:presOf/>
          </dgm:layoutNode>
          <dgm:layoutNode name="Child5Accent6" styleLbl="alignNode1">
            <dgm:alg type="sp"/>
            <dgm:shape xmlns:r="http://schemas.openxmlformats.org/officeDocument/2006/relationships" type="ellipse" r:blip="">
              <dgm:adjLst/>
            </dgm:shape>
            <dgm:presOf/>
          </dgm:layoutNode>
          <dgm:layoutNode name="Child5Accent7" styleLbl="alignNode1">
            <dgm:alg type="sp"/>
            <dgm:shape xmlns:r="http://schemas.openxmlformats.org/officeDocument/2006/relationships" type="ellipse" r:blip="">
              <dgm:adjLst/>
            </dgm:shape>
            <dgm:presOf/>
          </dgm:layoutNode>
          <dgm:layoutNode name="Child5Accent8" styleLbl="alignNode1">
            <dgm:alg type="sp"/>
            <dgm:shape xmlns:r="http://schemas.openxmlformats.org/officeDocument/2006/relationships" type="ellipse" r:blip="">
              <dgm:adjLst/>
            </dgm:shape>
            <dgm:presOf/>
          </dgm:layoutNode>
          <dgm:layoutNode name="Child5Accent9" styleLbl="alignNode1">
            <dgm:alg type="sp"/>
            <dgm:shape xmlns:r="http://schemas.openxmlformats.org/officeDocument/2006/relationships" type="ellipse" r:blip="">
              <dgm:adjLst/>
            </dgm:shape>
            <dgm:presOf/>
          </dgm:layoutNode>
          <dgm:layoutNode name="Child5" styleLbl="revTx">
            <dgm:varLst>
              <dgm:chMax/>
              <dgm:chPref val="0"/>
              <dgm:bulletEnabled val="1"/>
            </dgm:varLst>
            <dgm:alg type="tx">
              <dgm:param type="parTxLTRAlign" val="l"/>
              <dgm:param type="txAnchorVert" val="b"/>
              <dgm:param type="txAnchorVertCh" val="b"/>
            </dgm:alg>
            <dgm:shape xmlns:r="http://schemas.openxmlformats.org/officeDocument/2006/relationships" type="rect"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9.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10.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F6691A59-685D-4CAD-81E1-AF1082F3E18D}" type="datetimeFigureOut">
              <a:rPr lang="en-US" smtClean="0"/>
              <a:t>4/20/2022</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08D5EB85-D4C3-4D5B-B877-B49A9C03BDCD}" type="slidenum">
              <a:rPr lang="en-US" smtClean="0"/>
              <a:t>‹#›</a:t>
            </a:fld>
            <a:endParaRPr lang="en-US"/>
          </a:p>
        </p:txBody>
      </p:sp>
    </p:spTree>
    <p:extLst>
      <p:ext uri="{BB962C8B-B14F-4D97-AF65-F5344CB8AC3E}">
        <p14:creationId xmlns:p14="http://schemas.microsoft.com/office/powerpoint/2010/main" val="1180890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sanctuaries.noaa.gov/protect/ppw/wrecks_regions.html#northeast"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Adding payloads and multi-mission capability</a:t>
            </a:r>
          </a:p>
          <a:p>
            <a:r>
              <a:rPr lang="en-US" dirty="0" err="1"/>
              <a:t>Norbit</a:t>
            </a:r>
            <a:r>
              <a:rPr lang="en-US" dirty="0"/>
              <a:t> </a:t>
            </a:r>
            <a:r>
              <a:rPr lang="en-US" sz="1200" b="0" i="0" u="none" strike="noStrike" kern="1200" baseline="0" dirty="0">
                <a:solidFill>
                  <a:schemeClr val="tx1"/>
                </a:solidFill>
                <a:latin typeface="+mn-lt"/>
                <a:ea typeface="+mn-ea"/>
                <a:cs typeface="+mn-cs"/>
              </a:rPr>
              <a:t>400kHz (Frequency Agility 200-700kHz) WBMS Bathymetric System</a:t>
            </a:r>
          </a:p>
          <a:p>
            <a:r>
              <a:rPr lang="en-US" sz="1200" b="0" i="0" u="none" strike="noStrike" kern="1200" baseline="0" dirty="0">
                <a:solidFill>
                  <a:schemeClr val="tx1"/>
                </a:solidFill>
                <a:latin typeface="+mn-lt"/>
                <a:ea typeface="+mn-ea"/>
                <a:cs typeface="+mn-cs"/>
              </a:rPr>
              <a:t>integrated with Real-time Sonar Head Sound Velocity Sensor. Includes</a:t>
            </a:r>
          </a:p>
          <a:p>
            <a:r>
              <a:rPr lang="en-US" sz="1200" b="0" i="0" u="none" strike="noStrike" kern="1200" baseline="0" dirty="0">
                <a:solidFill>
                  <a:schemeClr val="tx1"/>
                </a:solidFill>
                <a:latin typeface="+mn-lt"/>
                <a:ea typeface="+mn-ea"/>
                <a:cs typeface="+mn-cs"/>
              </a:rPr>
              <a:t>Snippets, </a:t>
            </a:r>
            <a:r>
              <a:rPr lang="en-US" sz="1200" b="0" i="0" u="none" strike="noStrike" kern="1200" baseline="0" dirty="0" err="1">
                <a:solidFill>
                  <a:schemeClr val="tx1"/>
                </a:solidFill>
                <a:latin typeface="+mn-lt"/>
                <a:ea typeface="+mn-ea"/>
                <a:cs typeface="+mn-cs"/>
              </a:rPr>
              <a:t>Sidescan</a:t>
            </a:r>
            <a:r>
              <a:rPr lang="en-US" sz="1200" b="0" i="0" u="none" strike="noStrike" kern="1200" baseline="0" dirty="0">
                <a:solidFill>
                  <a:schemeClr val="tx1"/>
                </a:solidFill>
                <a:latin typeface="+mn-lt"/>
                <a:ea typeface="+mn-ea"/>
                <a:cs typeface="+mn-cs"/>
              </a:rPr>
              <a:t>, Backscatter and Water Column Output. Includes Sonar</a:t>
            </a:r>
          </a:p>
          <a:p>
            <a:r>
              <a:rPr lang="en-US" sz="1200" b="0" i="0" u="none" strike="noStrike" kern="1200" baseline="0" dirty="0">
                <a:solidFill>
                  <a:schemeClr val="tx1"/>
                </a:solidFill>
                <a:latin typeface="+mn-lt"/>
                <a:ea typeface="+mn-ea"/>
                <a:cs typeface="+mn-cs"/>
              </a:rPr>
              <a:t>Interface Unit (SIU-I)</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8E83A4-BDCD-4FDA-80E2-C8584C0EBF1C}"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6715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a:solidFill>
                  <a:schemeClr val="tx1"/>
                </a:solidFill>
                <a:effectLst/>
                <a:latin typeface="+mn-lt"/>
                <a:ea typeface="+mn-ea"/>
                <a:cs typeface="+mn-cs"/>
              </a:rPr>
              <a:t>There are 7-8 other wrecks in the area they would love to be surveyed. </a:t>
            </a:r>
            <a:r>
              <a:rPr lang="en-US" sz="1200" b="0" i="0" u="sng" strike="noStrike" kern="1200">
                <a:solidFill>
                  <a:schemeClr val="tx1"/>
                </a:solidFill>
                <a:effectLst/>
                <a:latin typeface="+mn-lt"/>
                <a:ea typeface="+mn-ea"/>
                <a:cs typeface="+mn-cs"/>
                <a:hlinkClick r:id="rId3"/>
              </a:rPr>
              <a:t>11 leaky wrecks</a:t>
            </a:r>
            <a:r>
              <a:rPr lang="en-US" sz="1200" b="0" i="0" u="none" strike="noStrike" kern="1200">
                <a:solidFill>
                  <a:schemeClr val="tx1"/>
                </a:solidFill>
                <a:effectLst/>
                <a:latin typeface="+mn-lt"/>
                <a:ea typeface="+mn-ea"/>
                <a:cs typeface="+mn-cs"/>
              </a:rPr>
              <a:t> in the NE (although the number is growing and now should include the ANDREA DORIA</a:t>
            </a:r>
            <a:endParaRPr lang="en-US" b="0">
              <a:effectLst/>
            </a:endParaRPr>
          </a:p>
          <a:p>
            <a:pPr rtl="0"/>
            <a:r>
              <a:rPr lang="en-US" sz="1200" b="0" i="0" u="none" strike="noStrike" kern="1200">
                <a:solidFill>
                  <a:schemeClr val="tx1"/>
                </a:solidFill>
                <a:effectLst/>
                <a:latin typeface="+mn-lt"/>
                <a:ea typeface="+mn-ea"/>
                <a:cs typeface="+mn-cs"/>
              </a:rPr>
              <a:t>Sometimes USCG training divers dive on these wrecks but priority is set based on Hurricane Ida impacts currently and unlikely NE wrecks will be practice dives. </a:t>
            </a:r>
            <a:endParaRPr lang="en-US" b="0">
              <a:effectLst/>
            </a:endParaRPr>
          </a:p>
          <a:p>
            <a:br>
              <a:rPr lang="en-US"/>
            </a:br>
            <a:r>
              <a:rPr lang="en-US"/>
              <a:t>On May 20th, 2013, NOAA presented the U.S. Coast Guard a national report that finds 36 sunken vessels scattered across the U.S. seafloor could pose an oil pollution threat to the nation's coastal and marine resources. Of those, 17 were recommended for further assessment and potential removal of both fuel oil and oil cargo.</a:t>
            </a:r>
          </a:p>
          <a:p>
            <a:r>
              <a:rPr lang="en-US"/>
              <a:t>EEZ wrecks </a:t>
            </a:r>
          </a:p>
          <a:p>
            <a:br>
              <a:rPr lang="en-US"/>
            </a:b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8E83A4-BDCD-4FDA-80E2-C8584C0EBF1C}"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29530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14722357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Exponential increases in ship traffic through US Arctic EEZ</a:t>
            </a:r>
          </a:p>
          <a:p>
            <a:pPr marL="171450" lvl="0" indent="-171450">
              <a:buFont typeface="Arial" panose="020B0604020202020204" pitchFamily="34" charset="0"/>
              <a:buChar char="•"/>
            </a:pPr>
            <a:r>
              <a:rPr lang="en-US" dirty="0"/>
              <a:t>Foreign industry is transporting LNG through Chukchi and Bering Sea year round, attracting interest from other companies and nations</a:t>
            </a:r>
          </a:p>
          <a:p>
            <a:pPr marL="171450" lvl="0" indent="-171450">
              <a:buFont typeface="Arial" panose="020B0604020202020204" pitchFamily="34" charset="0"/>
              <a:buChar char="•"/>
            </a:pPr>
            <a:r>
              <a:rPr lang="en-US" dirty="0"/>
              <a:t>Arctic mariners experience long distances between ports of call, communication shortfalls, increasingly unpredictable weather patters, and limited USCG SAR availability</a:t>
            </a:r>
          </a:p>
          <a:p>
            <a:pPr marL="171450" lvl="0" indent="-171450">
              <a:buFont typeface="Arial" panose="020B0604020202020204" pitchFamily="34" charset="0"/>
              <a:buChar char="•"/>
            </a:pPr>
            <a:r>
              <a:rPr lang="en-US" dirty="0"/>
              <a:t>Vessels historically have travelled through the ice without knowledge of potential risks from the sea ice, sometimes getting stuck and needing assistance</a:t>
            </a:r>
          </a:p>
          <a:p>
            <a:pPr marL="171450" indent="-171450">
              <a:lnSpc>
                <a:spcPct val="110000"/>
              </a:lnSpc>
              <a:spcBef>
                <a:spcPts val="600"/>
              </a:spcBef>
              <a:spcAft>
                <a:spcPts val="1200"/>
              </a:spcAft>
              <a:buFont typeface="Arial" panose="020B0604020202020204" pitchFamily="34" charset="0"/>
              <a:buChar char="•"/>
            </a:pPr>
            <a:r>
              <a:rPr lang="en-US" dirty="0">
                <a:solidFill>
                  <a:srgbClr val="F8F8F8"/>
                </a:solidFill>
              </a:rPr>
              <a:t>There is no current publication of the severity of ice conditions and associated risk related to specific vessel classes</a:t>
            </a:r>
          </a:p>
          <a:p>
            <a:pPr marL="171450" indent="-171450">
              <a:lnSpc>
                <a:spcPct val="110000"/>
              </a:lnSpc>
              <a:spcBef>
                <a:spcPts val="600"/>
              </a:spcBef>
              <a:spcAft>
                <a:spcPts val="1200"/>
              </a:spcAft>
              <a:buFont typeface="Arial" panose="020B0604020202020204" pitchFamily="34" charset="0"/>
              <a:buChar char="•"/>
            </a:pPr>
            <a:r>
              <a:rPr lang="en-US" dirty="0">
                <a:solidFill>
                  <a:srgbClr val="F8F8F8"/>
                </a:solidFill>
              </a:rPr>
              <a:t>In order to ensure the safety and security of the vessels, personnel, and the environment, it is important to develop a high resolution ARCTICE to support Arctic mariner decision making</a:t>
            </a:r>
          </a:p>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1401470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492268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2313"/>
            <a:ext cx="6408738" cy="3605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EC22CC-D81E-4014-8124-04FB17A7ACD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2715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2313"/>
            <a:ext cx="6408738" cy="3605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EC22CC-D81E-4014-8124-04FB17A7ACD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64140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2313"/>
            <a:ext cx="6408738" cy="3605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5772" rtl="0" eaLnBrk="1" fontAlgn="auto" latinLnBrk="0" hangingPunct="1">
              <a:lnSpc>
                <a:spcPct val="100000"/>
              </a:lnSpc>
              <a:spcBef>
                <a:spcPts val="0"/>
              </a:spcBef>
              <a:spcAft>
                <a:spcPts val="0"/>
              </a:spcAft>
              <a:buClrTx/>
              <a:buSzTx/>
              <a:buFontTx/>
              <a:buNone/>
              <a:tabLst/>
              <a:defRPr/>
            </a:pPr>
            <a:fld id="{75EC22CC-D81E-4014-8124-04FB17A7ACDB}"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15772" rtl="0" eaLnBrk="1" fontAlgn="auto" latinLnBrk="0" hangingPunct="1">
                <a:lnSpc>
                  <a:spcPct val="100000"/>
                </a:lnSpc>
                <a:spcBef>
                  <a:spcPts val="0"/>
                </a:spcBef>
                <a:spcAft>
                  <a:spcPts val="0"/>
                </a:spcAft>
                <a:buClrTx/>
                <a:buSzTx/>
                <a:buFontTx/>
                <a:buNone/>
                <a:tabLst/>
                <a:defRPr/>
              </a:pPr>
              <a:t>56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9855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2313"/>
            <a:ext cx="6408738" cy="3605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5772" rtl="0" eaLnBrk="1" fontAlgn="auto" latinLnBrk="0" hangingPunct="1">
              <a:lnSpc>
                <a:spcPct val="100000"/>
              </a:lnSpc>
              <a:spcBef>
                <a:spcPts val="0"/>
              </a:spcBef>
              <a:spcAft>
                <a:spcPts val="0"/>
              </a:spcAft>
              <a:buClrTx/>
              <a:buSzTx/>
              <a:buFontTx/>
              <a:buNone/>
              <a:tabLst/>
              <a:defRPr/>
            </a:pPr>
            <a:fld id="{75EC22CC-D81E-4014-8124-04FB17A7ACDB}"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15772" rtl="0" eaLnBrk="1" fontAlgn="auto" latinLnBrk="0" hangingPunct="1">
                <a:lnSpc>
                  <a:spcPct val="100000"/>
                </a:lnSpc>
                <a:spcBef>
                  <a:spcPts val="0"/>
                </a:spcBef>
                <a:spcAft>
                  <a:spcPts val="0"/>
                </a:spcAft>
                <a:buClrTx/>
                <a:buSzTx/>
                <a:buFontTx/>
                <a:buNone/>
                <a:tabLst/>
                <a:defRPr/>
              </a:pPr>
              <a:t>57</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23319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2313"/>
            <a:ext cx="6408738" cy="360521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5772" rtl="0" eaLnBrk="1" fontAlgn="auto" latinLnBrk="0" hangingPunct="1">
              <a:lnSpc>
                <a:spcPct val="100000"/>
              </a:lnSpc>
              <a:spcBef>
                <a:spcPts val="0"/>
              </a:spcBef>
              <a:spcAft>
                <a:spcPts val="0"/>
              </a:spcAft>
              <a:buClrTx/>
              <a:buSzTx/>
              <a:buFontTx/>
              <a:buNone/>
              <a:tabLst/>
              <a:defRPr/>
            </a:pPr>
            <a:fld id="{75EC22CC-D81E-4014-8124-04FB17A7ACDB}"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15772" rtl="0" eaLnBrk="1" fontAlgn="auto" latinLnBrk="0" hangingPunct="1">
                <a:lnSpc>
                  <a:spcPct val="100000"/>
                </a:lnSpc>
                <a:spcBef>
                  <a:spcPts val="0"/>
                </a:spcBef>
                <a:spcAft>
                  <a:spcPts val="0"/>
                </a:spcAft>
                <a:buClrTx/>
                <a:buSzTx/>
                <a:buFontTx/>
                <a:buNone/>
                <a:tabLst/>
                <a:defRPr/>
              </a:pPr>
              <a:t>59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6587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6843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77506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6843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77506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3623271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4111777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Insert Title Here</a:t>
            </a:r>
          </a:p>
        </p:txBody>
      </p:sp>
    </p:spTree>
    <p:extLst>
      <p:ext uri="{BB962C8B-B14F-4D97-AF65-F5344CB8AC3E}">
        <p14:creationId xmlns:p14="http://schemas.microsoft.com/office/powerpoint/2010/main" val="7679270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F98BAB-7158-4064-9599-70E325F2C1B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hyperlink" Target="http://adac.uaa.alaska.edu/"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2192000" cy="6858000"/>
          </a:xfrm>
          <a:prstGeom prst="rect">
            <a:avLst/>
          </a:prstGeom>
        </p:spPr>
      </p:pic>
      <p:pic>
        <p:nvPicPr>
          <p:cNvPr id="17" name="bg object 17"/>
          <p:cNvPicPr/>
          <p:nvPr/>
        </p:nvPicPr>
        <p:blipFill>
          <a:blip r:embed="rId3" cstate="print"/>
          <a:stretch>
            <a:fillRect/>
          </a:stretch>
        </p:blipFill>
        <p:spPr>
          <a:xfrm>
            <a:off x="0" y="5643371"/>
            <a:ext cx="3352799" cy="1127759"/>
          </a:xfrm>
          <a:prstGeom prst="rect">
            <a:avLst/>
          </a:prstGeom>
        </p:spPr>
      </p:pic>
      <p:pic>
        <p:nvPicPr>
          <p:cNvPr id="18" name="bg object 18"/>
          <p:cNvPicPr/>
          <p:nvPr/>
        </p:nvPicPr>
        <p:blipFill>
          <a:blip r:embed="rId4" cstate="print"/>
          <a:stretch>
            <a:fillRect/>
          </a:stretch>
        </p:blipFill>
        <p:spPr>
          <a:xfrm>
            <a:off x="0" y="5993891"/>
            <a:ext cx="3931919" cy="303275"/>
          </a:xfrm>
          <a:prstGeom prst="rect">
            <a:avLst/>
          </a:prstGeom>
        </p:spPr>
      </p:pic>
      <p:sp>
        <p:nvSpPr>
          <p:cNvPr id="2" name="Holder 2"/>
          <p:cNvSpPr>
            <a:spLocks noGrp="1"/>
          </p:cNvSpPr>
          <p:nvPr>
            <p:ph type="ctrTitle"/>
          </p:nvPr>
        </p:nvSpPr>
        <p:spPr>
          <a:xfrm>
            <a:off x="1223644" y="1920875"/>
            <a:ext cx="9744710" cy="2593975"/>
          </a:xfrm>
          <a:prstGeom prst="rect">
            <a:avLst/>
          </a:prstGeom>
        </p:spPr>
        <p:txBody>
          <a:bodyPr wrap="square" lIns="0" tIns="0" rIns="0" bIns="0">
            <a:spAutoFit/>
          </a:bodyPr>
          <a:lstStyle>
            <a:lvl1pPr>
              <a:defRPr sz="6000" b="0" i="0">
                <a:solidFill>
                  <a:srgbClr val="E3E8ED"/>
                </a:solidFill>
                <a:latin typeface="Franklin Gothic Book"/>
                <a:cs typeface="Franklin Gothic Book"/>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E3E8ED"/>
                </a:solidFill>
                <a:latin typeface="Franklin Gothic Book"/>
                <a:cs typeface="Franklin Gothic Book"/>
              </a:defRPr>
            </a:lvl1pPr>
          </a:lstStyle>
          <a:p>
            <a:endParaRPr/>
          </a:p>
        </p:txBody>
      </p:sp>
      <p:sp>
        <p:nvSpPr>
          <p:cNvPr id="3" name="Holder 3"/>
          <p:cNvSpPr>
            <a:spLocks noGrp="1"/>
          </p:cNvSpPr>
          <p:nvPr>
            <p:ph type="body" idx="1"/>
          </p:nvPr>
        </p:nvSpPr>
        <p:spPr/>
        <p:txBody>
          <a:bodyPr lIns="0" tIns="0" rIns="0" bIns="0"/>
          <a:lstStyle>
            <a:lvl1pPr>
              <a:defRPr sz="2000" b="0" i="1">
                <a:solidFill>
                  <a:srgbClr val="00AFEF"/>
                </a:solidFill>
                <a:latin typeface="Franklin Gothic Book"/>
                <a:cs typeface="Franklin Gothic Book"/>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4/20/2022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E3E8ED"/>
                </a:solidFill>
                <a:latin typeface="Franklin Gothic Book"/>
                <a:cs typeface="Franklin Gothic Book"/>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4/20/2022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0" i="0">
                <a:solidFill>
                  <a:srgbClr val="E3E8ED"/>
                </a:solidFill>
                <a:latin typeface="Franklin Gothic Book"/>
                <a:cs typeface="Franklin Gothic Boo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4/20/2022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4/20/2022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61856539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422237875"/>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862279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10538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599696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334003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8876799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3228363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848529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025231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951196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5412428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924922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053036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1150864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3218973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9214452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324944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537288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42470977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941332578"/>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0889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1_Title and Content">
    <p:spTree>
      <p:nvGrpSpPr>
        <p:cNvPr id="1" name=""/>
        <p:cNvGrpSpPr/>
        <p:nvPr/>
      </p:nvGrpSpPr>
      <p:grpSpPr>
        <a:xfrm>
          <a:off x="0" y="0"/>
          <a:ext cx="0" cy="0"/>
          <a:chOff x="0" y="0"/>
          <a:chExt cx="0" cy="0"/>
        </a:xfrm>
      </p:grpSpPr>
      <p:sp>
        <p:nvSpPr>
          <p:cNvPr id="26" name="Shape 26"/>
          <p:cNvSpPr>
            <a:spLocks noGrp="1"/>
          </p:cNvSpPr>
          <p:nvPr>
            <p:ph type="title"/>
          </p:nvPr>
        </p:nvSpPr>
        <p:spPr>
          <a:prstGeom prst="rect">
            <a:avLst/>
          </a:prstGeom>
        </p:spPr>
        <p:txBody>
          <a:bodyPr/>
          <a:lstStyle/>
          <a:p>
            <a:r>
              <a:t>Title Text</a:t>
            </a:r>
          </a:p>
        </p:txBody>
      </p:sp>
      <p:sp>
        <p:nvSpPr>
          <p:cNvPr id="27" name="Shape 27"/>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8" name="Shape 2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412047371"/>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4/20/2022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341241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2" name="Text"/>
          <p:cNvSpPr txBox="1">
            <a:spLocks noGrp="1"/>
          </p:cNvSpPr>
          <p:nvPr>
            <p:ph type="body" sz="quarter" idx="13"/>
          </p:nvPr>
        </p:nvSpPr>
        <p:spPr>
          <a:xfrm>
            <a:off x="381001" y="372300"/>
            <a:ext cx="10477500" cy="262701"/>
          </a:xfrm>
          <a:prstGeom prst="rect">
            <a:avLst/>
          </a:prstGeom>
        </p:spPr>
        <p:txBody>
          <a:bodyPr anchor="b">
            <a:spAutoFit/>
          </a:bodyPr>
          <a:lstStyle>
            <a:lvl1pPr marL="0" indent="0" defTabSz="242888">
              <a:lnSpc>
                <a:spcPct val="80000"/>
              </a:lnSpc>
              <a:spcBef>
                <a:spcPts val="0"/>
              </a:spcBef>
              <a:buClrTx/>
              <a:buSzTx/>
              <a:buFontTx/>
              <a:buNone/>
              <a:defRPr sz="1350" cap="all" spc="68">
                <a:latin typeface="DIN Alternate"/>
                <a:ea typeface="DIN Alternate"/>
                <a:cs typeface="DIN Alternate"/>
                <a:sym typeface="DIN Alternate"/>
              </a:defRPr>
            </a:lvl1pPr>
          </a:lstStyle>
          <a:p>
            <a:r>
              <a:t>Text</a:t>
            </a:r>
          </a:p>
        </p:txBody>
      </p:sp>
      <p:sp>
        <p:nvSpPr>
          <p:cNvPr id="63" name="Title Text"/>
          <p:cNvSpPr txBox="1">
            <a:spLocks noGrp="1"/>
          </p:cNvSpPr>
          <p:nvPr>
            <p:ph type="title"/>
          </p:nvPr>
        </p:nvSpPr>
        <p:spPr>
          <a:prstGeom prst="rect">
            <a:avLst/>
          </a:prstGeom>
        </p:spPr>
        <p:txBody>
          <a:bodyPr/>
          <a:lstStyle/>
          <a:p>
            <a:r>
              <a:t>Title Text</a:t>
            </a: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17653114"/>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0650D-CB83-448A-BC99-413F5EF828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570AF5F-20D3-4445-8B93-AD3E24EB61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96D8E5-8C55-404B-92F9-A58DBC91846C}"/>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5" name="Footer Placeholder 4">
            <a:extLst>
              <a:ext uri="{FF2B5EF4-FFF2-40B4-BE49-F238E27FC236}">
                <a16:creationId xmlns:a16="http://schemas.microsoft.com/office/drawing/2014/main" id="{4118A591-6422-4699-B08D-71E91AF8D5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C6EB8-A69E-4930-8E6D-D6ACC6B5B5B0}"/>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1108378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755F4-F54F-4315-A757-1F30073C61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67A773-83A2-4B38-A3C1-AD12D80F01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CC59A5-DE7E-4B77-885E-CC7B951FE266}"/>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5" name="Footer Placeholder 4">
            <a:extLst>
              <a:ext uri="{FF2B5EF4-FFF2-40B4-BE49-F238E27FC236}">
                <a16:creationId xmlns:a16="http://schemas.microsoft.com/office/drawing/2014/main" id="{B3865302-7315-4EA1-874D-C6B1236D28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4D6E58-8276-40BF-9240-451064240459}"/>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35671080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FF3FE-F2AF-4784-9024-93DF95DAA0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F2BA456-DDB1-428F-B01C-2E5C01AA4F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7FF2ACD-D99F-44EB-81C2-0A267A946049}"/>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5" name="Footer Placeholder 4">
            <a:extLst>
              <a:ext uri="{FF2B5EF4-FFF2-40B4-BE49-F238E27FC236}">
                <a16:creationId xmlns:a16="http://schemas.microsoft.com/office/drawing/2014/main" id="{FE0A2BDA-8B60-4618-9DB8-6D14DD062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E0701A-E957-4C68-9DDB-DC18584BC804}"/>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28103304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AFB6-D2B9-4EC4-94DB-2FA980A737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4D33B1-A424-467E-9DD3-32662BBAFF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F6C1E92-6542-44A3-9852-93C0F95C98E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77ABDD-F00F-4C5C-B153-1FF99E2B404F}"/>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6" name="Footer Placeholder 5">
            <a:extLst>
              <a:ext uri="{FF2B5EF4-FFF2-40B4-BE49-F238E27FC236}">
                <a16:creationId xmlns:a16="http://schemas.microsoft.com/office/drawing/2014/main" id="{B9B300C7-5594-4107-8252-ED92FA8217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380E27-96B2-4098-BF26-4CBE5BA6CE96}"/>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3894435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175B9-DC3D-499E-8584-973AE9F5DC7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0AB2CD-5D24-4F3A-9B0B-9FC5A8BAAB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0671EE0-DC06-4A31-B8F0-D612E2D3EA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1D347B-24A3-4CD8-BF8F-1EFAA371EE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D2ED78-82AA-4153-887A-3AE858B632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CFD687-E256-4B05-B4D3-DD401FB234B3}"/>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8" name="Footer Placeholder 7">
            <a:extLst>
              <a:ext uri="{FF2B5EF4-FFF2-40B4-BE49-F238E27FC236}">
                <a16:creationId xmlns:a16="http://schemas.microsoft.com/office/drawing/2014/main" id="{76A8DFC2-AEFA-4A50-AC06-775ADFC061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8443ED-9052-47E6-9D6D-64D46891F5EE}"/>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9404173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B5F88-BC2C-40B5-BC7A-9DEECD4435D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4DCE12-318A-4584-8D76-7B9CEF07E6DA}"/>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4" name="Footer Placeholder 3">
            <a:extLst>
              <a:ext uri="{FF2B5EF4-FFF2-40B4-BE49-F238E27FC236}">
                <a16:creationId xmlns:a16="http://schemas.microsoft.com/office/drawing/2014/main" id="{C16F6323-9A46-4BCF-BDE1-75F969A869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B03F79-2014-4D6D-A71E-09DC0FA1406F}"/>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26104769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6864F0-B5C7-46FA-B82B-512E2D5815E4}"/>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3" name="Footer Placeholder 2">
            <a:extLst>
              <a:ext uri="{FF2B5EF4-FFF2-40B4-BE49-F238E27FC236}">
                <a16:creationId xmlns:a16="http://schemas.microsoft.com/office/drawing/2014/main" id="{22F1699B-180F-4EE8-B73D-45778636BD2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2FB2E0-55D0-4AA8-8FE9-DEBC3AC27641}"/>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19917207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9FCD3-D4C5-4936-A842-F2866D7BF8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57AC30E-0569-4D86-BB5F-4B92D701136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9A0FA6-41CF-4141-9623-4A9911630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D60E3E-7FEA-40A6-A85C-3B31E049282C}"/>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6" name="Footer Placeholder 5">
            <a:extLst>
              <a:ext uri="{FF2B5EF4-FFF2-40B4-BE49-F238E27FC236}">
                <a16:creationId xmlns:a16="http://schemas.microsoft.com/office/drawing/2014/main" id="{FA2633CF-5B0E-4F8F-A352-9EA21DAC10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8E8038-8491-42D8-AD7B-9793E6D7F85F}"/>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22435800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E94B5-6A4A-4FB0-845A-D4731B9BE6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E67524-7CCD-4DAD-A046-665FD45514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4352721-DC4C-48C5-8740-9783D2AC47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4EC03A-A199-4291-907C-A57ED1036E28}"/>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6" name="Footer Placeholder 5">
            <a:extLst>
              <a:ext uri="{FF2B5EF4-FFF2-40B4-BE49-F238E27FC236}">
                <a16:creationId xmlns:a16="http://schemas.microsoft.com/office/drawing/2014/main" id="{09665CEF-4762-44D2-944D-662EF32224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015CFC-869E-4809-8827-AFBE5E8714E9}"/>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216325609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F60E8-C225-4283-AF5F-B3DF572E1BD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86C530-749B-4149-B4D6-2DF6DF4F76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6FE21F-CC66-4CD9-9075-291E94C20117}"/>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5" name="Footer Placeholder 4">
            <a:extLst>
              <a:ext uri="{FF2B5EF4-FFF2-40B4-BE49-F238E27FC236}">
                <a16:creationId xmlns:a16="http://schemas.microsoft.com/office/drawing/2014/main" id="{19739C01-51E7-42B7-A883-438AA38166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E16DCA-45DD-4AD8-B82C-9A102C15F417}"/>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19902855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9EA30B-2881-4855-88C1-6EAB02B4E7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CC80F9-5AD1-4ED0-9E66-057E40144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66E14C-5FD2-4164-9E5E-544326756E40}"/>
              </a:ext>
            </a:extLst>
          </p:cNvPr>
          <p:cNvSpPr>
            <a:spLocks noGrp="1"/>
          </p:cNvSpPr>
          <p:nvPr>
            <p:ph type="dt" sz="half" idx="10"/>
          </p:nvPr>
        </p:nvSpPr>
        <p:spPr/>
        <p:txBody>
          <a:bodyPr/>
          <a:lstStyle/>
          <a:p>
            <a:fld id="{AA3D1168-101E-495C-84C8-56782F771DCB}" type="datetimeFigureOut">
              <a:rPr lang="en-US" smtClean="0"/>
              <a:t>4/20/2022</a:t>
            </a:fld>
            <a:endParaRPr lang="en-US"/>
          </a:p>
        </p:txBody>
      </p:sp>
      <p:sp>
        <p:nvSpPr>
          <p:cNvPr id="5" name="Footer Placeholder 4">
            <a:extLst>
              <a:ext uri="{FF2B5EF4-FFF2-40B4-BE49-F238E27FC236}">
                <a16:creationId xmlns:a16="http://schemas.microsoft.com/office/drawing/2014/main" id="{CAE4D42A-AF61-47C9-BDE8-B021969028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EE6D7D-81EE-420F-A2F0-7DBA91EACE06}"/>
              </a:ext>
            </a:extLst>
          </p:cNvPr>
          <p:cNvSpPr>
            <a:spLocks noGrp="1"/>
          </p:cNvSpPr>
          <p:nvPr>
            <p:ph type="sldNum" sz="quarter" idx="12"/>
          </p:nvPr>
        </p:nvSpPr>
        <p:spPr/>
        <p:txBody>
          <a:bodyPr/>
          <a:lstStyle/>
          <a:p>
            <a:fld id="{E0F67BCC-63C7-4F16-A4F7-D9D09B805587}" type="slidenum">
              <a:rPr lang="en-US" smtClean="0"/>
              <a:t>‹#›</a:t>
            </a:fld>
            <a:endParaRPr lang="en-US"/>
          </a:p>
        </p:txBody>
      </p:sp>
    </p:spTree>
    <p:extLst>
      <p:ext uri="{BB962C8B-B14F-4D97-AF65-F5344CB8AC3E}">
        <p14:creationId xmlns:p14="http://schemas.microsoft.com/office/powerpoint/2010/main" val="5924711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12"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png"/><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slideLayout" Target="../slideLayouts/slideLayout23.xml"/><Relationship Id="rId26" Type="http://schemas.openxmlformats.org/officeDocument/2006/relationships/theme" Target="../theme/theme2.xml"/><Relationship Id="rId3" Type="http://schemas.openxmlformats.org/officeDocument/2006/relationships/slideLayout" Target="../slideLayouts/slideLayout8.xml"/><Relationship Id="rId21" Type="http://schemas.openxmlformats.org/officeDocument/2006/relationships/slideLayout" Target="../slideLayouts/slideLayout26.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5" Type="http://schemas.openxmlformats.org/officeDocument/2006/relationships/slideLayout" Target="../slideLayouts/slideLayout30.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slideLayout" Target="../slideLayouts/slideLayout25.xml"/><Relationship Id="rId29"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24" Type="http://schemas.openxmlformats.org/officeDocument/2006/relationships/slideLayout" Target="../slideLayouts/slideLayout29.xml"/><Relationship Id="rId32" Type="http://schemas.microsoft.com/office/2007/relationships/hdphoto" Target="../media/hdphoto2.wdp"/><Relationship Id="rId5" Type="http://schemas.openxmlformats.org/officeDocument/2006/relationships/slideLayout" Target="../slideLayouts/slideLayout10.xml"/><Relationship Id="rId15" Type="http://schemas.openxmlformats.org/officeDocument/2006/relationships/slideLayout" Target="../slideLayouts/slideLayout20.xml"/><Relationship Id="rId23" Type="http://schemas.openxmlformats.org/officeDocument/2006/relationships/slideLayout" Target="../slideLayouts/slideLayout28.xml"/><Relationship Id="rId28" Type="http://schemas.microsoft.com/office/2007/relationships/hdphoto" Target="../media/hdphoto1.wdp"/><Relationship Id="rId10" Type="http://schemas.openxmlformats.org/officeDocument/2006/relationships/slideLayout" Target="../slideLayouts/slideLayout15.xml"/><Relationship Id="rId19" Type="http://schemas.openxmlformats.org/officeDocument/2006/relationships/slideLayout" Target="../slideLayouts/slideLayout24.xml"/><Relationship Id="rId31" Type="http://schemas.openxmlformats.org/officeDocument/2006/relationships/image" Target="../media/image10.pn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 Id="rId22" Type="http://schemas.openxmlformats.org/officeDocument/2006/relationships/slideLayout" Target="../slideLayouts/slideLayout27.xml"/><Relationship Id="rId27" Type="http://schemas.openxmlformats.org/officeDocument/2006/relationships/image" Target="../media/image7.png"/><Relationship Id="rId30"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2192000" cy="6858000"/>
          </a:xfrm>
          <a:prstGeom prst="rect">
            <a:avLst/>
          </a:prstGeom>
        </p:spPr>
      </p:pic>
      <p:pic>
        <p:nvPicPr>
          <p:cNvPr id="17" name="bg object 17"/>
          <p:cNvPicPr/>
          <p:nvPr/>
        </p:nvPicPr>
        <p:blipFill>
          <a:blip r:embed="rId8" cstate="print"/>
          <a:stretch>
            <a:fillRect/>
          </a:stretch>
        </p:blipFill>
        <p:spPr>
          <a:xfrm>
            <a:off x="0" y="5643371"/>
            <a:ext cx="3352799" cy="1127759"/>
          </a:xfrm>
          <a:prstGeom prst="rect">
            <a:avLst/>
          </a:prstGeom>
        </p:spPr>
      </p:pic>
      <p:pic>
        <p:nvPicPr>
          <p:cNvPr id="18" name="bg object 18"/>
          <p:cNvPicPr/>
          <p:nvPr/>
        </p:nvPicPr>
        <p:blipFill>
          <a:blip r:embed="rId9" cstate="print"/>
          <a:stretch>
            <a:fillRect/>
          </a:stretch>
        </p:blipFill>
        <p:spPr>
          <a:xfrm>
            <a:off x="0" y="5993891"/>
            <a:ext cx="3931919" cy="303275"/>
          </a:xfrm>
          <a:prstGeom prst="rect">
            <a:avLst/>
          </a:prstGeom>
        </p:spPr>
      </p:pic>
      <p:pic>
        <p:nvPicPr>
          <p:cNvPr id="19" name="bg object 19"/>
          <p:cNvPicPr/>
          <p:nvPr/>
        </p:nvPicPr>
        <p:blipFill>
          <a:blip r:embed="rId10" cstate="print"/>
          <a:stretch>
            <a:fillRect/>
          </a:stretch>
        </p:blipFill>
        <p:spPr>
          <a:xfrm>
            <a:off x="845819" y="6344411"/>
            <a:ext cx="2686811" cy="426719"/>
          </a:xfrm>
          <a:prstGeom prst="rect">
            <a:avLst/>
          </a:prstGeom>
        </p:spPr>
      </p:pic>
      <p:pic>
        <p:nvPicPr>
          <p:cNvPr id="20" name="bg object 20"/>
          <p:cNvPicPr/>
          <p:nvPr/>
        </p:nvPicPr>
        <p:blipFill>
          <a:blip r:embed="rId11" cstate="print"/>
          <a:stretch>
            <a:fillRect/>
          </a:stretch>
        </p:blipFill>
        <p:spPr>
          <a:xfrm>
            <a:off x="149352" y="6342888"/>
            <a:ext cx="577595" cy="428243"/>
          </a:xfrm>
          <a:prstGeom prst="rect">
            <a:avLst/>
          </a:prstGeom>
        </p:spPr>
      </p:pic>
      <p:sp>
        <p:nvSpPr>
          <p:cNvPr id="21" name="bg object 21"/>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endParaRPr/>
          </a:p>
        </p:txBody>
      </p:sp>
      <p:pic>
        <p:nvPicPr>
          <p:cNvPr id="22" name="bg object 22"/>
          <p:cNvPicPr/>
          <p:nvPr/>
        </p:nvPicPr>
        <p:blipFill>
          <a:blip r:embed="rId12" cstate="print"/>
          <a:stretch>
            <a:fillRect/>
          </a:stretch>
        </p:blipFill>
        <p:spPr>
          <a:xfrm>
            <a:off x="8732519" y="0"/>
            <a:ext cx="3459479" cy="565403"/>
          </a:xfrm>
          <a:prstGeom prst="rect">
            <a:avLst/>
          </a:prstGeom>
        </p:spPr>
      </p:pic>
      <p:sp>
        <p:nvSpPr>
          <p:cNvPr id="2" name="Holder 2"/>
          <p:cNvSpPr>
            <a:spLocks noGrp="1"/>
          </p:cNvSpPr>
          <p:nvPr>
            <p:ph type="title"/>
          </p:nvPr>
        </p:nvSpPr>
        <p:spPr>
          <a:xfrm>
            <a:off x="916938" y="2790868"/>
            <a:ext cx="10358122" cy="1300479"/>
          </a:xfrm>
          <a:prstGeom prst="rect">
            <a:avLst/>
          </a:prstGeom>
        </p:spPr>
        <p:txBody>
          <a:bodyPr wrap="square" lIns="0" tIns="0" rIns="0" bIns="0">
            <a:spAutoFit/>
          </a:bodyPr>
          <a:lstStyle>
            <a:lvl1pPr>
              <a:defRPr sz="4400" b="0" i="0">
                <a:solidFill>
                  <a:srgbClr val="E3E8ED"/>
                </a:solidFill>
                <a:latin typeface="Franklin Gothic Book"/>
                <a:cs typeface="Franklin Gothic Book"/>
              </a:defRPr>
            </a:lvl1pPr>
          </a:lstStyle>
          <a:p>
            <a:endParaRPr/>
          </a:p>
        </p:txBody>
      </p:sp>
      <p:sp>
        <p:nvSpPr>
          <p:cNvPr id="3" name="Holder 3"/>
          <p:cNvSpPr>
            <a:spLocks noGrp="1"/>
          </p:cNvSpPr>
          <p:nvPr>
            <p:ph type="body" idx="1"/>
          </p:nvPr>
        </p:nvSpPr>
        <p:spPr>
          <a:xfrm>
            <a:off x="1541037" y="3074887"/>
            <a:ext cx="7487284" cy="1984375"/>
          </a:xfrm>
          <a:prstGeom prst="rect">
            <a:avLst/>
          </a:prstGeom>
        </p:spPr>
        <p:txBody>
          <a:bodyPr wrap="square" lIns="0" tIns="0" rIns="0" bIns="0">
            <a:spAutoFit/>
          </a:bodyPr>
          <a:lstStyle>
            <a:lvl1pPr>
              <a:defRPr sz="2000" b="0" i="1">
                <a:solidFill>
                  <a:srgbClr val="00AFEF"/>
                </a:solidFill>
                <a:latin typeface="Franklin Gothic Book"/>
                <a:cs typeface="Franklin Gothic Book"/>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4/20/2022</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7" cstate="print">
            <a:extLst>
              <a:ext uri="{BEBA8EAE-BF5A-486C-A8C5-ECC9F3942E4B}">
                <a14:imgProps xmlns:a14="http://schemas.microsoft.com/office/drawing/2010/main">
                  <a14:imgLayer r:embed="rId28">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9"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30"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31" cstate="print">
            <a:extLst>
              <a:ext uri="{BEBA8EAE-BF5A-486C-A8C5-ECC9F3942E4B}">
                <a14:imgProps xmlns:a14="http://schemas.microsoft.com/office/drawing/2010/main">
                  <a14:imgLayer r:embed="rId32">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422476813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 id="2147483687" r:id="rId21"/>
    <p:sldLayoutId id="2147483688" r:id="rId22"/>
    <p:sldLayoutId id="2147483689" r:id="rId23"/>
    <p:sldLayoutId id="2147483690" r:id="rId24"/>
    <p:sldLayoutId id="2147483691" r:id="rId25"/>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F0C152-C326-420D-AFE7-31EC6410E0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DBFEF6-3826-470A-91F0-6F23C5B23C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2D5D5-FE23-4944-B1D4-F05D48F1EE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D1168-101E-495C-84C8-56782F771DCB}" type="datetimeFigureOut">
              <a:rPr lang="en-US" smtClean="0"/>
              <a:t>4/20/2022</a:t>
            </a:fld>
            <a:endParaRPr lang="en-US"/>
          </a:p>
        </p:txBody>
      </p:sp>
      <p:sp>
        <p:nvSpPr>
          <p:cNvPr id="5" name="Footer Placeholder 4">
            <a:extLst>
              <a:ext uri="{FF2B5EF4-FFF2-40B4-BE49-F238E27FC236}">
                <a16:creationId xmlns:a16="http://schemas.microsoft.com/office/drawing/2014/main" id="{9D53827A-2AF1-49A8-AC81-26C0677D58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816B4EB-1807-4FFA-80B1-266AD5C99B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F67BCC-63C7-4F16-A4F7-D9D09B805587}" type="slidenum">
              <a:rPr lang="en-US" smtClean="0"/>
              <a:t>‹#›</a:t>
            </a:fld>
            <a:endParaRPr lang="en-US"/>
          </a:p>
        </p:txBody>
      </p:sp>
    </p:spTree>
    <p:extLst>
      <p:ext uri="{BB962C8B-B14F-4D97-AF65-F5344CB8AC3E}">
        <p14:creationId xmlns:p14="http://schemas.microsoft.com/office/powerpoint/2010/main" val="2680217961"/>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9.png"/><Relationship Id="rId4" Type="http://schemas.openxmlformats.org/officeDocument/2006/relationships/image" Target="../media/image3.png"/><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7.xml"/><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e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46.tiff"/><Relationship Id="rId2" Type="http://schemas.openxmlformats.org/officeDocument/2006/relationships/image" Target="../media/image45.tiff"/><Relationship Id="rId1" Type="http://schemas.openxmlformats.org/officeDocument/2006/relationships/slideLayout" Target="../slideLayouts/slideLayout27.xml"/><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7.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27.xml"/><Relationship Id="rId4" Type="http://schemas.openxmlformats.org/officeDocument/2006/relationships/image" Target="../media/image63.jpeg"/></Relationships>
</file>

<file path=ppt/slides/_rels/slide32.xml.rels><?xml version="1.0" encoding="UTF-8" standalone="yes"?>
<Relationships xmlns="http://schemas.openxmlformats.org/package/2006/relationships"><Relationship Id="rId2" Type="http://schemas.openxmlformats.org/officeDocument/2006/relationships/image" Target="../media/image64.tif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xml"/><Relationship Id="rId1" Type="http://schemas.openxmlformats.org/officeDocument/2006/relationships/slideLayout" Target="../slideLayouts/slideLayout27.xml"/><Relationship Id="rId4" Type="http://schemas.openxmlformats.org/officeDocument/2006/relationships/image" Target="../media/image68.png"/></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arctice.srv.axds.co/" TargetMode="Externa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7.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gif"/><Relationship Id="rId1" Type="http://schemas.openxmlformats.org/officeDocument/2006/relationships/slideLayout" Target="../slideLayouts/slideLayout7.xml"/><Relationship Id="rId4" Type="http://schemas.openxmlformats.org/officeDocument/2006/relationships/hyperlink" Target="https://www7320.nrlssc.navy.mil/GLBhycomcice1-12/arctic.html"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gif"/><Relationship Id="rId1" Type="http://schemas.openxmlformats.org/officeDocument/2006/relationships/slideLayout" Target="../slideLayouts/slideLayout7.xml"/><Relationship Id="rId4" Type="http://schemas.openxmlformats.org/officeDocument/2006/relationships/hyperlink" Target="https://www7320.nrlssc.navy.mil/GLBhycomcice1-12/arctic.html" TargetMode="External"/></Relationships>
</file>

<file path=ppt/slides/_rels/slide5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7.xml"/></Relationships>
</file>

<file path=ppt/slides/_rels/slide5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27.xml"/><Relationship Id="rId4" Type="http://schemas.openxmlformats.org/officeDocument/2006/relationships/image" Target="../media/image80.png"/></Relationships>
</file>

<file path=ppt/slides/_rels/slide5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5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hyperlink" Target="about:blank"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8.xml"/></Relationships>
</file>

<file path=ppt/slides/_rels/slide5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8.xml"/></Relationships>
</file>

<file path=ppt/slides/_rels/slide5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57.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arcticdomainawarenesscenter.org/P08_HIOMAS" TargetMode="External"/><Relationship Id="rId2" Type="http://schemas.openxmlformats.org/officeDocument/2006/relationships/image" Target="../media/image88.jpeg"/><Relationship Id="rId1" Type="http://schemas.openxmlformats.org/officeDocument/2006/relationships/slideLayout" Target="../slideLayouts/slideLayout2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60.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7.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6.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7.xml"/></Relationships>
</file>

<file path=ppt/slides/_rels/slide6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7.xml"/></Relationships>
</file>

<file path=ppt/slides/_rels/slide68.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7.xml"/></Relationships>
</file>

<file path=ppt/slides/_rels/slide6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0.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7.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4.xml.rels><?xml version="1.0" encoding="UTF-8" standalone="yes"?>
<Relationships xmlns="http://schemas.openxmlformats.org/package/2006/relationships"><Relationship Id="rId3" Type="http://schemas.openxmlformats.org/officeDocument/2006/relationships/hyperlink" Target="https://crrc.unh.edu/AMSM_Arctic_Modeling" TargetMode="External"/><Relationship Id="rId2" Type="http://schemas.openxmlformats.org/officeDocument/2006/relationships/image" Target="../media/image100.png"/><Relationship Id="rId1" Type="http://schemas.openxmlformats.org/officeDocument/2006/relationships/slideLayout" Target="../slideLayouts/slideLayout27.xml"/></Relationships>
</file>

<file path=ppt/slides/_rels/slide75.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hyperlink" Target="https://crrc.unh.edu/AMSM_Arctic_Modeling" TargetMode="External"/><Relationship Id="rId1" Type="http://schemas.openxmlformats.org/officeDocument/2006/relationships/slideLayout" Target="../slideLayouts/slideLayout27.xml"/></Relationships>
</file>

<file path=ppt/slides/_rels/slide7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7.xml"/></Relationships>
</file>

<file path=ppt/slides/_rels/slide7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87.xml.rels><?xml version="1.0" encoding="UTF-8" standalone="yes"?>
<Relationships xmlns="http://schemas.openxmlformats.org/package/2006/relationships"><Relationship Id="rId3" Type="http://schemas.openxmlformats.org/officeDocument/2006/relationships/image" Target="../media/image107.sv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07.svg"/><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png"/><Relationship Id="rId1" Type="http://schemas.openxmlformats.org/officeDocument/2006/relationships/slideLayout" Target="../slideLayouts/slideLayout27.xml"/><Relationship Id="rId6" Type="http://schemas.openxmlformats.org/officeDocument/2006/relationships/image" Target="../media/image112.jpeg"/><Relationship Id="rId5" Type="http://schemas.openxmlformats.org/officeDocument/2006/relationships/image" Target="../media/image111.jpeg"/><Relationship Id="rId4" Type="http://schemas.openxmlformats.org/officeDocument/2006/relationships/image" Target="../media/image110.tiff"/></Relationships>
</file>

<file path=ppt/slides/_rels/slide90.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7.xml"/></Relationships>
</file>

<file path=ppt/slides/_rels/slide9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7.xml"/></Relationships>
</file>

<file path=ppt/slides/_rels/slide9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7.xml"/></Relationships>
</file>

<file path=ppt/slides/_rels/slide9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fif"/><Relationship Id="rId1" Type="http://schemas.openxmlformats.org/officeDocument/2006/relationships/slideLayout" Target="../slideLayouts/slideLayout27.xml"/><Relationship Id="rId4" Type="http://schemas.openxmlformats.org/officeDocument/2006/relationships/image" Target="../media/image118.jpeg"/></Relationships>
</file>

<file path=ppt/slides/_rels/slide94.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image" Target="../media/image119.jfif"/><Relationship Id="rId1" Type="http://schemas.openxmlformats.org/officeDocument/2006/relationships/slideLayout" Target="../slideLayouts/slideLayout27.xml"/><Relationship Id="rId5" Type="http://schemas.openxmlformats.org/officeDocument/2006/relationships/image" Target="../media/image122.jpg"/><Relationship Id="rId4" Type="http://schemas.openxmlformats.org/officeDocument/2006/relationships/image" Target="../media/image121.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1.xml.rels><?xml version="1.0" encoding="UTF-8" standalone="yes"?>
<Relationships xmlns="http://schemas.openxmlformats.org/package/2006/relationships"><Relationship Id="rId2" Type="http://schemas.openxmlformats.org/officeDocument/2006/relationships/image" Target="../media/image123.tiff"/><Relationship Id="rId1" Type="http://schemas.openxmlformats.org/officeDocument/2006/relationships/slideLayout" Target="../slideLayouts/slideLayout27.xml"/></Relationships>
</file>

<file path=ppt/slides/_rels/slide10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27.xml"/><Relationship Id="rId4" Type="http://schemas.openxmlformats.org/officeDocument/2006/relationships/image" Target="../media/image126.jpeg"/></Relationships>
</file>

<file path=ppt/slides/_rels/slide103.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27.xml"/></Relationships>
</file>

<file path=ppt/slides/_rels/slide104.xml.rels><?xml version="1.0" encoding="UTF-8" standalone="yes"?>
<Relationships xmlns="http://schemas.openxmlformats.org/package/2006/relationships"><Relationship Id="rId2" Type="http://schemas.openxmlformats.org/officeDocument/2006/relationships/image" Target="../media/image127.tiff"/><Relationship Id="rId1" Type="http://schemas.openxmlformats.org/officeDocument/2006/relationships/slideLayout" Target="../slideLayouts/slideLayout27.xml"/></Relationships>
</file>

<file path=ppt/slides/_rels/slide105.xml.rels><?xml version="1.0" encoding="UTF-8" standalone="yes"?>
<Relationships xmlns="http://schemas.openxmlformats.org/package/2006/relationships"><Relationship Id="rId3" Type="http://schemas.openxmlformats.org/officeDocument/2006/relationships/image" Target="../media/image129.tiff"/><Relationship Id="rId2" Type="http://schemas.openxmlformats.org/officeDocument/2006/relationships/image" Target="../media/image128.png"/><Relationship Id="rId1" Type="http://schemas.openxmlformats.org/officeDocument/2006/relationships/slideLayout" Target="../slideLayouts/slideLayout27.xml"/><Relationship Id="rId4" Type="http://schemas.openxmlformats.org/officeDocument/2006/relationships/image" Target="../media/image110.tiff"/></Relationships>
</file>

<file path=ppt/slides/_rels/slide106.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7.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108.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11.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27.xml"/></Relationships>
</file>

<file path=ppt/slides/_rels/slide112.xml.rels><?xml version="1.0" encoding="UTF-8" standalone="yes"?>
<Relationships xmlns="http://schemas.openxmlformats.org/package/2006/relationships"><Relationship Id="rId2" Type="http://schemas.openxmlformats.org/officeDocument/2006/relationships/image" Target="../media/image132.tiff"/><Relationship Id="rId1" Type="http://schemas.openxmlformats.org/officeDocument/2006/relationships/slideLayout" Target="../slideLayouts/slideLayout27.xml"/></Relationships>
</file>

<file path=ppt/slides/_rels/slide113.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7.xml"/></Relationships>
</file>

<file path=ppt/slides/_rels/slide114.xml.rels><?xml version="1.0" encoding="UTF-8" standalone="yes"?>
<Relationships xmlns="http://schemas.openxmlformats.org/package/2006/relationships"><Relationship Id="rId2" Type="http://schemas.openxmlformats.org/officeDocument/2006/relationships/image" Target="../media/image134.tiff"/><Relationship Id="rId1" Type="http://schemas.openxmlformats.org/officeDocument/2006/relationships/slideLayout" Target="../slideLayouts/slideLayout27.xml"/></Relationships>
</file>

<file path=ppt/slides/_rels/slide115.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27.xml"/></Relationships>
</file>

<file path=ppt/slides/_rels/slide116.xml.rels><?xml version="1.0" encoding="UTF-8" standalone="yes"?>
<Relationships xmlns="http://schemas.openxmlformats.org/package/2006/relationships"><Relationship Id="rId2" Type="http://schemas.openxmlformats.org/officeDocument/2006/relationships/image" Target="../media/image136.tiff"/><Relationship Id="rId1" Type="http://schemas.openxmlformats.org/officeDocument/2006/relationships/slideLayout" Target="../slideLayouts/slideLayout27.xml"/></Relationships>
</file>

<file path=ppt/slides/_rels/slide11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7.xml"/></Relationships>
</file>

<file path=ppt/slides/_rels/slide118.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7.xml"/></Relationships>
</file>

<file path=ppt/slides/_rels/slide119.xml.rels><?xml version="1.0" encoding="UTF-8" standalone="yes"?>
<Relationships xmlns="http://schemas.openxmlformats.org/package/2006/relationships"><Relationship Id="rId2" Type="http://schemas.openxmlformats.org/officeDocument/2006/relationships/image" Target="../media/image137.tiff"/><Relationship Id="rId1" Type="http://schemas.openxmlformats.org/officeDocument/2006/relationships/slideLayout" Target="../slideLayouts/slideLayout27.xml"/></Relationships>
</file>

<file path=ppt/slides/_rels/slide120.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27.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7.xml"/></Relationships>
</file>

<file path=ppt/slides/_rels/slide125.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8.xml"/><Relationship Id="rId1" Type="http://schemas.openxmlformats.org/officeDocument/2006/relationships/slideLayout" Target="../slideLayouts/slideLayout27.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7.xml"/></Relationships>
</file>

<file path=ppt/slides/_rels/slide12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20.xml"/><Relationship Id="rId1" Type="http://schemas.openxmlformats.org/officeDocument/2006/relationships/slideLayout" Target="../slideLayouts/slideLayout27.xml"/></Relationships>
</file>

<file path=ppt/slides/_rels/slide128.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png"/><Relationship Id="rId1" Type="http://schemas.openxmlformats.org/officeDocument/2006/relationships/slideLayout" Target="../slideLayouts/slideLayout7.xml"/><Relationship Id="rId4" Type="http://schemas.openxmlformats.org/officeDocument/2006/relationships/image" Target="../media/image141.jpeg"/></Relationships>
</file>

<file path=ppt/slides/_rels/slide12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1.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7.xml"/></Relationships>
</file>

<file path=ppt/slides/_rels/slide13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5.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slideLayout" Target="../slideLayouts/slideLayout27.xml"/></Relationships>
</file>

<file path=ppt/slides/_rels/slide136.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14.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140.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141.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15.xml"/></Relationships>
</file>

<file path=ppt/slides/_rels/slide14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15.xml"/></Relationships>
</file>

<file path=ppt/slides/_rels/slide143.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144.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24.xml"/><Relationship Id="rId1" Type="http://schemas.openxmlformats.org/officeDocument/2006/relationships/slideLayout" Target="../slideLayouts/slideLayout27.xml"/></Relationships>
</file>

<file path=ppt/slides/_rels/slide145.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image" Target="../media/image139.png"/><Relationship Id="rId1" Type="http://schemas.openxmlformats.org/officeDocument/2006/relationships/slideLayout" Target="../slideLayouts/slideLayout7.xml"/><Relationship Id="rId4" Type="http://schemas.openxmlformats.org/officeDocument/2006/relationships/image" Target="../media/image141.jpe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7.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27.xml"/></Relationships>
</file>

<file path=ppt/slides/_rels/slide14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0.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14.xml"/><Relationship Id="rId6" Type="http://schemas.openxmlformats.org/officeDocument/2006/relationships/image" Target="../media/image158.jpeg"/><Relationship Id="rId5" Type="http://schemas.openxmlformats.org/officeDocument/2006/relationships/image" Target="../media/image157.jpeg"/><Relationship Id="rId4" Type="http://schemas.openxmlformats.org/officeDocument/2006/relationships/image" Target="../media/image156.jpeg"/></Relationships>
</file>

<file path=ppt/slides/_rels/slide151.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14.xml"/></Relationships>
</file>

<file path=ppt/slides/_rels/slide15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4.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10.xml"/></Relationships>
</file>

<file path=ppt/slides/_rels/slide15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25.xml"/><Relationship Id="rId1" Type="http://schemas.openxmlformats.org/officeDocument/2006/relationships/slideLayout" Target="../slideLayouts/slideLayout27.xml"/></Relationships>
</file>

<file path=ppt/slides/_rels/slide156.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0.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7.xml"/></Relationships>
</file>

<file path=ppt/slides/_rels/slide161.xml.rels><?xml version="1.0" encoding="UTF-8" standalone="yes"?>
<Relationships xmlns="http://schemas.openxmlformats.org/package/2006/relationships"><Relationship Id="rId2" Type="http://schemas.openxmlformats.org/officeDocument/2006/relationships/image" Target="../media/image164.emf"/><Relationship Id="rId1" Type="http://schemas.openxmlformats.org/officeDocument/2006/relationships/slideLayout" Target="../slideLayouts/slideLayout27.xml"/></Relationships>
</file>

<file path=ppt/slides/_rels/slide162.xml.rels><?xml version="1.0" encoding="UTF-8" standalone="yes"?>
<Relationships xmlns="http://schemas.openxmlformats.org/package/2006/relationships"><Relationship Id="rId2" Type="http://schemas.openxmlformats.org/officeDocument/2006/relationships/image" Target="../media/image165.emf"/><Relationship Id="rId1" Type="http://schemas.openxmlformats.org/officeDocument/2006/relationships/slideLayout" Target="../slideLayouts/slideLayout27.xml"/></Relationships>
</file>

<file path=ppt/slides/_rels/slide163.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27.xml"/></Relationships>
</file>

<file path=ppt/slides/_rels/slide164.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2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66.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16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3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175" y="0"/>
            <a:ext cx="12198350" cy="6858000"/>
            <a:chOff x="-3175" y="0"/>
            <a:chExt cx="1219835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pic>
          <p:nvPicPr>
            <p:cNvPr id="6" name="object 6"/>
            <p:cNvPicPr/>
            <p:nvPr/>
          </p:nvPicPr>
          <p:blipFill>
            <a:blip r:embed="rId5" cstate="print"/>
            <a:stretch>
              <a:fillRect/>
            </a:stretch>
          </p:blipFill>
          <p:spPr>
            <a:xfrm>
              <a:off x="845819" y="6344411"/>
              <a:ext cx="2686811" cy="426719"/>
            </a:xfrm>
            <a:prstGeom prst="rect">
              <a:avLst/>
            </a:prstGeom>
          </p:spPr>
        </p:pic>
        <p:pic>
          <p:nvPicPr>
            <p:cNvPr id="7" name="object 7"/>
            <p:cNvPicPr/>
            <p:nvPr/>
          </p:nvPicPr>
          <p:blipFill>
            <a:blip r:embed="rId6" cstate="print"/>
            <a:stretch>
              <a:fillRect/>
            </a:stretch>
          </p:blipFill>
          <p:spPr>
            <a:xfrm>
              <a:off x="149352" y="6342888"/>
              <a:ext cx="577595" cy="428243"/>
            </a:xfrm>
            <a:prstGeom prst="rect">
              <a:avLst/>
            </a:prstGeom>
          </p:spPr>
        </p:pic>
        <p:sp>
          <p:nvSpPr>
            <p:cNvPr id="8" name="object 8"/>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endParaRPr/>
            </a:p>
          </p:txBody>
        </p:sp>
        <p:pic>
          <p:nvPicPr>
            <p:cNvPr id="9" name="object 9"/>
            <p:cNvPicPr/>
            <p:nvPr/>
          </p:nvPicPr>
          <p:blipFill>
            <a:blip r:embed="rId7" cstate="print"/>
            <a:stretch>
              <a:fillRect/>
            </a:stretch>
          </p:blipFill>
          <p:spPr>
            <a:xfrm>
              <a:off x="8732519" y="0"/>
              <a:ext cx="3459479" cy="565403"/>
            </a:xfrm>
            <a:prstGeom prst="rect">
              <a:avLst/>
            </a:prstGeom>
          </p:spPr>
        </p:pic>
      </p:grpSp>
      <p:sp>
        <p:nvSpPr>
          <p:cNvPr id="10" name="object 10"/>
          <p:cNvSpPr txBox="1"/>
          <p:nvPr/>
        </p:nvSpPr>
        <p:spPr>
          <a:xfrm>
            <a:off x="581159" y="3588134"/>
            <a:ext cx="10966450" cy="1887312"/>
          </a:xfrm>
          <a:prstGeom prst="rect">
            <a:avLst/>
          </a:prstGeom>
        </p:spPr>
        <p:txBody>
          <a:bodyPr vert="horz" wrap="square" lIns="0" tIns="13335" rIns="0" bIns="0" rtlCol="0">
            <a:spAutoFit/>
          </a:bodyPr>
          <a:lstStyle/>
          <a:p>
            <a:pPr algn="ctr">
              <a:lnSpc>
                <a:spcPts val="3575"/>
              </a:lnSpc>
              <a:spcBef>
                <a:spcPts val="105"/>
              </a:spcBef>
            </a:pPr>
            <a:r>
              <a:rPr kumimoji="0" lang="en-US" sz="4400" b="0" i="0" u="none" strike="noStrike" kern="0" cap="none" spc="0" normalizeH="0" baseline="0" noProof="0" dirty="0">
                <a:ln>
                  <a:noFill/>
                </a:ln>
                <a:solidFill>
                  <a:srgbClr val="FFFF00"/>
                </a:solidFill>
                <a:effectLst/>
                <a:uLnTx/>
                <a:uFillTx/>
                <a:latin typeface="Franklin Gothic Book"/>
                <a:ea typeface="+mj-ea"/>
              </a:rPr>
              <a:t>Welcome </a:t>
            </a:r>
          </a:p>
          <a:p>
            <a:pPr algn="ctr">
              <a:lnSpc>
                <a:spcPts val="3575"/>
              </a:lnSpc>
              <a:spcBef>
                <a:spcPts val="105"/>
              </a:spcBef>
            </a:pPr>
            <a:r>
              <a:rPr kumimoji="0" lang="en-US" sz="2800" b="0" i="0" u="none" strike="noStrike" kern="0" cap="none" spc="0" normalizeH="0" baseline="0" noProof="0" dirty="0">
                <a:ln>
                  <a:noFill/>
                </a:ln>
                <a:solidFill>
                  <a:schemeClr val="bg1">
                    <a:lumMod val="95000"/>
                  </a:schemeClr>
                </a:solidFill>
                <a:effectLst/>
                <a:uLnTx/>
                <a:uFillTx/>
                <a:latin typeface="Franklin Gothic Book"/>
                <a:ea typeface="+mj-ea"/>
              </a:rPr>
              <a:t>The ADAC Program Year 8 Annual Meeting </a:t>
            </a:r>
            <a:r>
              <a:rPr lang="en-US" sz="2800" kern="0" dirty="0">
                <a:solidFill>
                  <a:schemeClr val="bg1">
                    <a:lumMod val="95000"/>
                  </a:schemeClr>
                </a:solidFill>
                <a:latin typeface="Franklin Gothic Book"/>
                <a:ea typeface="+mj-ea"/>
              </a:rPr>
              <a:t>will start at</a:t>
            </a:r>
            <a:br>
              <a:rPr kumimoji="0" lang="en-US" sz="2800" b="0" i="0" u="none" strike="noStrike" kern="0" cap="none" spc="0" normalizeH="0" baseline="0" noProof="0" dirty="0">
                <a:ln>
                  <a:noFill/>
                </a:ln>
                <a:solidFill>
                  <a:srgbClr val="E3E8ED"/>
                </a:solidFill>
                <a:effectLst/>
                <a:uLnTx/>
                <a:uFillTx/>
                <a:latin typeface="Franklin Gothic Book"/>
                <a:ea typeface="+mj-ea"/>
              </a:rPr>
            </a:br>
            <a:r>
              <a:rPr kumimoji="0" lang="en-US" sz="2800" b="0" i="0" u="none" strike="noStrike" kern="0" cap="none" spc="0" normalizeH="0" baseline="0" noProof="0" dirty="0">
                <a:ln>
                  <a:noFill/>
                </a:ln>
                <a:solidFill>
                  <a:srgbClr val="E3E8ED"/>
                </a:solidFill>
                <a:effectLst/>
                <a:uLnTx/>
                <a:uFillTx/>
                <a:latin typeface="Franklin Gothic Book"/>
                <a:ea typeface="+mj-ea"/>
              </a:rPr>
              <a:t>8:00 AM AKDT/</a:t>
            </a:r>
            <a:br>
              <a:rPr kumimoji="0" lang="en-US" sz="2800" b="0" i="0" u="none" strike="noStrike" kern="0" cap="none" spc="0" normalizeH="0" baseline="0" noProof="0" dirty="0">
                <a:ln>
                  <a:noFill/>
                </a:ln>
                <a:solidFill>
                  <a:srgbClr val="E3E8ED"/>
                </a:solidFill>
                <a:effectLst/>
                <a:uLnTx/>
                <a:uFillTx/>
                <a:latin typeface="Franklin Gothic Book"/>
                <a:ea typeface="+mj-ea"/>
              </a:rPr>
            </a:br>
            <a:r>
              <a:rPr kumimoji="0" lang="en-US" sz="2800" b="0" i="0" u="none" strike="noStrike" kern="0" cap="none" spc="0" normalizeH="0" baseline="0" noProof="0" dirty="0">
                <a:ln>
                  <a:noFill/>
                </a:ln>
                <a:solidFill>
                  <a:srgbClr val="E3E8ED"/>
                </a:solidFill>
                <a:effectLst/>
                <a:uLnTx/>
                <a:uFillTx/>
                <a:latin typeface="Franklin Gothic Book"/>
                <a:ea typeface="+mj-ea"/>
              </a:rPr>
              <a:t>12:00 PM EDT</a:t>
            </a:r>
            <a:endParaRPr sz="2800" dirty="0">
              <a:latin typeface="Franklin Gothic Book"/>
              <a:cs typeface="Franklin Gothic Book"/>
            </a:endParaRPr>
          </a:p>
        </p:txBody>
      </p:sp>
      <p:pic>
        <p:nvPicPr>
          <p:cNvPr id="11" name="object 11"/>
          <p:cNvPicPr/>
          <p:nvPr/>
        </p:nvPicPr>
        <p:blipFill>
          <a:blip r:embed="rId8" cstate="print"/>
          <a:stretch>
            <a:fillRect/>
          </a:stretch>
        </p:blipFill>
        <p:spPr>
          <a:xfrm>
            <a:off x="301752" y="816863"/>
            <a:ext cx="11526011" cy="1844039"/>
          </a:xfrm>
          <a:prstGeom prst="rect">
            <a:avLst/>
          </a:prstGeom>
        </p:spPr>
      </p:pic>
      <p:sp>
        <p:nvSpPr>
          <p:cNvPr id="12" name="object 12"/>
          <p:cNvSpPr txBox="1"/>
          <p:nvPr/>
        </p:nvSpPr>
        <p:spPr>
          <a:xfrm>
            <a:off x="78739" y="6034773"/>
            <a:ext cx="3771900" cy="168910"/>
          </a:xfrm>
          <a:prstGeom prst="rect">
            <a:avLst/>
          </a:prstGeom>
        </p:spPr>
        <p:txBody>
          <a:bodyPr vert="horz" wrap="square" lIns="0" tIns="1270" rIns="0" bIns="0" rtlCol="0">
            <a:spAutoFit/>
          </a:bodyPr>
          <a:lstStyle/>
          <a:p>
            <a:pPr marL="12700">
              <a:lnSpc>
                <a:spcPct val="100000"/>
              </a:lnSpc>
              <a:spcBef>
                <a:spcPts val="10"/>
              </a:spcBef>
            </a:pPr>
            <a:r>
              <a:rPr sz="1000" spc="-10" dirty="0">
                <a:solidFill>
                  <a:srgbClr val="E3E8ED"/>
                </a:solidFill>
                <a:latin typeface="Franklin Gothic Book"/>
                <a:cs typeface="Franklin Gothic Book"/>
              </a:rPr>
              <a:t>ADAC:</a:t>
            </a:r>
            <a:r>
              <a:rPr sz="1000" spc="15" dirty="0">
                <a:solidFill>
                  <a:srgbClr val="E3E8ED"/>
                </a:solidFill>
                <a:latin typeface="Franklin Gothic Book"/>
                <a:cs typeface="Franklin Gothic Book"/>
              </a:rPr>
              <a:t> </a:t>
            </a:r>
            <a:r>
              <a:rPr sz="1000" spc="-5" dirty="0">
                <a:solidFill>
                  <a:srgbClr val="E3E8ED"/>
                </a:solidFill>
                <a:latin typeface="Franklin Gothic Book"/>
                <a:cs typeface="Franklin Gothic Book"/>
              </a:rPr>
              <a:t>Research</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for</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the Arctic</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Operator…</a:t>
            </a:r>
            <a:r>
              <a:rPr sz="1000" spc="35" dirty="0">
                <a:solidFill>
                  <a:srgbClr val="E3E8ED"/>
                </a:solidFill>
                <a:latin typeface="Franklin Gothic Book"/>
                <a:cs typeface="Franklin Gothic Book"/>
              </a:rPr>
              <a:t> </a:t>
            </a:r>
            <a:r>
              <a:rPr sz="1000" spc="-10" dirty="0">
                <a:solidFill>
                  <a:srgbClr val="E3E8ED"/>
                </a:solidFill>
                <a:latin typeface="Franklin Gothic Book"/>
                <a:cs typeface="Franklin Gothic Book"/>
              </a:rPr>
              <a:t>For</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Today</a:t>
            </a:r>
            <a:r>
              <a:rPr sz="1000" spc="5" dirty="0">
                <a:solidFill>
                  <a:srgbClr val="E3E8ED"/>
                </a:solidFill>
                <a:latin typeface="Franklin Gothic Book"/>
                <a:cs typeface="Franklin Gothic Book"/>
              </a:rPr>
              <a:t> </a:t>
            </a:r>
            <a:r>
              <a:rPr sz="1000" spc="-5" dirty="0">
                <a:solidFill>
                  <a:srgbClr val="E3E8ED"/>
                </a:solidFill>
                <a:latin typeface="Franklin Gothic Book"/>
                <a:cs typeface="Franklin Gothic Book"/>
              </a:rPr>
              <a:t>and </a:t>
            </a:r>
            <a:r>
              <a:rPr sz="1000" spc="-10" dirty="0">
                <a:solidFill>
                  <a:srgbClr val="E3E8ED"/>
                </a:solidFill>
                <a:latin typeface="Franklin Gothic Book"/>
                <a:cs typeface="Franklin Gothic Book"/>
              </a:rPr>
              <a:t>For</a:t>
            </a:r>
            <a:r>
              <a:rPr sz="1000" spc="20" dirty="0">
                <a:solidFill>
                  <a:srgbClr val="E3E8ED"/>
                </a:solidFill>
                <a:latin typeface="Franklin Gothic Book"/>
                <a:cs typeface="Franklin Gothic Book"/>
              </a:rPr>
              <a:t> </a:t>
            </a:r>
            <a:r>
              <a:rPr sz="1000" spc="-5" dirty="0">
                <a:solidFill>
                  <a:srgbClr val="E3E8ED"/>
                </a:solidFill>
                <a:latin typeface="Franklin Gothic Book"/>
                <a:cs typeface="Franklin Gothic Book"/>
              </a:rPr>
              <a:t>the</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Future</a:t>
            </a:r>
            <a:endParaRPr sz="1000">
              <a:latin typeface="Franklin Gothic Book"/>
              <a:cs typeface="Franklin Gothic Boo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grpSp>
      <p:sp>
        <p:nvSpPr>
          <p:cNvPr id="6" name="object 6"/>
          <p:cNvSpPr txBox="1"/>
          <p:nvPr/>
        </p:nvSpPr>
        <p:spPr>
          <a:xfrm>
            <a:off x="91439" y="6047473"/>
            <a:ext cx="3746500" cy="143510"/>
          </a:xfrm>
          <a:prstGeom prst="rect">
            <a:avLst/>
          </a:prstGeom>
        </p:spPr>
        <p:txBody>
          <a:bodyPr vert="horz" wrap="square" lIns="0" tIns="0" rIns="0" bIns="0" rtlCol="0">
            <a:spAutoFit/>
          </a:bodyPr>
          <a:lstStyle/>
          <a:p>
            <a:pPr>
              <a:lnSpc>
                <a:spcPts val="1115"/>
              </a:lnSpc>
            </a:pPr>
            <a:r>
              <a:rPr sz="1000" spc="-10" dirty="0">
                <a:solidFill>
                  <a:srgbClr val="E3E8ED"/>
                </a:solidFill>
                <a:latin typeface="Franklin Gothic Book"/>
                <a:cs typeface="Franklin Gothic Book"/>
              </a:rPr>
              <a:t>ADAC:</a:t>
            </a:r>
            <a:r>
              <a:rPr sz="1000" spc="15" dirty="0">
                <a:solidFill>
                  <a:srgbClr val="E3E8ED"/>
                </a:solidFill>
                <a:latin typeface="Franklin Gothic Book"/>
                <a:cs typeface="Franklin Gothic Book"/>
              </a:rPr>
              <a:t> </a:t>
            </a:r>
            <a:r>
              <a:rPr sz="1000" spc="-5" dirty="0">
                <a:solidFill>
                  <a:srgbClr val="E3E8ED"/>
                </a:solidFill>
                <a:latin typeface="Franklin Gothic Book"/>
                <a:cs typeface="Franklin Gothic Book"/>
              </a:rPr>
              <a:t>Research</a:t>
            </a:r>
            <a:r>
              <a:rPr sz="1000" spc="5" dirty="0">
                <a:solidFill>
                  <a:srgbClr val="E3E8ED"/>
                </a:solidFill>
                <a:latin typeface="Franklin Gothic Book"/>
                <a:cs typeface="Franklin Gothic Book"/>
              </a:rPr>
              <a:t> </a:t>
            </a:r>
            <a:r>
              <a:rPr sz="1000" spc="-5" dirty="0">
                <a:solidFill>
                  <a:srgbClr val="E3E8ED"/>
                </a:solidFill>
                <a:latin typeface="Franklin Gothic Book"/>
                <a:cs typeface="Franklin Gothic Book"/>
              </a:rPr>
              <a:t>for</a:t>
            </a:r>
            <a:r>
              <a:rPr sz="1000" spc="5" dirty="0">
                <a:solidFill>
                  <a:srgbClr val="E3E8ED"/>
                </a:solidFill>
                <a:latin typeface="Franklin Gothic Book"/>
                <a:cs typeface="Franklin Gothic Book"/>
              </a:rPr>
              <a:t> </a:t>
            </a:r>
            <a:r>
              <a:rPr sz="1000" spc="-5" dirty="0">
                <a:solidFill>
                  <a:srgbClr val="E3E8ED"/>
                </a:solidFill>
                <a:latin typeface="Franklin Gothic Book"/>
                <a:cs typeface="Franklin Gothic Book"/>
              </a:rPr>
              <a:t>the</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Arctic</a:t>
            </a:r>
            <a:r>
              <a:rPr sz="1000" spc="5" dirty="0">
                <a:solidFill>
                  <a:srgbClr val="E3E8ED"/>
                </a:solidFill>
                <a:latin typeface="Franklin Gothic Book"/>
                <a:cs typeface="Franklin Gothic Book"/>
              </a:rPr>
              <a:t> </a:t>
            </a:r>
            <a:r>
              <a:rPr sz="1000" spc="-5" dirty="0">
                <a:solidFill>
                  <a:srgbClr val="E3E8ED"/>
                </a:solidFill>
                <a:latin typeface="Franklin Gothic Book"/>
                <a:cs typeface="Franklin Gothic Book"/>
              </a:rPr>
              <a:t>Operator…</a:t>
            </a:r>
            <a:r>
              <a:rPr sz="1000" spc="40" dirty="0">
                <a:solidFill>
                  <a:srgbClr val="E3E8ED"/>
                </a:solidFill>
                <a:latin typeface="Franklin Gothic Book"/>
                <a:cs typeface="Franklin Gothic Book"/>
              </a:rPr>
              <a:t> </a:t>
            </a:r>
            <a:r>
              <a:rPr sz="1000" spc="-10" dirty="0">
                <a:solidFill>
                  <a:srgbClr val="E3E8ED"/>
                </a:solidFill>
                <a:latin typeface="Franklin Gothic Book"/>
                <a:cs typeface="Franklin Gothic Book"/>
              </a:rPr>
              <a:t>For</a:t>
            </a:r>
            <a:r>
              <a:rPr sz="1000" spc="5" dirty="0">
                <a:solidFill>
                  <a:srgbClr val="E3E8ED"/>
                </a:solidFill>
                <a:latin typeface="Franklin Gothic Book"/>
                <a:cs typeface="Franklin Gothic Book"/>
              </a:rPr>
              <a:t> </a:t>
            </a:r>
            <a:r>
              <a:rPr sz="1000" spc="-5" dirty="0">
                <a:solidFill>
                  <a:srgbClr val="E3E8ED"/>
                </a:solidFill>
                <a:latin typeface="Franklin Gothic Book"/>
                <a:cs typeface="Franklin Gothic Book"/>
              </a:rPr>
              <a:t>Today</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and</a:t>
            </a:r>
            <a:r>
              <a:rPr sz="1000" spc="-10" dirty="0">
                <a:solidFill>
                  <a:srgbClr val="E3E8ED"/>
                </a:solidFill>
                <a:latin typeface="Franklin Gothic Book"/>
                <a:cs typeface="Franklin Gothic Book"/>
              </a:rPr>
              <a:t> For</a:t>
            </a:r>
            <a:r>
              <a:rPr sz="1000" spc="25" dirty="0">
                <a:solidFill>
                  <a:srgbClr val="E3E8ED"/>
                </a:solidFill>
                <a:latin typeface="Franklin Gothic Book"/>
                <a:cs typeface="Franklin Gothic Book"/>
              </a:rPr>
              <a:t> </a:t>
            </a:r>
            <a:r>
              <a:rPr sz="1000" spc="-5" dirty="0">
                <a:solidFill>
                  <a:srgbClr val="E3E8ED"/>
                </a:solidFill>
                <a:latin typeface="Franklin Gothic Book"/>
                <a:cs typeface="Franklin Gothic Book"/>
              </a:rPr>
              <a:t>the Future</a:t>
            </a:r>
            <a:endParaRPr sz="1000">
              <a:latin typeface="Franklin Gothic Book"/>
              <a:cs typeface="Franklin Gothic Book"/>
            </a:endParaRPr>
          </a:p>
        </p:txBody>
      </p:sp>
      <p:grpSp>
        <p:nvGrpSpPr>
          <p:cNvPr id="7" name="object 7"/>
          <p:cNvGrpSpPr/>
          <p:nvPr/>
        </p:nvGrpSpPr>
        <p:grpSpPr>
          <a:xfrm>
            <a:off x="-3175" y="0"/>
            <a:ext cx="12198350" cy="6858000"/>
            <a:chOff x="-3175" y="0"/>
            <a:chExt cx="12198350" cy="6858000"/>
          </a:xfrm>
        </p:grpSpPr>
        <p:pic>
          <p:nvPicPr>
            <p:cNvPr id="8" name="object 8"/>
            <p:cNvPicPr/>
            <p:nvPr/>
          </p:nvPicPr>
          <p:blipFill>
            <a:blip r:embed="rId5" cstate="print"/>
            <a:stretch>
              <a:fillRect/>
            </a:stretch>
          </p:blipFill>
          <p:spPr>
            <a:xfrm>
              <a:off x="845819" y="6344411"/>
              <a:ext cx="2686811" cy="426719"/>
            </a:xfrm>
            <a:prstGeom prst="rect">
              <a:avLst/>
            </a:prstGeom>
          </p:spPr>
        </p:pic>
        <p:pic>
          <p:nvPicPr>
            <p:cNvPr id="9" name="object 9"/>
            <p:cNvPicPr/>
            <p:nvPr/>
          </p:nvPicPr>
          <p:blipFill>
            <a:blip r:embed="rId6" cstate="print"/>
            <a:stretch>
              <a:fillRect/>
            </a:stretch>
          </p:blipFill>
          <p:spPr>
            <a:xfrm>
              <a:off x="149352" y="6342888"/>
              <a:ext cx="577595" cy="428243"/>
            </a:xfrm>
            <a:prstGeom prst="rect">
              <a:avLst/>
            </a:prstGeom>
          </p:spPr>
        </p:pic>
        <p:sp>
          <p:nvSpPr>
            <p:cNvPr id="10" name="object 10"/>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endParaRPr/>
            </a:p>
          </p:txBody>
        </p:sp>
        <p:pic>
          <p:nvPicPr>
            <p:cNvPr id="11" name="object 11"/>
            <p:cNvPicPr/>
            <p:nvPr/>
          </p:nvPicPr>
          <p:blipFill>
            <a:blip r:embed="rId7" cstate="print"/>
            <a:stretch>
              <a:fillRect/>
            </a:stretch>
          </p:blipFill>
          <p:spPr>
            <a:xfrm>
              <a:off x="8732519" y="0"/>
              <a:ext cx="3459479" cy="565403"/>
            </a:xfrm>
            <a:prstGeom prst="rect">
              <a:avLst/>
            </a:prstGeom>
          </p:spPr>
        </p:pic>
        <p:pic>
          <p:nvPicPr>
            <p:cNvPr id="12" name="object 12"/>
            <p:cNvPicPr/>
            <p:nvPr/>
          </p:nvPicPr>
          <p:blipFill>
            <a:blip r:embed="rId8" cstate="print"/>
            <a:stretch>
              <a:fillRect/>
            </a:stretch>
          </p:blipFill>
          <p:spPr>
            <a:xfrm>
              <a:off x="0" y="0"/>
              <a:ext cx="12190475" cy="6857999"/>
            </a:xfrm>
            <a:prstGeom prst="rect">
              <a:avLst/>
            </a:prstGeom>
          </p:spPr>
        </p:pic>
        <p:pic>
          <p:nvPicPr>
            <p:cNvPr id="13" name="object 13"/>
            <p:cNvPicPr/>
            <p:nvPr/>
          </p:nvPicPr>
          <p:blipFill>
            <a:blip r:embed="rId9" cstate="print"/>
            <a:stretch>
              <a:fillRect/>
            </a:stretch>
          </p:blipFill>
          <p:spPr>
            <a:xfrm>
              <a:off x="3532632" y="986028"/>
              <a:ext cx="5123675" cy="815339"/>
            </a:xfrm>
            <a:prstGeom prst="rect">
              <a:avLst/>
            </a:prstGeom>
          </p:spPr>
        </p:pic>
        <p:pic>
          <p:nvPicPr>
            <p:cNvPr id="14" name="object 14"/>
            <p:cNvPicPr/>
            <p:nvPr/>
          </p:nvPicPr>
          <p:blipFill>
            <a:blip r:embed="rId5" cstate="print"/>
            <a:stretch>
              <a:fillRect/>
            </a:stretch>
          </p:blipFill>
          <p:spPr>
            <a:xfrm>
              <a:off x="845819" y="6344411"/>
              <a:ext cx="2686811" cy="426719"/>
            </a:xfrm>
            <a:prstGeom prst="rect">
              <a:avLst/>
            </a:prstGeom>
          </p:spPr>
        </p:pic>
        <p:pic>
          <p:nvPicPr>
            <p:cNvPr id="15" name="object 15"/>
            <p:cNvPicPr/>
            <p:nvPr/>
          </p:nvPicPr>
          <p:blipFill>
            <a:blip r:embed="rId6" cstate="print"/>
            <a:stretch>
              <a:fillRect/>
            </a:stretch>
          </p:blipFill>
          <p:spPr>
            <a:xfrm>
              <a:off x="149352" y="6342888"/>
              <a:ext cx="577595" cy="428243"/>
            </a:xfrm>
            <a:prstGeom prst="rect">
              <a:avLst/>
            </a:prstGeom>
          </p:spPr>
        </p:pic>
      </p:grpSp>
      <p:sp>
        <p:nvSpPr>
          <p:cNvPr id="16" name="object 16"/>
          <p:cNvSpPr txBox="1"/>
          <p:nvPr/>
        </p:nvSpPr>
        <p:spPr>
          <a:xfrm>
            <a:off x="5146040" y="6515592"/>
            <a:ext cx="6696075" cy="299720"/>
          </a:xfrm>
          <a:prstGeom prst="rect">
            <a:avLst/>
          </a:prstGeom>
        </p:spPr>
        <p:txBody>
          <a:bodyPr vert="horz" wrap="square" lIns="0" tIns="12700" rIns="0" bIns="0" rtlCol="0">
            <a:spAutoFit/>
          </a:bodyPr>
          <a:lstStyle/>
          <a:p>
            <a:pPr marL="12700">
              <a:lnSpc>
                <a:spcPct val="100000"/>
              </a:lnSpc>
              <a:spcBef>
                <a:spcPts val="100"/>
              </a:spcBef>
            </a:pPr>
            <a:r>
              <a:rPr sz="1800" spc="-20" dirty="0">
                <a:solidFill>
                  <a:srgbClr val="E3E8ED"/>
                </a:solidFill>
                <a:latin typeface="Franklin Gothic Book"/>
                <a:cs typeface="Franklin Gothic Book"/>
              </a:rPr>
              <a:t>ADAC:</a:t>
            </a:r>
            <a:r>
              <a:rPr sz="1800" spc="-10" dirty="0">
                <a:solidFill>
                  <a:srgbClr val="E3E8ED"/>
                </a:solidFill>
                <a:latin typeface="Franklin Gothic Book"/>
                <a:cs typeface="Franklin Gothic Book"/>
              </a:rPr>
              <a:t> Research</a:t>
            </a:r>
            <a:r>
              <a:rPr sz="1800" spc="5" dirty="0">
                <a:solidFill>
                  <a:srgbClr val="E3E8ED"/>
                </a:solidFill>
                <a:latin typeface="Franklin Gothic Book"/>
                <a:cs typeface="Franklin Gothic Book"/>
              </a:rPr>
              <a:t> </a:t>
            </a:r>
            <a:r>
              <a:rPr sz="1800" spc="-15" dirty="0">
                <a:solidFill>
                  <a:srgbClr val="E3E8ED"/>
                </a:solidFill>
                <a:latin typeface="Franklin Gothic Book"/>
                <a:cs typeface="Franklin Gothic Book"/>
              </a:rPr>
              <a:t>for</a:t>
            </a:r>
            <a:r>
              <a:rPr sz="1800" spc="-25" dirty="0">
                <a:solidFill>
                  <a:srgbClr val="E3E8ED"/>
                </a:solidFill>
                <a:latin typeface="Franklin Gothic Book"/>
                <a:cs typeface="Franklin Gothic Book"/>
              </a:rPr>
              <a:t> </a:t>
            </a:r>
            <a:r>
              <a:rPr sz="1800" spc="-5" dirty="0">
                <a:solidFill>
                  <a:srgbClr val="E3E8ED"/>
                </a:solidFill>
                <a:latin typeface="Franklin Gothic Book"/>
                <a:cs typeface="Franklin Gothic Book"/>
              </a:rPr>
              <a:t>the </a:t>
            </a:r>
            <a:r>
              <a:rPr sz="1800" spc="-10" dirty="0">
                <a:solidFill>
                  <a:srgbClr val="E3E8ED"/>
                </a:solidFill>
                <a:latin typeface="Franklin Gothic Book"/>
                <a:cs typeface="Franklin Gothic Book"/>
              </a:rPr>
              <a:t>Arctic</a:t>
            </a:r>
            <a:r>
              <a:rPr sz="1800" spc="-5" dirty="0">
                <a:solidFill>
                  <a:srgbClr val="E3E8ED"/>
                </a:solidFill>
                <a:latin typeface="Franklin Gothic Book"/>
                <a:cs typeface="Franklin Gothic Book"/>
              </a:rPr>
              <a:t> </a:t>
            </a:r>
            <a:r>
              <a:rPr sz="1800" spc="-10" dirty="0">
                <a:solidFill>
                  <a:srgbClr val="E3E8ED"/>
                </a:solidFill>
                <a:latin typeface="Franklin Gothic Book"/>
                <a:cs typeface="Franklin Gothic Book"/>
              </a:rPr>
              <a:t>Operator…</a:t>
            </a:r>
            <a:r>
              <a:rPr sz="1800" spc="-5" dirty="0">
                <a:solidFill>
                  <a:srgbClr val="E3E8ED"/>
                </a:solidFill>
                <a:latin typeface="Franklin Gothic Book"/>
                <a:cs typeface="Franklin Gothic Book"/>
              </a:rPr>
              <a:t> </a:t>
            </a:r>
            <a:r>
              <a:rPr sz="1800" spc="-15" dirty="0">
                <a:solidFill>
                  <a:srgbClr val="E3E8ED"/>
                </a:solidFill>
                <a:latin typeface="Franklin Gothic Book"/>
                <a:cs typeface="Franklin Gothic Book"/>
              </a:rPr>
              <a:t>For</a:t>
            </a:r>
            <a:r>
              <a:rPr sz="1800" dirty="0">
                <a:solidFill>
                  <a:srgbClr val="E3E8ED"/>
                </a:solidFill>
                <a:latin typeface="Franklin Gothic Book"/>
                <a:cs typeface="Franklin Gothic Book"/>
              </a:rPr>
              <a:t> </a:t>
            </a:r>
            <a:r>
              <a:rPr sz="1800" spc="-35" dirty="0">
                <a:solidFill>
                  <a:srgbClr val="E3E8ED"/>
                </a:solidFill>
                <a:latin typeface="Franklin Gothic Book"/>
                <a:cs typeface="Franklin Gothic Book"/>
              </a:rPr>
              <a:t>Today</a:t>
            </a:r>
            <a:r>
              <a:rPr sz="1800" spc="5" dirty="0">
                <a:solidFill>
                  <a:srgbClr val="E3E8ED"/>
                </a:solidFill>
                <a:latin typeface="Franklin Gothic Book"/>
                <a:cs typeface="Franklin Gothic Book"/>
              </a:rPr>
              <a:t> </a:t>
            </a:r>
            <a:r>
              <a:rPr sz="1800" spc="-5" dirty="0">
                <a:solidFill>
                  <a:srgbClr val="E3E8ED"/>
                </a:solidFill>
                <a:latin typeface="Franklin Gothic Book"/>
                <a:cs typeface="Franklin Gothic Book"/>
              </a:rPr>
              <a:t>and</a:t>
            </a:r>
            <a:r>
              <a:rPr sz="1800" spc="5" dirty="0">
                <a:solidFill>
                  <a:srgbClr val="E3E8ED"/>
                </a:solidFill>
                <a:latin typeface="Franklin Gothic Book"/>
                <a:cs typeface="Franklin Gothic Book"/>
              </a:rPr>
              <a:t> </a:t>
            </a:r>
            <a:r>
              <a:rPr sz="1800" spc="-15" dirty="0">
                <a:solidFill>
                  <a:srgbClr val="E3E8ED"/>
                </a:solidFill>
                <a:latin typeface="Franklin Gothic Book"/>
                <a:cs typeface="Franklin Gothic Book"/>
              </a:rPr>
              <a:t>For</a:t>
            </a:r>
            <a:r>
              <a:rPr sz="1800" dirty="0">
                <a:solidFill>
                  <a:srgbClr val="E3E8ED"/>
                </a:solidFill>
                <a:latin typeface="Franklin Gothic Book"/>
                <a:cs typeface="Franklin Gothic Book"/>
              </a:rPr>
              <a:t> </a:t>
            </a:r>
            <a:r>
              <a:rPr sz="1800" spc="-5" dirty="0">
                <a:solidFill>
                  <a:srgbClr val="E3E8ED"/>
                </a:solidFill>
                <a:latin typeface="Franklin Gothic Book"/>
                <a:cs typeface="Franklin Gothic Book"/>
              </a:rPr>
              <a:t>the</a:t>
            </a:r>
            <a:r>
              <a:rPr sz="1800" spc="-10" dirty="0">
                <a:solidFill>
                  <a:srgbClr val="E3E8ED"/>
                </a:solidFill>
                <a:latin typeface="Franklin Gothic Book"/>
                <a:cs typeface="Franklin Gothic Book"/>
              </a:rPr>
              <a:t> </a:t>
            </a:r>
            <a:r>
              <a:rPr sz="1800" spc="-15" dirty="0">
                <a:solidFill>
                  <a:srgbClr val="E3E8ED"/>
                </a:solidFill>
                <a:latin typeface="Franklin Gothic Book"/>
                <a:cs typeface="Franklin Gothic Book"/>
              </a:rPr>
              <a:t>Future</a:t>
            </a:r>
            <a:endParaRPr sz="1800">
              <a:latin typeface="Franklin Gothic Book"/>
              <a:cs typeface="Franklin Gothic Book"/>
            </a:endParaRPr>
          </a:p>
        </p:txBody>
      </p:sp>
      <p:sp>
        <p:nvSpPr>
          <p:cNvPr id="17" name="object 17"/>
          <p:cNvSpPr txBox="1">
            <a:spLocks noGrp="1"/>
          </p:cNvSpPr>
          <p:nvPr>
            <p:ph type="title"/>
          </p:nvPr>
        </p:nvSpPr>
        <p:spPr>
          <a:xfrm>
            <a:off x="1249089" y="2174203"/>
            <a:ext cx="10055225" cy="966290"/>
          </a:xfrm>
          <a:prstGeom prst="rect">
            <a:avLst/>
          </a:prstGeom>
        </p:spPr>
        <p:txBody>
          <a:bodyPr vert="horz" wrap="square" lIns="0" tIns="67945" rIns="0" bIns="0" rtlCol="0">
            <a:spAutoFit/>
          </a:bodyPr>
          <a:lstStyle/>
          <a:p>
            <a:pPr marL="3763010" marR="5080" indent="-3750945">
              <a:lnSpc>
                <a:spcPts val="3460"/>
              </a:lnSpc>
              <a:spcBef>
                <a:spcPts val="535"/>
              </a:spcBef>
            </a:pPr>
            <a:r>
              <a:rPr sz="3200" spc="-15" dirty="0">
                <a:solidFill>
                  <a:srgbClr val="FFFF00"/>
                </a:solidFill>
              </a:rPr>
              <a:t>Welcome </a:t>
            </a:r>
            <a:r>
              <a:rPr sz="3200" spc="-25" dirty="0">
                <a:solidFill>
                  <a:srgbClr val="FFFF00"/>
                </a:solidFill>
              </a:rPr>
              <a:t>to ADAC’s </a:t>
            </a:r>
            <a:r>
              <a:rPr sz="3200" spc="-10" dirty="0">
                <a:solidFill>
                  <a:srgbClr val="FFFF00"/>
                </a:solidFill>
              </a:rPr>
              <a:t>Program </a:t>
            </a:r>
            <a:r>
              <a:rPr sz="3200" spc="-50" dirty="0">
                <a:solidFill>
                  <a:srgbClr val="FFFF00"/>
                </a:solidFill>
              </a:rPr>
              <a:t>Year </a:t>
            </a:r>
            <a:r>
              <a:rPr lang="en-US" sz="3200" dirty="0">
                <a:solidFill>
                  <a:srgbClr val="FFFF00"/>
                </a:solidFill>
              </a:rPr>
              <a:t>8</a:t>
            </a:r>
            <a:r>
              <a:rPr sz="3200" dirty="0">
                <a:solidFill>
                  <a:srgbClr val="FFFF00"/>
                </a:solidFill>
              </a:rPr>
              <a:t> </a:t>
            </a:r>
            <a:r>
              <a:rPr sz="3200" spc="10" dirty="0">
                <a:solidFill>
                  <a:srgbClr val="FFFF00"/>
                </a:solidFill>
              </a:rPr>
              <a:t>Virtual </a:t>
            </a:r>
            <a:r>
              <a:rPr sz="3200" dirty="0">
                <a:solidFill>
                  <a:srgbClr val="FFFF00"/>
                </a:solidFill>
              </a:rPr>
              <a:t>Annual </a:t>
            </a:r>
            <a:r>
              <a:rPr sz="3200" spc="-5" dirty="0">
                <a:solidFill>
                  <a:srgbClr val="FFFF00"/>
                </a:solidFill>
              </a:rPr>
              <a:t>Meeting </a:t>
            </a:r>
            <a:r>
              <a:rPr sz="3200" spc="-785" dirty="0">
                <a:solidFill>
                  <a:srgbClr val="FFFF00"/>
                </a:solidFill>
              </a:rPr>
              <a:t> </a:t>
            </a:r>
            <a:r>
              <a:rPr lang="en-US" sz="3200" dirty="0">
                <a:solidFill>
                  <a:srgbClr val="00AFEF"/>
                </a:solidFill>
              </a:rPr>
              <a:t>20-21 April</a:t>
            </a:r>
            <a:r>
              <a:rPr sz="3200" spc="-10" dirty="0">
                <a:solidFill>
                  <a:srgbClr val="00AFEF"/>
                </a:solidFill>
              </a:rPr>
              <a:t> </a:t>
            </a:r>
            <a:r>
              <a:rPr sz="3200" spc="-25" dirty="0">
                <a:solidFill>
                  <a:srgbClr val="00AFEF"/>
                </a:solidFill>
              </a:rPr>
              <a:t>202</a:t>
            </a:r>
            <a:r>
              <a:rPr lang="en-US" sz="3200" spc="-25" dirty="0">
                <a:solidFill>
                  <a:srgbClr val="00AFEF"/>
                </a:solidFill>
              </a:rPr>
              <a:t>2</a:t>
            </a:r>
            <a:endParaRPr sz="3200" dirty="0"/>
          </a:p>
        </p:txBody>
      </p:sp>
      <p:sp>
        <p:nvSpPr>
          <p:cNvPr id="18" name="object 18"/>
          <p:cNvSpPr txBox="1">
            <a:spLocks noGrp="1"/>
          </p:cNvSpPr>
          <p:nvPr>
            <p:ph type="body" idx="1"/>
          </p:nvPr>
        </p:nvSpPr>
        <p:spPr>
          <a:xfrm>
            <a:off x="1541037" y="3074887"/>
            <a:ext cx="7487284" cy="1844736"/>
          </a:xfrm>
          <a:prstGeom prst="rect">
            <a:avLst/>
          </a:prstGeom>
        </p:spPr>
        <p:txBody>
          <a:bodyPr vert="horz" wrap="square" lIns="0" tIns="13335" rIns="0" bIns="0" rtlCol="0">
            <a:spAutoFit/>
          </a:bodyPr>
          <a:lstStyle/>
          <a:p>
            <a:pPr marL="74295">
              <a:lnSpc>
                <a:spcPct val="100000"/>
              </a:lnSpc>
              <a:spcBef>
                <a:spcPts val="1689"/>
              </a:spcBef>
            </a:pPr>
            <a:endParaRPr lang="en-US" sz="1800" i="0" dirty="0">
              <a:solidFill>
                <a:srgbClr val="E3E8ED"/>
              </a:solidFill>
              <a:latin typeface="Franklin Gothic Book"/>
              <a:cs typeface="Franklin Gothic Book"/>
            </a:endParaRPr>
          </a:p>
          <a:p>
            <a:pPr marL="74295">
              <a:lnSpc>
                <a:spcPct val="100000"/>
              </a:lnSpc>
              <a:spcBef>
                <a:spcPts val="1689"/>
              </a:spcBef>
            </a:pPr>
            <a:endParaRPr lang="en-US" sz="1800" i="0" dirty="0">
              <a:solidFill>
                <a:srgbClr val="E3E8ED"/>
              </a:solidFill>
            </a:endParaRPr>
          </a:p>
          <a:p>
            <a:pPr>
              <a:lnSpc>
                <a:spcPct val="100000"/>
              </a:lnSpc>
              <a:spcBef>
                <a:spcPts val="105"/>
              </a:spcBef>
            </a:pPr>
            <a:endParaRPr sz="800" dirty="0">
              <a:latin typeface="Franklin Gothic Book"/>
              <a:cs typeface="Franklin Gothic Book"/>
            </a:endParaRPr>
          </a:p>
          <a:p>
            <a:pPr marL="12700" marR="3988435">
              <a:lnSpc>
                <a:spcPct val="100000"/>
              </a:lnSpc>
            </a:pPr>
            <a:endParaRPr lang="en-US" i="0" spc="-10" dirty="0">
              <a:solidFill>
                <a:srgbClr val="E3E8ED"/>
              </a:solidFill>
              <a:latin typeface="Franklin Gothic Book"/>
              <a:cs typeface="Franklin Gothic Book"/>
            </a:endParaRPr>
          </a:p>
          <a:p>
            <a:pPr marL="12700" marR="3988435">
              <a:lnSpc>
                <a:spcPct val="100000"/>
              </a:lnSpc>
            </a:pPr>
            <a:r>
              <a:rPr i="0" spc="-10" dirty="0">
                <a:solidFill>
                  <a:srgbClr val="E3E8ED"/>
                </a:solidFill>
                <a:latin typeface="Franklin Gothic Book"/>
                <a:cs typeface="Franklin Gothic Book"/>
              </a:rPr>
              <a:t>Arctic </a:t>
            </a:r>
            <a:r>
              <a:rPr i="0" dirty="0">
                <a:solidFill>
                  <a:srgbClr val="E3E8ED"/>
                </a:solidFill>
                <a:latin typeface="Franklin Gothic Book"/>
                <a:cs typeface="Franklin Gothic Book"/>
              </a:rPr>
              <a:t>Domain </a:t>
            </a:r>
            <a:r>
              <a:rPr i="0" spc="-10" dirty="0">
                <a:solidFill>
                  <a:srgbClr val="E3E8ED"/>
                </a:solidFill>
                <a:latin typeface="Franklin Gothic Book"/>
                <a:cs typeface="Franklin Gothic Book"/>
              </a:rPr>
              <a:t>Awareness </a:t>
            </a:r>
            <a:r>
              <a:rPr i="0" spc="-5" dirty="0">
                <a:solidFill>
                  <a:srgbClr val="E3E8ED"/>
                </a:solidFill>
                <a:latin typeface="Franklin Gothic Book"/>
                <a:cs typeface="Franklin Gothic Book"/>
              </a:rPr>
              <a:t>Center </a:t>
            </a:r>
            <a:r>
              <a:rPr i="0" spc="-484" dirty="0">
                <a:solidFill>
                  <a:srgbClr val="E3E8ED"/>
                </a:solidFill>
                <a:latin typeface="Franklin Gothic Book"/>
                <a:cs typeface="Franklin Gothic Book"/>
              </a:rPr>
              <a:t> </a:t>
            </a:r>
            <a:r>
              <a:rPr i="0" spc="-5" dirty="0">
                <a:solidFill>
                  <a:srgbClr val="E3E8ED"/>
                </a:solidFill>
                <a:latin typeface="Franklin Gothic Book"/>
                <a:cs typeface="Franklin Gothic Book"/>
              </a:rPr>
              <a:t>University</a:t>
            </a:r>
            <a:r>
              <a:rPr i="0" spc="5" dirty="0">
                <a:solidFill>
                  <a:srgbClr val="E3E8ED"/>
                </a:solidFill>
                <a:latin typeface="Franklin Gothic Book"/>
                <a:cs typeface="Franklin Gothic Book"/>
              </a:rPr>
              <a:t> </a:t>
            </a:r>
            <a:r>
              <a:rPr i="0" dirty="0">
                <a:solidFill>
                  <a:srgbClr val="E3E8ED"/>
                </a:solidFill>
                <a:latin typeface="Franklin Gothic Book"/>
                <a:cs typeface="Franklin Gothic Book"/>
              </a:rPr>
              <a:t>of</a:t>
            </a:r>
            <a:r>
              <a:rPr i="0" spc="-15" dirty="0">
                <a:solidFill>
                  <a:srgbClr val="E3E8ED"/>
                </a:solidFill>
                <a:latin typeface="Franklin Gothic Book"/>
                <a:cs typeface="Franklin Gothic Book"/>
              </a:rPr>
              <a:t> </a:t>
            </a:r>
            <a:r>
              <a:rPr i="0" spc="-5" dirty="0">
                <a:solidFill>
                  <a:srgbClr val="E3E8ED"/>
                </a:solidFill>
                <a:latin typeface="Franklin Gothic Book"/>
                <a:cs typeface="Franklin Gothic Book"/>
              </a:rPr>
              <a:t>Alaska</a:t>
            </a:r>
          </a:p>
        </p:txBody>
      </p:sp>
      <p:pic>
        <p:nvPicPr>
          <p:cNvPr id="19" name="object 19"/>
          <p:cNvPicPr/>
          <p:nvPr/>
        </p:nvPicPr>
        <p:blipFill>
          <a:blip r:embed="rId10" cstate="print"/>
          <a:stretch>
            <a:fillRect/>
          </a:stretch>
        </p:blipFill>
        <p:spPr>
          <a:xfrm>
            <a:off x="6275832" y="3596640"/>
            <a:ext cx="4456175" cy="187909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99845" y="524636"/>
            <a:ext cx="10779760" cy="482600"/>
          </a:xfrm>
          <a:prstGeom prst="rect">
            <a:avLst/>
          </a:prstGeom>
        </p:spPr>
        <p:txBody>
          <a:bodyPr vert="horz" wrap="square" lIns="0" tIns="12700" rIns="0" bIns="0" rtlCol="0">
            <a:spAutoFit/>
          </a:bodyPr>
          <a:lstStyle/>
          <a:p>
            <a:pPr marL="12700">
              <a:lnSpc>
                <a:spcPct val="100000"/>
              </a:lnSpc>
              <a:spcBef>
                <a:spcPts val="100"/>
              </a:spcBef>
            </a:pPr>
            <a:r>
              <a:rPr sz="3000" spc="5" dirty="0"/>
              <a:t>An</a:t>
            </a:r>
            <a:r>
              <a:rPr sz="3000" spc="-15" dirty="0"/>
              <a:t> </a:t>
            </a:r>
            <a:r>
              <a:rPr sz="3000" dirty="0"/>
              <a:t>opening</a:t>
            </a:r>
            <a:r>
              <a:rPr sz="3000" spc="-30" dirty="0"/>
              <a:t> </a:t>
            </a:r>
            <a:r>
              <a:rPr sz="3000" spc="-5" dirty="0"/>
              <a:t>welcome</a:t>
            </a:r>
            <a:r>
              <a:rPr sz="3000" spc="-30" dirty="0"/>
              <a:t> </a:t>
            </a:r>
            <a:r>
              <a:rPr sz="3000" spc="-10" dirty="0"/>
              <a:t>from</a:t>
            </a:r>
            <a:r>
              <a:rPr sz="3000" spc="-40" dirty="0"/>
              <a:t> </a:t>
            </a:r>
            <a:r>
              <a:rPr sz="3000" spc="-15" dirty="0"/>
              <a:t>UAA</a:t>
            </a:r>
            <a:r>
              <a:rPr sz="3000" spc="-5" dirty="0"/>
              <a:t> </a:t>
            </a:r>
            <a:r>
              <a:rPr sz="3000" dirty="0"/>
              <a:t>Chancellor</a:t>
            </a:r>
            <a:r>
              <a:rPr sz="3000" spc="-35" dirty="0"/>
              <a:t> </a:t>
            </a:r>
            <a:r>
              <a:rPr lang="en-US" sz="3000" spc="-50" dirty="0"/>
              <a:t>Sean Parnell</a:t>
            </a:r>
            <a:endParaRPr sz="3000" dirty="0"/>
          </a:p>
        </p:txBody>
      </p:sp>
      <p:sp>
        <p:nvSpPr>
          <p:cNvPr id="3" name="object 3"/>
          <p:cNvSpPr txBox="1"/>
          <p:nvPr/>
        </p:nvSpPr>
        <p:spPr>
          <a:xfrm>
            <a:off x="5018532" y="5622035"/>
            <a:ext cx="6789420" cy="632866"/>
          </a:xfrm>
          <a:prstGeom prst="rect">
            <a:avLst/>
          </a:prstGeom>
          <a:solidFill>
            <a:srgbClr val="212A37"/>
          </a:solidFill>
          <a:ln w="12192">
            <a:solidFill>
              <a:srgbClr val="84ACB6"/>
            </a:solidFill>
          </a:ln>
        </p:spPr>
        <p:txBody>
          <a:bodyPr vert="horz" wrap="square" lIns="0" tIns="40005" rIns="0" bIns="0" rtlCol="0">
            <a:spAutoFit/>
          </a:bodyPr>
          <a:lstStyle/>
          <a:p>
            <a:pPr marL="90805">
              <a:lnSpc>
                <a:spcPct val="100000"/>
              </a:lnSpc>
              <a:spcBef>
                <a:spcPts val="315"/>
              </a:spcBef>
            </a:pPr>
            <a:r>
              <a:rPr lang="sv-SE" sz="1800" spc="-40" dirty="0">
                <a:solidFill>
                  <a:srgbClr val="E3E8ED"/>
                </a:solidFill>
                <a:latin typeface="Franklin Gothic Book"/>
                <a:cs typeface="Franklin Gothic Book"/>
              </a:rPr>
              <a:t>Chancellor Sean Parnell</a:t>
            </a:r>
            <a:r>
              <a:rPr sz="1800" spc="-5" dirty="0">
                <a:solidFill>
                  <a:srgbClr val="E3E8ED"/>
                </a:solidFill>
                <a:latin typeface="Franklin Gothic Book"/>
                <a:cs typeface="Franklin Gothic Book"/>
              </a:rPr>
              <a:t>,</a:t>
            </a:r>
            <a:r>
              <a:rPr sz="1800" dirty="0">
                <a:solidFill>
                  <a:srgbClr val="E3E8ED"/>
                </a:solidFill>
                <a:latin typeface="Franklin Gothic Book"/>
                <a:cs typeface="Franklin Gothic Book"/>
              </a:rPr>
              <a:t> </a:t>
            </a:r>
            <a:r>
              <a:rPr lang="en-US" sz="1800" spc="-10" dirty="0">
                <a:solidFill>
                  <a:srgbClr val="E3E8ED"/>
                </a:solidFill>
                <a:latin typeface="Franklin Gothic Book"/>
                <a:cs typeface="Franklin Gothic Book"/>
              </a:rPr>
              <a:t>Former Alaska Governor</a:t>
            </a:r>
            <a:r>
              <a:rPr sz="1800" spc="-15" dirty="0">
                <a:solidFill>
                  <a:srgbClr val="E3E8ED"/>
                </a:solidFill>
                <a:latin typeface="Franklin Gothic Book"/>
                <a:cs typeface="Franklin Gothic Book"/>
              </a:rPr>
              <a:t>,</a:t>
            </a:r>
            <a:r>
              <a:rPr sz="1800" spc="10" dirty="0">
                <a:solidFill>
                  <a:srgbClr val="E3E8ED"/>
                </a:solidFill>
                <a:latin typeface="Franklin Gothic Book"/>
                <a:cs typeface="Franklin Gothic Book"/>
              </a:rPr>
              <a:t> </a:t>
            </a:r>
            <a:endParaRPr lang="en-US" sz="1800" spc="10" dirty="0">
              <a:solidFill>
                <a:srgbClr val="E3E8ED"/>
              </a:solidFill>
              <a:latin typeface="Franklin Gothic Book"/>
              <a:cs typeface="Franklin Gothic Book"/>
            </a:endParaRPr>
          </a:p>
          <a:p>
            <a:pPr marL="90805">
              <a:lnSpc>
                <a:spcPct val="100000"/>
              </a:lnSpc>
              <a:spcBef>
                <a:spcPts val="315"/>
              </a:spcBef>
            </a:pPr>
            <a:r>
              <a:rPr sz="1800" spc="-5" dirty="0">
                <a:solidFill>
                  <a:srgbClr val="E3E8ED"/>
                </a:solidFill>
                <a:latin typeface="Franklin Gothic Book"/>
                <a:cs typeface="Franklin Gothic Book"/>
              </a:rPr>
              <a:t>University</a:t>
            </a:r>
            <a:r>
              <a:rPr sz="1800" dirty="0">
                <a:solidFill>
                  <a:srgbClr val="E3E8ED"/>
                </a:solidFill>
                <a:latin typeface="Franklin Gothic Book"/>
                <a:cs typeface="Franklin Gothic Book"/>
              </a:rPr>
              <a:t> of</a:t>
            </a:r>
            <a:r>
              <a:rPr sz="1800" spc="-5" dirty="0">
                <a:solidFill>
                  <a:srgbClr val="E3E8ED"/>
                </a:solidFill>
                <a:latin typeface="Franklin Gothic Book"/>
                <a:cs typeface="Franklin Gothic Book"/>
              </a:rPr>
              <a:t> Alaska</a:t>
            </a:r>
            <a:r>
              <a:rPr sz="1800" dirty="0">
                <a:solidFill>
                  <a:srgbClr val="E3E8ED"/>
                </a:solidFill>
                <a:latin typeface="Franklin Gothic Book"/>
                <a:cs typeface="Franklin Gothic Book"/>
              </a:rPr>
              <a:t> </a:t>
            </a:r>
            <a:r>
              <a:rPr sz="1800" spc="-5" dirty="0">
                <a:solidFill>
                  <a:srgbClr val="E3E8ED"/>
                </a:solidFill>
                <a:latin typeface="Franklin Gothic Book"/>
                <a:cs typeface="Franklin Gothic Book"/>
              </a:rPr>
              <a:t>Anchorage</a:t>
            </a:r>
            <a:endParaRPr sz="1800" dirty="0">
              <a:latin typeface="Franklin Gothic Book"/>
              <a:cs typeface="Franklin Gothic Book"/>
            </a:endParaRPr>
          </a:p>
        </p:txBody>
      </p:sp>
      <p:grpSp>
        <p:nvGrpSpPr>
          <p:cNvPr id="4" name="object 4"/>
          <p:cNvGrpSpPr/>
          <p:nvPr/>
        </p:nvGrpSpPr>
        <p:grpSpPr>
          <a:xfrm>
            <a:off x="4038600" y="1786135"/>
            <a:ext cx="3342119" cy="3285730"/>
            <a:chOff x="1356360" y="1498092"/>
            <a:chExt cx="3342119" cy="3285730"/>
          </a:xfrm>
        </p:grpSpPr>
        <p:pic>
          <p:nvPicPr>
            <p:cNvPr id="5" name="object 5"/>
            <p:cNvPicPr/>
            <p:nvPr/>
          </p:nvPicPr>
          <p:blipFill>
            <a:blip r:embed="rId2" cstate="print"/>
            <a:stretch>
              <a:fillRect/>
            </a:stretch>
          </p:blipFill>
          <p:spPr>
            <a:xfrm>
              <a:off x="1475244" y="3307079"/>
              <a:ext cx="3104375" cy="1476743"/>
            </a:xfrm>
            <a:prstGeom prst="rect">
              <a:avLst/>
            </a:prstGeom>
          </p:spPr>
        </p:pic>
        <p:pic>
          <p:nvPicPr>
            <p:cNvPr id="6" name="object 6"/>
            <p:cNvPicPr/>
            <p:nvPr/>
          </p:nvPicPr>
          <p:blipFill>
            <a:blip r:embed="rId3" cstate="print"/>
            <a:stretch>
              <a:fillRect/>
            </a:stretch>
          </p:blipFill>
          <p:spPr>
            <a:xfrm>
              <a:off x="1356360" y="1498092"/>
              <a:ext cx="3342119" cy="1362443"/>
            </a:xfrm>
            <a:prstGeom prst="rect">
              <a:avLst/>
            </a:prstGeom>
          </p:spPr>
        </p:pic>
      </p:grpSp>
      <p:sp>
        <p:nvSpPr>
          <p:cNvPr id="8" name="object 8"/>
          <p:cNvSpPr txBox="1"/>
          <p:nvPr/>
        </p:nvSpPr>
        <p:spPr>
          <a:xfrm>
            <a:off x="916939" y="84073"/>
            <a:ext cx="3357879" cy="228268"/>
          </a:xfrm>
          <a:prstGeom prst="rect">
            <a:avLst/>
          </a:prstGeom>
        </p:spPr>
        <p:txBody>
          <a:bodyPr vert="horz" wrap="square" lIns="0" tIns="12700" rIns="0" bIns="0" rtlCol="0">
            <a:spAutoFit/>
          </a:bodyPr>
          <a:lstStyle/>
          <a:p>
            <a:pPr marL="12700">
              <a:lnSpc>
                <a:spcPct val="100000"/>
              </a:lnSpc>
              <a:spcBef>
                <a:spcPts val="100"/>
              </a:spcBef>
            </a:pPr>
            <a:r>
              <a:rPr sz="1400" spc="-15" dirty="0">
                <a:solidFill>
                  <a:srgbClr val="00AFEF"/>
                </a:solidFill>
                <a:latin typeface="Franklin Gothic Book"/>
                <a:cs typeface="Franklin Gothic Book"/>
              </a:rPr>
              <a:t>ADAC</a:t>
            </a:r>
            <a:r>
              <a:rPr sz="1400" spc="-30" dirty="0">
                <a:solidFill>
                  <a:srgbClr val="00AFEF"/>
                </a:solidFill>
                <a:latin typeface="Franklin Gothic Book"/>
                <a:cs typeface="Franklin Gothic Book"/>
              </a:rPr>
              <a:t> </a:t>
            </a:r>
            <a:r>
              <a:rPr sz="1400" spc="-20" dirty="0">
                <a:solidFill>
                  <a:srgbClr val="00AFEF"/>
                </a:solidFill>
                <a:latin typeface="Franklin Gothic Book"/>
                <a:cs typeface="Franklin Gothic Book"/>
              </a:rPr>
              <a:t>Year</a:t>
            </a:r>
            <a:r>
              <a:rPr sz="1400" spc="-25" dirty="0">
                <a:solidFill>
                  <a:srgbClr val="00AFEF"/>
                </a:solidFill>
                <a:latin typeface="Franklin Gothic Book"/>
                <a:cs typeface="Franklin Gothic Book"/>
              </a:rPr>
              <a:t> </a:t>
            </a:r>
            <a:r>
              <a:rPr lang="en-US" sz="1400" dirty="0">
                <a:solidFill>
                  <a:srgbClr val="00AFEF"/>
                </a:solidFill>
                <a:latin typeface="Franklin Gothic Book"/>
                <a:cs typeface="Franklin Gothic Book"/>
              </a:rPr>
              <a:t>8</a:t>
            </a:r>
            <a:r>
              <a:rPr sz="1400" spc="-10" dirty="0">
                <a:solidFill>
                  <a:srgbClr val="00AFEF"/>
                </a:solidFill>
                <a:latin typeface="Franklin Gothic Book"/>
                <a:cs typeface="Franklin Gothic Book"/>
              </a:rPr>
              <a:t> </a:t>
            </a:r>
            <a:r>
              <a:rPr sz="1400" spc="-5" dirty="0">
                <a:solidFill>
                  <a:srgbClr val="00AFEF"/>
                </a:solidFill>
                <a:latin typeface="Franklin Gothic Book"/>
                <a:cs typeface="Franklin Gothic Book"/>
              </a:rPr>
              <a:t>Annual</a:t>
            </a:r>
            <a:r>
              <a:rPr sz="1400" spc="5" dirty="0">
                <a:solidFill>
                  <a:srgbClr val="00AFEF"/>
                </a:solidFill>
                <a:latin typeface="Franklin Gothic Book"/>
                <a:cs typeface="Franklin Gothic Book"/>
              </a:rPr>
              <a:t> </a:t>
            </a:r>
            <a:r>
              <a:rPr sz="1400" spc="-5" dirty="0">
                <a:solidFill>
                  <a:srgbClr val="00AFEF"/>
                </a:solidFill>
                <a:latin typeface="Franklin Gothic Book"/>
                <a:cs typeface="Franklin Gothic Book"/>
              </a:rPr>
              <a:t>Meeting, </a:t>
            </a:r>
            <a:r>
              <a:rPr lang="en-US" sz="1400" dirty="0">
                <a:solidFill>
                  <a:srgbClr val="00AFEF"/>
                </a:solidFill>
                <a:latin typeface="Franklin Gothic Book"/>
                <a:cs typeface="Franklin Gothic Book"/>
              </a:rPr>
              <a:t>20-21 April</a:t>
            </a:r>
            <a:endParaRPr sz="1400" dirty="0">
              <a:latin typeface="Franklin Gothic Book"/>
              <a:cs typeface="Franklin Gothic Book"/>
            </a:endParaRPr>
          </a:p>
        </p:txBody>
      </p:sp>
      <p:sp>
        <p:nvSpPr>
          <p:cNvPr id="9" name="object 9"/>
          <p:cNvSpPr txBox="1"/>
          <p:nvPr/>
        </p:nvSpPr>
        <p:spPr>
          <a:xfrm>
            <a:off x="78739" y="6034773"/>
            <a:ext cx="3771900" cy="168910"/>
          </a:xfrm>
          <a:prstGeom prst="rect">
            <a:avLst/>
          </a:prstGeom>
        </p:spPr>
        <p:txBody>
          <a:bodyPr vert="horz" wrap="square" lIns="0" tIns="1270" rIns="0" bIns="0" rtlCol="0">
            <a:spAutoFit/>
          </a:bodyPr>
          <a:lstStyle/>
          <a:p>
            <a:pPr marL="12700">
              <a:lnSpc>
                <a:spcPct val="100000"/>
              </a:lnSpc>
              <a:spcBef>
                <a:spcPts val="10"/>
              </a:spcBef>
            </a:pPr>
            <a:r>
              <a:rPr sz="1000" spc="-10" dirty="0">
                <a:solidFill>
                  <a:srgbClr val="E3E8ED"/>
                </a:solidFill>
                <a:latin typeface="Franklin Gothic Book"/>
                <a:cs typeface="Franklin Gothic Book"/>
              </a:rPr>
              <a:t>ADAC:</a:t>
            </a:r>
            <a:r>
              <a:rPr sz="1000" spc="15" dirty="0">
                <a:solidFill>
                  <a:srgbClr val="E3E8ED"/>
                </a:solidFill>
                <a:latin typeface="Franklin Gothic Book"/>
                <a:cs typeface="Franklin Gothic Book"/>
              </a:rPr>
              <a:t> </a:t>
            </a:r>
            <a:r>
              <a:rPr sz="1000" spc="-5" dirty="0">
                <a:solidFill>
                  <a:srgbClr val="E3E8ED"/>
                </a:solidFill>
                <a:latin typeface="Franklin Gothic Book"/>
                <a:cs typeface="Franklin Gothic Book"/>
              </a:rPr>
              <a:t>Research</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for</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the Arctic</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Operator…</a:t>
            </a:r>
            <a:r>
              <a:rPr sz="1000" spc="35" dirty="0">
                <a:solidFill>
                  <a:srgbClr val="E3E8ED"/>
                </a:solidFill>
                <a:latin typeface="Franklin Gothic Book"/>
                <a:cs typeface="Franklin Gothic Book"/>
              </a:rPr>
              <a:t> </a:t>
            </a:r>
            <a:r>
              <a:rPr sz="1000" spc="-10" dirty="0">
                <a:solidFill>
                  <a:srgbClr val="E3E8ED"/>
                </a:solidFill>
                <a:latin typeface="Franklin Gothic Book"/>
                <a:cs typeface="Franklin Gothic Book"/>
              </a:rPr>
              <a:t>For</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Today</a:t>
            </a:r>
            <a:r>
              <a:rPr sz="1000" spc="5" dirty="0">
                <a:solidFill>
                  <a:srgbClr val="E3E8ED"/>
                </a:solidFill>
                <a:latin typeface="Franklin Gothic Book"/>
                <a:cs typeface="Franklin Gothic Book"/>
              </a:rPr>
              <a:t> </a:t>
            </a:r>
            <a:r>
              <a:rPr sz="1000" spc="-5" dirty="0">
                <a:solidFill>
                  <a:srgbClr val="E3E8ED"/>
                </a:solidFill>
                <a:latin typeface="Franklin Gothic Book"/>
                <a:cs typeface="Franklin Gothic Book"/>
              </a:rPr>
              <a:t>and </a:t>
            </a:r>
            <a:r>
              <a:rPr sz="1000" spc="-10" dirty="0">
                <a:solidFill>
                  <a:srgbClr val="E3E8ED"/>
                </a:solidFill>
                <a:latin typeface="Franklin Gothic Book"/>
                <a:cs typeface="Franklin Gothic Book"/>
              </a:rPr>
              <a:t>For</a:t>
            </a:r>
            <a:r>
              <a:rPr sz="1000" spc="20" dirty="0">
                <a:solidFill>
                  <a:srgbClr val="E3E8ED"/>
                </a:solidFill>
                <a:latin typeface="Franklin Gothic Book"/>
                <a:cs typeface="Franklin Gothic Book"/>
              </a:rPr>
              <a:t> </a:t>
            </a:r>
            <a:r>
              <a:rPr sz="1000" spc="-5" dirty="0">
                <a:solidFill>
                  <a:srgbClr val="E3E8ED"/>
                </a:solidFill>
                <a:latin typeface="Franklin Gothic Book"/>
                <a:cs typeface="Franklin Gothic Book"/>
              </a:rPr>
              <a:t>the</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Future</a:t>
            </a:r>
            <a:endParaRPr sz="1000" dirty="0">
              <a:latin typeface="Franklin Gothic Book"/>
              <a:cs typeface="Franklin Gothic Book"/>
            </a:endParaRPr>
          </a:p>
        </p:txBody>
      </p:sp>
    </p:spTree>
    <p:extLst>
      <p:ext uri="{BB962C8B-B14F-4D97-AF65-F5344CB8AC3E}">
        <p14:creationId xmlns:p14="http://schemas.microsoft.com/office/powerpoint/2010/main" val="61402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524636"/>
            <a:ext cx="9046210" cy="936154"/>
          </a:xfrm>
          <a:prstGeom prst="rect">
            <a:avLst/>
          </a:prstGeom>
        </p:spPr>
        <p:txBody>
          <a:bodyPr vert="horz" wrap="square" lIns="0" tIns="12700" rIns="0" bIns="0" rtlCol="0">
            <a:spAutoFit/>
          </a:bodyPr>
          <a:lstStyle/>
          <a:p>
            <a:pPr marL="12700">
              <a:lnSpc>
                <a:spcPct val="100000"/>
              </a:lnSpc>
              <a:spcBef>
                <a:spcPts val="100"/>
              </a:spcBef>
            </a:pPr>
            <a:r>
              <a:rPr sz="3000" dirty="0"/>
              <a:t>Please</a:t>
            </a:r>
            <a:r>
              <a:rPr sz="3000" spc="-40" dirty="0"/>
              <a:t> </a:t>
            </a:r>
            <a:r>
              <a:rPr sz="3000" spc="-10" dirty="0"/>
              <a:t>Welcome</a:t>
            </a:r>
            <a:r>
              <a:rPr sz="3000" spc="-35" dirty="0"/>
              <a:t> </a:t>
            </a:r>
            <a:r>
              <a:rPr sz="3000" spc="5" dirty="0"/>
              <a:t>our</a:t>
            </a:r>
            <a:r>
              <a:rPr sz="3000" spc="-15" dirty="0"/>
              <a:t> </a:t>
            </a:r>
            <a:r>
              <a:rPr lang="en-US" sz="3000" dirty="0"/>
              <a:t>DHS Introductory Speaker</a:t>
            </a:r>
            <a:r>
              <a:rPr sz="3000" spc="-30" dirty="0"/>
              <a:t>, </a:t>
            </a:r>
            <a:br>
              <a:rPr lang="en-US" sz="3000" spc="-30" dirty="0"/>
            </a:br>
            <a:r>
              <a:rPr lang="en-US" sz="3000" spc="-50" dirty="0" err="1"/>
              <a:t>Wallicia</a:t>
            </a:r>
            <a:r>
              <a:rPr lang="en-US" sz="3000" spc="-50" dirty="0"/>
              <a:t> Tapscott</a:t>
            </a:r>
            <a:endParaRPr sz="3000" dirty="0"/>
          </a:p>
        </p:txBody>
      </p:sp>
      <p:sp>
        <p:nvSpPr>
          <p:cNvPr id="3" name="object 3"/>
          <p:cNvSpPr txBox="1"/>
          <p:nvPr/>
        </p:nvSpPr>
        <p:spPr>
          <a:xfrm>
            <a:off x="4239767" y="5254752"/>
            <a:ext cx="7762240" cy="593752"/>
          </a:xfrm>
          <a:prstGeom prst="rect">
            <a:avLst/>
          </a:prstGeom>
          <a:solidFill>
            <a:srgbClr val="212A37"/>
          </a:solidFill>
          <a:ln w="12192">
            <a:solidFill>
              <a:srgbClr val="E3E8ED"/>
            </a:solidFill>
          </a:ln>
        </p:spPr>
        <p:txBody>
          <a:bodyPr vert="horz" wrap="square" lIns="0" tIns="39370" rIns="0" bIns="0" rtlCol="0">
            <a:spAutoFit/>
          </a:bodyPr>
          <a:lstStyle/>
          <a:p>
            <a:pPr marL="184785">
              <a:lnSpc>
                <a:spcPct val="100000"/>
              </a:lnSpc>
              <a:spcBef>
                <a:spcPts val="310"/>
              </a:spcBef>
            </a:pPr>
            <a:r>
              <a:rPr lang="en-US" sz="1800" spc="-35" dirty="0" err="1">
                <a:solidFill>
                  <a:srgbClr val="E3E8ED"/>
                </a:solidFill>
                <a:latin typeface="Franklin Gothic Book"/>
                <a:cs typeface="Franklin Gothic Book"/>
              </a:rPr>
              <a:t>Wallicia</a:t>
            </a:r>
            <a:r>
              <a:rPr lang="en-US" sz="1800" spc="-35" dirty="0">
                <a:solidFill>
                  <a:srgbClr val="E3E8ED"/>
                </a:solidFill>
                <a:latin typeface="Franklin Gothic Book"/>
                <a:cs typeface="Franklin Gothic Book"/>
              </a:rPr>
              <a:t> Tapscott, DHS S&amp;T Office of Innovation and Collaboration, Principal Director</a:t>
            </a:r>
            <a:endParaRPr sz="1800" dirty="0">
              <a:latin typeface="Franklin Gothic Book"/>
              <a:cs typeface="Franklin Gothic Book"/>
            </a:endParaRPr>
          </a:p>
        </p:txBody>
      </p:sp>
      <p:sp>
        <p:nvSpPr>
          <p:cNvPr id="4" name="object 4"/>
          <p:cNvSpPr txBox="1"/>
          <p:nvPr/>
        </p:nvSpPr>
        <p:spPr>
          <a:xfrm>
            <a:off x="916939" y="84073"/>
            <a:ext cx="3357879" cy="228268"/>
          </a:xfrm>
          <a:prstGeom prst="rect">
            <a:avLst/>
          </a:prstGeom>
        </p:spPr>
        <p:txBody>
          <a:bodyPr vert="horz" wrap="square" lIns="0" tIns="12700" rIns="0" bIns="0" rtlCol="0">
            <a:spAutoFit/>
          </a:bodyPr>
          <a:lstStyle/>
          <a:p>
            <a:pPr marL="12700">
              <a:lnSpc>
                <a:spcPct val="100000"/>
              </a:lnSpc>
              <a:spcBef>
                <a:spcPts val="100"/>
              </a:spcBef>
            </a:pPr>
            <a:r>
              <a:rPr lang="en-US" sz="1400" spc="-15" dirty="0">
                <a:solidFill>
                  <a:srgbClr val="00AFEF"/>
                </a:solidFill>
                <a:latin typeface="Franklin Gothic Book"/>
                <a:cs typeface="Franklin Gothic Book"/>
              </a:rPr>
              <a:t>ADAC Year 8 Annual Meeting, 20-21 April</a:t>
            </a:r>
          </a:p>
        </p:txBody>
      </p:sp>
      <p:pic>
        <p:nvPicPr>
          <p:cNvPr id="6" name="object 6"/>
          <p:cNvPicPr/>
          <p:nvPr/>
        </p:nvPicPr>
        <p:blipFill>
          <a:blip r:embed="rId2" cstate="print"/>
          <a:stretch>
            <a:fillRect/>
          </a:stretch>
        </p:blipFill>
        <p:spPr>
          <a:xfrm>
            <a:off x="4349496" y="1682496"/>
            <a:ext cx="3493008" cy="3493008"/>
          </a:xfrm>
          <a:prstGeom prst="rect">
            <a:avLst/>
          </a:prstGeom>
        </p:spPr>
      </p:pic>
      <p:sp>
        <p:nvSpPr>
          <p:cNvPr id="8" name="object 8"/>
          <p:cNvSpPr txBox="1"/>
          <p:nvPr/>
        </p:nvSpPr>
        <p:spPr>
          <a:xfrm>
            <a:off x="78739" y="6034773"/>
            <a:ext cx="3771900" cy="168910"/>
          </a:xfrm>
          <a:prstGeom prst="rect">
            <a:avLst/>
          </a:prstGeom>
        </p:spPr>
        <p:txBody>
          <a:bodyPr vert="horz" wrap="square" lIns="0" tIns="1270" rIns="0" bIns="0" rtlCol="0">
            <a:spAutoFit/>
          </a:bodyPr>
          <a:lstStyle/>
          <a:p>
            <a:pPr marL="12700">
              <a:lnSpc>
                <a:spcPct val="100000"/>
              </a:lnSpc>
              <a:spcBef>
                <a:spcPts val="10"/>
              </a:spcBef>
            </a:pPr>
            <a:r>
              <a:rPr sz="1000" spc="-10" dirty="0">
                <a:solidFill>
                  <a:srgbClr val="E3E8ED"/>
                </a:solidFill>
                <a:latin typeface="Franklin Gothic Book"/>
                <a:cs typeface="Franklin Gothic Book"/>
              </a:rPr>
              <a:t>ADAC:</a:t>
            </a:r>
            <a:r>
              <a:rPr sz="1000" spc="15" dirty="0">
                <a:solidFill>
                  <a:srgbClr val="E3E8ED"/>
                </a:solidFill>
                <a:latin typeface="Franklin Gothic Book"/>
                <a:cs typeface="Franklin Gothic Book"/>
              </a:rPr>
              <a:t> </a:t>
            </a:r>
            <a:r>
              <a:rPr sz="1000" spc="-5" dirty="0">
                <a:solidFill>
                  <a:srgbClr val="E3E8ED"/>
                </a:solidFill>
                <a:latin typeface="Franklin Gothic Book"/>
                <a:cs typeface="Franklin Gothic Book"/>
              </a:rPr>
              <a:t>Research</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for</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the Arctic</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Operator…</a:t>
            </a:r>
            <a:r>
              <a:rPr sz="1000" spc="35" dirty="0">
                <a:solidFill>
                  <a:srgbClr val="E3E8ED"/>
                </a:solidFill>
                <a:latin typeface="Franklin Gothic Book"/>
                <a:cs typeface="Franklin Gothic Book"/>
              </a:rPr>
              <a:t> </a:t>
            </a:r>
            <a:r>
              <a:rPr sz="1000" spc="-10" dirty="0">
                <a:solidFill>
                  <a:srgbClr val="E3E8ED"/>
                </a:solidFill>
                <a:latin typeface="Franklin Gothic Book"/>
                <a:cs typeface="Franklin Gothic Book"/>
              </a:rPr>
              <a:t>For</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Today</a:t>
            </a:r>
            <a:r>
              <a:rPr sz="1000" spc="5" dirty="0">
                <a:solidFill>
                  <a:srgbClr val="E3E8ED"/>
                </a:solidFill>
                <a:latin typeface="Franklin Gothic Book"/>
                <a:cs typeface="Franklin Gothic Book"/>
              </a:rPr>
              <a:t> </a:t>
            </a:r>
            <a:r>
              <a:rPr sz="1000" spc="-5" dirty="0">
                <a:solidFill>
                  <a:srgbClr val="E3E8ED"/>
                </a:solidFill>
                <a:latin typeface="Franklin Gothic Book"/>
                <a:cs typeface="Franklin Gothic Book"/>
              </a:rPr>
              <a:t>and </a:t>
            </a:r>
            <a:r>
              <a:rPr sz="1000" spc="-10" dirty="0">
                <a:solidFill>
                  <a:srgbClr val="E3E8ED"/>
                </a:solidFill>
                <a:latin typeface="Franklin Gothic Book"/>
                <a:cs typeface="Franklin Gothic Book"/>
              </a:rPr>
              <a:t>For</a:t>
            </a:r>
            <a:r>
              <a:rPr sz="1000" spc="20" dirty="0">
                <a:solidFill>
                  <a:srgbClr val="E3E8ED"/>
                </a:solidFill>
                <a:latin typeface="Franklin Gothic Book"/>
                <a:cs typeface="Franklin Gothic Book"/>
              </a:rPr>
              <a:t> </a:t>
            </a:r>
            <a:r>
              <a:rPr sz="1000" spc="-5" dirty="0">
                <a:solidFill>
                  <a:srgbClr val="E3E8ED"/>
                </a:solidFill>
                <a:latin typeface="Franklin Gothic Book"/>
                <a:cs typeface="Franklin Gothic Book"/>
              </a:rPr>
              <a:t>the</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Future</a:t>
            </a:r>
            <a:endParaRPr sz="1000">
              <a:latin typeface="Franklin Gothic Book"/>
              <a:cs typeface="Franklin Gothic Book"/>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6049" y="2070716"/>
            <a:ext cx="8156028" cy="1622605"/>
          </a:xfrm>
        </p:spPr>
        <p:txBody>
          <a:bodyPr>
            <a:normAutofit fontScale="90000"/>
          </a:bodyPr>
          <a:lstStyle/>
          <a:p>
            <a:br>
              <a:rPr lang="en-US" sz="3600" dirty="0"/>
            </a:br>
            <a:r>
              <a:rPr lang="en-US" sz="3600" dirty="0"/>
              <a:t>ADAC Year 8 Annual Meeting</a:t>
            </a:r>
            <a:br>
              <a:rPr lang="en-US" sz="3600" dirty="0"/>
            </a:br>
            <a:r>
              <a:rPr lang="en-US" sz="2700" dirty="0">
                <a:solidFill>
                  <a:srgbClr val="00B0F0"/>
                </a:solidFill>
              </a:rPr>
              <a:t>April 2022</a:t>
            </a:r>
            <a:br>
              <a:rPr lang="en-US" sz="3600" dirty="0"/>
            </a:br>
            <a:r>
              <a:rPr lang="en-US" sz="3600" dirty="0"/>
              <a:t>ADAC Project Briefing</a:t>
            </a:r>
            <a:br>
              <a:rPr lang="en-US" sz="3600" dirty="0"/>
            </a:br>
            <a:r>
              <a:rPr lang="en-US" sz="2800" dirty="0"/>
              <a:t>(</a:t>
            </a:r>
            <a:r>
              <a:rPr lang="en-US" sz="2800" dirty="0">
                <a:solidFill>
                  <a:srgbClr val="FFFF00"/>
                </a:solidFill>
              </a:rPr>
              <a:t>LRAUV</a:t>
            </a:r>
            <a:r>
              <a:rPr lang="en-US" sz="2800" dirty="0"/>
              <a:t>) for Under-Ice Mapping of Oil Spills and Environmental Hazards</a:t>
            </a:r>
            <a:endParaRPr lang="en-US" sz="3000" i="1" dirty="0">
              <a:solidFill>
                <a:srgbClr val="FFFF00"/>
              </a:solidFill>
            </a:endParaRPr>
          </a:p>
        </p:txBody>
      </p:sp>
      <p:sp>
        <p:nvSpPr>
          <p:cNvPr id="4" name="Text Placeholder 3"/>
          <p:cNvSpPr>
            <a:spLocks noGrp="1"/>
          </p:cNvSpPr>
          <p:nvPr>
            <p:ph type="body" sz="quarter" idx="10"/>
          </p:nvPr>
        </p:nvSpPr>
        <p:spPr>
          <a:xfrm>
            <a:off x="1522384" y="3999702"/>
            <a:ext cx="6633644" cy="1571625"/>
          </a:xfrm>
        </p:spPr>
        <p:txBody>
          <a:bodyPr/>
          <a:lstStyle/>
          <a:p>
            <a:r>
              <a:rPr lang="en-US" dirty="0"/>
              <a:t>PI Amy Kukulya (WHOI)</a:t>
            </a:r>
          </a:p>
          <a:p>
            <a:r>
              <a:rPr lang="en-US" dirty="0"/>
              <a:t>PI Brett Hobson (MBARI)</a:t>
            </a:r>
          </a:p>
          <a:p>
            <a:r>
              <a:rPr lang="en-US" dirty="0"/>
              <a:t>and Noa Yoder (WHOI, presenter)</a:t>
            </a:r>
          </a:p>
        </p:txBody>
      </p:sp>
      <p:pic>
        <p:nvPicPr>
          <p:cNvPr id="7" name="Picture 6">
            <a:extLst>
              <a:ext uri="{FF2B5EF4-FFF2-40B4-BE49-F238E27FC236}">
                <a16:creationId xmlns:a16="http://schemas.microsoft.com/office/drawing/2014/main" id="{663DCC42-9896-40BD-B2E9-C92F776C2A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0191" y="1971773"/>
            <a:ext cx="3385760" cy="4055858"/>
          </a:xfrm>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6049" y="2070716"/>
            <a:ext cx="8156028" cy="1622605"/>
          </a:xfrm>
        </p:spPr>
        <p:txBody>
          <a:bodyPr>
            <a:normAutofit fontScale="90000"/>
          </a:bodyPr>
          <a:lstStyle/>
          <a:p>
            <a:br>
              <a:rPr lang="en-US" sz="3600" dirty="0"/>
            </a:br>
            <a:r>
              <a:rPr lang="en-US" sz="3600" dirty="0"/>
              <a:t>ADAC Year 8 Annual Meeting</a:t>
            </a:r>
            <a:br>
              <a:rPr lang="en-US" sz="3600" dirty="0"/>
            </a:br>
            <a:r>
              <a:rPr lang="en-US" sz="2700" dirty="0">
                <a:solidFill>
                  <a:srgbClr val="00B0F0"/>
                </a:solidFill>
              </a:rPr>
              <a:t>April 2022</a:t>
            </a:r>
            <a:br>
              <a:rPr lang="en-US" sz="3600" dirty="0"/>
            </a:br>
            <a:r>
              <a:rPr lang="en-US" sz="3600" dirty="0"/>
              <a:t>ADAC Project Briefing</a:t>
            </a:r>
            <a:br>
              <a:rPr lang="en-US" sz="3600" dirty="0"/>
            </a:br>
            <a:r>
              <a:rPr lang="en-US" sz="2800" dirty="0"/>
              <a:t>(</a:t>
            </a:r>
            <a:r>
              <a:rPr lang="en-US" sz="2800" dirty="0">
                <a:solidFill>
                  <a:srgbClr val="FFFF00"/>
                </a:solidFill>
              </a:rPr>
              <a:t>LRAUV</a:t>
            </a:r>
            <a:r>
              <a:rPr lang="en-US" sz="2800" dirty="0"/>
              <a:t>) for Under-Ice Mapping of Oil Spills and Environmental Hazards</a:t>
            </a:r>
            <a:endParaRPr lang="en-US" sz="3000" i="1" dirty="0">
              <a:solidFill>
                <a:srgbClr val="FFFF00"/>
              </a:solidFill>
            </a:endParaRPr>
          </a:p>
        </p:txBody>
      </p:sp>
      <p:sp>
        <p:nvSpPr>
          <p:cNvPr id="4" name="Text Placeholder 3"/>
          <p:cNvSpPr>
            <a:spLocks noGrp="1"/>
          </p:cNvSpPr>
          <p:nvPr>
            <p:ph type="body" sz="quarter" idx="10"/>
          </p:nvPr>
        </p:nvSpPr>
        <p:spPr>
          <a:xfrm>
            <a:off x="1522384" y="3999702"/>
            <a:ext cx="6633644" cy="1571625"/>
          </a:xfrm>
        </p:spPr>
        <p:txBody>
          <a:bodyPr/>
          <a:lstStyle/>
          <a:p>
            <a:r>
              <a:rPr lang="en-US" dirty="0"/>
              <a:t>PI Amy Kukulya (WHOI)</a:t>
            </a:r>
          </a:p>
          <a:p>
            <a:r>
              <a:rPr lang="en-US" dirty="0"/>
              <a:t>PI Brett Hobson (MBARI)</a:t>
            </a:r>
          </a:p>
          <a:p>
            <a:r>
              <a:rPr lang="en-US" dirty="0"/>
              <a:t>and Noa Yoder (WHOI, presenter)</a:t>
            </a:r>
          </a:p>
        </p:txBody>
      </p:sp>
      <p:pic>
        <p:nvPicPr>
          <p:cNvPr id="7" name="Picture 6">
            <a:extLst>
              <a:ext uri="{FF2B5EF4-FFF2-40B4-BE49-F238E27FC236}">
                <a16:creationId xmlns:a16="http://schemas.microsoft.com/office/drawing/2014/main" id="{663DCC42-9896-40BD-B2E9-C92F776C2A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50191" y="1971773"/>
            <a:ext cx="3385760" cy="4055858"/>
          </a:xfrm>
          <a:prstGeom prst="rect">
            <a:avLst/>
          </a:prstGeom>
        </p:spPr>
      </p:pic>
    </p:spTree>
    <p:extLst>
      <p:ext uri="{BB962C8B-B14F-4D97-AF65-F5344CB8AC3E}">
        <p14:creationId xmlns:p14="http://schemas.microsoft.com/office/powerpoint/2010/main" val="53534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p:spPr>
        <p:txBody>
          <a:bodyPr>
            <a:normAutofit fontScale="90000"/>
          </a:bodyPr>
          <a:lstStyle/>
          <a:p>
            <a:r>
              <a:rPr lang="en-US" sz="3600" dirty="0"/>
              <a:t>ADAC Project </a:t>
            </a:r>
            <a:r>
              <a:rPr lang="en-US" sz="3600" dirty="0">
                <a:solidFill>
                  <a:srgbClr val="FFFF00"/>
                </a:solidFill>
              </a:rPr>
              <a:t>(LRAUV) </a:t>
            </a:r>
            <a:r>
              <a:rPr lang="en-US" sz="3600" dirty="0"/>
              <a:t>for Under-Ice Mapping of Oil Spills and Environmental Hazards</a:t>
            </a:r>
            <a:endParaRPr lang="en-US" sz="2700" i="1" dirty="0">
              <a:solidFill>
                <a:srgbClr val="FFFF00"/>
              </a:solidFill>
            </a:endParaRPr>
          </a:p>
        </p:txBody>
      </p:sp>
      <p:sp>
        <p:nvSpPr>
          <p:cNvPr id="3" name="Content Placeholder 2"/>
          <p:cNvSpPr>
            <a:spLocks noGrp="1"/>
          </p:cNvSpPr>
          <p:nvPr>
            <p:ph idx="4294967295"/>
          </p:nvPr>
        </p:nvSpPr>
        <p:spPr>
          <a:xfrm>
            <a:off x="499982" y="1687837"/>
            <a:ext cx="5275816" cy="3649204"/>
          </a:xfrm>
        </p:spPr>
        <p:txBody>
          <a:bodyPr>
            <a:normAutofit fontScale="55000" lnSpcReduction="20000"/>
          </a:bodyPr>
          <a:lstStyle/>
          <a:p>
            <a:r>
              <a:rPr lang="en-US" dirty="0"/>
              <a:t>Project Principal Investigator(s): PI/PM Amy Kukulya (WHOI), Co-PI Brett Hobson (MBARI)</a:t>
            </a:r>
          </a:p>
          <a:p>
            <a:endParaRPr lang="en-US" dirty="0"/>
          </a:p>
          <a:p>
            <a:r>
              <a:rPr lang="en-US" dirty="0"/>
              <a:t>Woods Hole Oceanographic Institution, Monterey Bay Aquarium Research Institute</a:t>
            </a:r>
          </a:p>
          <a:p>
            <a:endParaRPr lang="en-US" dirty="0"/>
          </a:p>
          <a:p>
            <a:r>
              <a:rPr lang="en-US" dirty="0"/>
              <a:t>Supporting Team:  Daniel Gomez-Ibanez, Noa Yoder, Amanda Besaw, Brian Kieft, Ben Raanan, Ryan Govostes, Steven Seeberger, Kaitlyn Tradd, Adarsh Salagame, Aidan Kenny, Cameron Fairclough </a:t>
            </a:r>
          </a:p>
          <a:p>
            <a:endParaRPr lang="en-US" dirty="0"/>
          </a:p>
          <a:p>
            <a:r>
              <a:rPr lang="en-US" dirty="0"/>
              <a:t>Project Champion: Kirsten Trego, HQ USCG MER</a:t>
            </a:r>
          </a:p>
          <a:p>
            <a:endParaRPr lang="en-US" dirty="0"/>
          </a:p>
          <a:p>
            <a:r>
              <a:rPr lang="en-US" dirty="0"/>
              <a:t>Project Advocates: Dr. Robyn </a:t>
            </a:r>
            <a:r>
              <a:rPr lang="en-US" dirty="0" err="1"/>
              <a:t>Conmy</a:t>
            </a:r>
            <a:r>
              <a:rPr lang="en-US" dirty="0"/>
              <a:t>, EPA USEPA/NRMRL/RTEB, USCG Research and Development Center, Dr. Jay Choy BSEE/Oil Spill Preparedness Division, Dr. Lisa Dipinto, NOAA, Office of Restoration and Response, Mr. Brian </a:t>
            </a:r>
            <a:r>
              <a:rPr lang="en-US" dirty="0" err="1"/>
              <a:t>Dolph</a:t>
            </a:r>
            <a:r>
              <a:rPr lang="en-US" dirty="0"/>
              <a:t>, USCG R&amp;D Center</a:t>
            </a:r>
          </a:p>
          <a:p>
            <a:endParaRPr lang="en-US" dirty="0"/>
          </a:p>
        </p:txBody>
      </p:sp>
      <p:pic>
        <p:nvPicPr>
          <p:cNvPr id="8" name="Picture 7">
            <a:extLst>
              <a:ext uri="{FF2B5EF4-FFF2-40B4-BE49-F238E27FC236}">
                <a16:creationId xmlns:a16="http://schemas.microsoft.com/office/drawing/2014/main" id="{15A722A4-5C68-4644-B194-0250AA14BF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1178273"/>
            <a:ext cx="5356561" cy="2970543"/>
          </a:xfrm>
          <a:prstGeom prst="rect">
            <a:avLst/>
          </a:prstGeom>
        </p:spPr>
      </p:pic>
      <p:pic>
        <p:nvPicPr>
          <p:cNvPr id="5" name="Makai LRAUV Assy.JPG" descr="Makai LRAUV Assy.JPG">
            <a:extLst>
              <a:ext uri="{FF2B5EF4-FFF2-40B4-BE49-F238E27FC236}">
                <a16:creationId xmlns:a16="http://schemas.microsoft.com/office/drawing/2014/main" id="{CB580E3D-6672-4487-8356-10AB0A38F486}"/>
              </a:ext>
            </a:extLst>
          </p:cNvPr>
          <p:cNvPicPr>
            <a:picLocks noChangeAspect="1"/>
          </p:cNvPicPr>
          <p:nvPr/>
        </p:nvPicPr>
        <p:blipFill>
          <a:blip r:embed="rId3"/>
          <a:srcRect l="25154" t="36207" r="5613" b="33612"/>
          <a:stretch>
            <a:fillRect/>
          </a:stretch>
        </p:blipFill>
        <p:spPr>
          <a:xfrm>
            <a:off x="5005632" y="4529922"/>
            <a:ext cx="6938760" cy="1957160"/>
          </a:xfrm>
          <a:custGeom>
            <a:avLst/>
            <a:gdLst/>
            <a:ahLst/>
            <a:cxnLst>
              <a:cxn ang="0">
                <a:pos x="wd2" y="hd2"/>
              </a:cxn>
              <a:cxn ang="5400000">
                <a:pos x="wd2" y="hd2"/>
              </a:cxn>
              <a:cxn ang="10800000">
                <a:pos x="wd2" y="hd2"/>
              </a:cxn>
              <a:cxn ang="16200000">
                <a:pos x="wd2" y="hd2"/>
              </a:cxn>
            </a:cxnLst>
            <a:rect l="0" t="0" r="r" b="b"/>
            <a:pathLst>
              <a:path w="21582" h="21558" extrusionOk="0">
                <a:moveTo>
                  <a:pt x="15672" y="0"/>
                </a:moveTo>
                <a:cubicBezTo>
                  <a:pt x="15446" y="-2"/>
                  <a:pt x="15336" y="18"/>
                  <a:pt x="15343" y="60"/>
                </a:cubicBezTo>
                <a:cubicBezTo>
                  <a:pt x="15349" y="96"/>
                  <a:pt x="15342" y="173"/>
                  <a:pt x="15327" y="231"/>
                </a:cubicBezTo>
                <a:cubicBezTo>
                  <a:pt x="15312" y="290"/>
                  <a:pt x="15297" y="452"/>
                  <a:pt x="15294" y="591"/>
                </a:cubicBezTo>
                <a:cubicBezTo>
                  <a:pt x="15290" y="751"/>
                  <a:pt x="15280" y="838"/>
                  <a:pt x="15266" y="828"/>
                </a:cubicBezTo>
                <a:cubicBezTo>
                  <a:pt x="15251" y="818"/>
                  <a:pt x="15244" y="897"/>
                  <a:pt x="15244" y="1067"/>
                </a:cubicBezTo>
                <a:cubicBezTo>
                  <a:pt x="15244" y="1236"/>
                  <a:pt x="15235" y="1335"/>
                  <a:pt x="15217" y="1359"/>
                </a:cubicBezTo>
                <a:cubicBezTo>
                  <a:pt x="15200" y="1381"/>
                  <a:pt x="15190" y="1478"/>
                  <a:pt x="15190" y="1612"/>
                </a:cubicBezTo>
                <a:cubicBezTo>
                  <a:pt x="15190" y="1738"/>
                  <a:pt x="15180" y="1842"/>
                  <a:pt x="15165" y="1862"/>
                </a:cubicBezTo>
                <a:cubicBezTo>
                  <a:pt x="15148" y="1884"/>
                  <a:pt x="15143" y="1964"/>
                  <a:pt x="15149" y="2112"/>
                </a:cubicBezTo>
                <a:cubicBezTo>
                  <a:pt x="15155" y="2271"/>
                  <a:pt x="15150" y="2340"/>
                  <a:pt x="15129" y="2368"/>
                </a:cubicBezTo>
                <a:cubicBezTo>
                  <a:pt x="15111" y="2393"/>
                  <a:pt x="15101" y="2483"/>
                  <a:pt x="15101" y="2618"/>
                </a:cubicBezTo>
                <a:cubicBezTo>
                  <a:pt x="15101" y="2735"/>
                  <a:pt x="15089" y="2851"/>
                  <a:pt x="15075" y="2879"/>
                </a:cubicBezTo>
                <a:cubicBezTo>
                  <a:pt x="15061" y="2907"/>
                  <a:pt x="15047" y="3044"/>
                  <a:pt x="15044" y="3183"/>
                </a:cubicBezTo>
                <a:cubicBezTo>
                  <a:pt x="15040" y="3348"/>
                  <a:pt x="15030" y="3429"/>
                  <a:pt x="15015" y="3419"/>
                </a:cubicBezTo>
                <a:cubicBezTo>
                  <a:pt x="15000" y="3407"/>
                  <a:pt x="14994" y="3473"/>
                  <a:pt x="14997" y="3631"/>
                </a:cubicBezTo>
                <a:cubicBezTo>
                  <a:pt x="15000" y="3773"/>
                  <a:pt x="14991" y="3889"/>
                  <a:pt x="14975" y="3933"/>
                </a:cubicBezTo>
                <a:cubicBezTo>
                  <a:pt x="14959" y="3977"/>
                  <a:pt x="14951" y="4084"/>
                  <a:pt x="14955" y="4210"/>
                </a:cubicBezTo>
                <a:cubicBezTo>
                  <a:pt x="14958" y="4352"/>
                  <a:pt x="14952" y="4428"/>
                  <a:pt x="14933" y="4454"/>
                </a:cubicBezTo>
                <a:cubicBezTo>
                  <a:pt x="14915" y="4479"/>
                  <a:pt x="14904" y="4571"/>
                  <a:pt x="14904" y="4709"/>
                </a:cubicBezTo>
                <a:cubicBezTo>
                  <a:pt x="14904" y="4843"/>
                  <a:pt x="14894" y="4939"/>
                  <a:pt x="14878" y="4961"/>
                </a:cubicBezTo>
                <a:cubicBezTo>
                  <a:pt x="14861" y="4984"/>
                  <a:pt x="14851" y="5080"/>
                  <a:pt x="14851" y="5215"/>
                </a:cubicBezTo>
                <a:cubicBezTo>
                  <a:pt x="14851" y="5342"/>
                  <a:pt x="14841" y="5445"/>
                  <a:pt x="14826" y="5465"/>
                </a:cubicBezTo>
                <a:cubicBezTo>
                  <a:pt x="14811" y="5486"/>
                  <a:pt x="14801" y="5590"/>
                  <a:pt x="14801" y="5728"/>
                </a:cubicBezTo>
                <a:cubicBezTo>
                  <a:pt x="14801" y="5856"/>
                  <a:pt x="14789" y="5987"/>
                  <a:pt x="14775" y="6024"/>
                </a:cubicBezTo>
                <a:cubicBezTo>
                  <a:pt x="14757" y="6069"/>
                  <a:pt x="14752" y="6161"/>
                  <a:pt x="14757" y="6296"/>
                </a:cubicBezTo>
                <a:cubicBezTo>
                  <a:pt x="14763" y="6445"/>
                  <a:pt x="14758" y="6510"/>
                  <a:pt x="14737" y="6539"/>
                </a:cubicBezTo>
                <a:cubicBezTo>
                  <a:pt x="14718" y="6564"/>
                  <a:pt x="14708" y="6654"/>
                  <a:pt x="14708" y="6795"/>
                </a:cubicBezTo>
                <a:cubicBezTo>
                  <a:pt x="14708" y="6929"/>
                  <a:pt x="14698" y="7025"/>
                  <a:pt x="14681" y="7047"/>
                </a:cubicBezTo>
                <a:cubicBezTo>
                  <a:pt x="14665" y="7070"/>
                  <a:pt x="14654" y="7166"/>
                  <a:pt x="14654" y="7300"/>
                </a:cubicBezTo>
                <a:cubicBezTo>
                  <a:pt x="14654" y="7435"/>
                  <a:pt x="14644" y="7531"/>
                  <a:pt x="14628" y="7554"/>
                </a:cubicBezTo>
                <a:cubicBezTo>
                  <a:pt x="14613" y="7574"/>
                  <a:pt x="14601" y="7649"/>
                  <a:pt x="14601" y="7721"/>
                </a:cubicBezTo>
                <a:cubicBezTo>
                  <a:pt x="14601" y="7861"/>
                  <a:pt x="14553" y="8082"/>
                  <a:pt x="14523" y="8082"/>
                </a:cubicBezTo>
                <a:cubicBezTo>
                  <a:pt x="14513" y="8082"/>
                  <a:pt x="14493" y="8122"/>
                  <a:pt x="14477" y="8172"/>
                </a:cubicBezTo>
                <a:cubicBezTo>
                  <a:pt x="14462" y="8221"/>
                  <a:pt x="14437" y="8271"/>
                  <a:pt x="14422" y="8283"/>
                </a:cubicBezTo>
                <a:cubicBezTo>
                  <a:pt x="14408" y="8294"/>
                  <a:pt x="14385" y="8353"/>
                  <a:pt x="14372" y="8415"/>
                </a:cubicBezTo>
                <a:cubicBezTo>
                  <a:pt x="14359" y="8476"/>
                  <a:pt x="14342" y="8512"/>
                  <a:pt x="14334" y="8494"/>
                </a:cubicBezTo>
                <a:cubicBezTo>
                  <a:pt x="14326" y="8477"/>
                  <a:pt x="14314" y="8507"/>
                  <a:pt x="14308" y="8562"/>
                </a:cubicBezTo>
                <a:cubicBezTo>
                  <a:pt x="14302" y="8622"/>
                  <a:pt x="14286" y="8648"/>
                  <a:pt x="14270" y="8626"/>
                </a:cubicBezTo>
                <a:cubicBezTo>
                  <a:pt x="14255" y="8606"/>
                  <a:pt x="14246" y="8614"/>
                  <a:pt x="14252" y="8645"/>
                </a:cubicBezTo>
                <a:cubicBezTo>
                  <a:pt x="14257" y="8675"/>
                  <a:pt x="14251" y="8730"/>
                  <a:pt x="14239" y="8766"/>
                </a:cubicBezTo>
                <a:cubicBezTo>
                  <a:pt x="14224" y="8811"/>
                  <a:pt x="12298" y="8832"/>
                  <a:pt x="8093" y="8835"/>
                </a:cubicBezTo>
                <a:cubicBezTo>
                  <a:pt x="4725" y="8837"/>
                  <a:pt x="1965" y="8843"/>
                  <a:pt x="1960" y="8847"/>
                </a:cubicBezTo>
                <a:cubicBezTo>
                  <a:pt x="1955" y="8851"/>
                  <a:pt x="1943" y="8859"/>
                  <a:pt x="1933" y="8864"/>
                </a:cubicBezTo>
                <a:cubicBezTo>
                  <a:pt x="1923" y="8869"/>
                  <a:pt x="1899" y="8907"/>
                  <a:pt x="1879" y="8948"/>
                </a:cubicBezTo>
                <a:cubicBezTo>
                  <a:pt x="1858" y="8989"/>
                  <a:pt x="1821" y="9014"/>
                  <a:pt x="1795" y="9004"/>
                </a:cubicBezTo>
                <a:cubicBezTo>
                  <a:pt x="1768" y="8994"/>
                  <a:pt x="1751" y="9008"/>
                  <a:pt x="1756" y="9036"/>
                </a:cubicBezTo>
                <a:cubicBezTo>
                  <a:pt x="1768" y="9103"/>
                  <a:pt x="1708" y="9211"/>
                  <a:pt x="1679" y="9175"/>
                </a:cubicBezTo>
                <a:cubicBezTo>
                  <a:pt x="1667" y="9159"/>
                  <a:pt x="1657" y="9173"/>
                  <a:pt x="1657" y="9207"/>
                </a:cubicBezTo>
                <a:cubicBezTo>
                  <a:pt x="1657" y="9288"/>
                  <a:pt x="1534" y="9547"/>
                  <a:pt x="1515" y="9505"/>
                </a:cubicBezTo>
                <a:cubicBezTo>
                  <a:pt x="1507" y="9488"/>
                  <a:pt x="1490" y="9516"/>
                  <a:pt x="1478" y="9568"/>
                </a:cubicBezTo>
                <a:cubicBezTo>
                  <a:pt x="1466" y="9620"/>
                  <a:pt x="1444" y="9662"/>
                  <a:pt x="1430" y="9662"/>
                </a:cubicBezTo>
                <a:cubicBezTo>
                  <a:pt x="1416" y="9662"/>
                  <a:pt x="1409" y="9686"/>
                  <a:pt x="1414" y="9716"/>
                </a:cubicBezTo>
                <a:cubicBezTo>
                  <a:pt x="1419" y="9745"/>
                  <a:pt x="1392" y="9878"/>
                  <a:pt x="1353" y="10012"/>
                </a:cubicBezTo>
                <a:cubicBezTo>
                  <a:pt x="1314" y="10146"/>
                  <a:pt x="1282" y="10231"/>
                  <a:pt x="1281" y="10198"/>
                </a:cubicBezTo>
                <a:cubicBezTo>
                  <a:pt x="1281" y="10164"/>
                  <a:pt x="1269" y="10227"/>
                  <a:pt x="1256" y="10336"/>
                </a:cubicBezTo>
                <a:cubicBezTo>
                  <a:pt x="1231" y="10534"/>
                  <a:pt x="1230" y="10536"/>
                  <a:pt x="1062" y="10580"/>
                </a:cubicBezTo>
                <a:cubicBezTo>
                  <a:pt x="970" y="10605"/>
                  <a:pt x="813" y="10606"/>
                  <a:pt x="715" y="10583"/>
                </a:cubicBezTo>
                <a:cubicBezTo>
                  <a:pt x="560" y="10546"/>
                  <a:pt x="535" y="10554"/>
                  <a:pt x="525" y="10643"/>
                </a:cubicBezTo>
                <a:cubicBezTo>
                  <a:pt x="518" y="10709"/>
                  <a:pt x="502" y="10733"/>
                  <a:pt x="480" y="10708"/>
                </a:cubicBezTo>
                <a:cubicBezTo>
                  <a:pt x="459" y="10684"/>
                  <a:pt x="443" y="10706"/>
                  <a:pt x="436" y="10770"/>
                </a:cubicBezTo>
                <a:cubicBezTo>
                  <a:pt x="430" y="10824"/>
                  <a:pt x="415" y="10861"/>
                  <a:pt x="403" y="10851"/>
                </a:cubicBezTo>
                <a:cubicBezTo>
                  <a:pt x="390" y="10841"/>
                  <a:pt x="362" y="10894"/>
                  <a:pt x="341" y="10970"/>
                </a:cubicBezTo>
                <a:cubicBezTo>
                  <a:pt x="317" y="11054"/>
                  <a:pt x="289" y="11094"/>
                  <a:pt x="267" y="11074"/>
                </a:cubicBezTo>
                <a:cubicBezTo>
                  <a:pt x="244" y="11053"/>
                  <a:pt x="233" y="11071"/>
                  <a:pt x="234" y="11126"/>
                </a:cubicBezTo>
                <a:cubicBezTo>
                  <a:pt x="236" y="11173"/>
                  <a:pt x="232" y="11211"/>
                  <a:pt x="226" y="11211"/>
                </a:cubicBezTo>
                <a:cubicBezTo>
                  <a:pt x="200" y="11211"/>
                  <a:pt x="139" y="11461"/>
                  <a:pt x="147" y="11536"/>
                </a:cubicBezTo>
                <a:cubicBezTo>
                  <a:pt x="151" y="11581"/>
                  <a:pt x="140" y="11657"/>
                  <a:pt x="121" y="11705"/>
                </a:cubicBezTo>
                <a:cubicBezTo>
                  <a:pt x="102" y="11752"/>
                  <a:pt x="91" y="11809"/>
                  <a:pt x="97" y="11832"/>
                </a:cubicBezTo>
                <a:cubicBezTo>
                  <a:pt x="103" y="11854"/>
                  <a:pt x="95" y="11889"/>
                  <a:pt x="79" y="11911"/>
                </a:cubicBezTo>
                <a:cubicBezTo>
                  <a:pt x="60" y="11937"/>
                  <a:pt x="50" y="12026"/>
                  <a:pt x="50" y="12169"/>
                </a:cubicBezTo>
                <a:cubicBezTo>
                  <a:pt x="50" y="12293"/>
                  <a:pt x="40" y="12399"/>
                  <a:pt x="26" y="12418"/>
                </a:cubicBezTo>
                <a:cubicBezTo>
                  <a:pt x="-9" y="12465"/>
                  <a:pt x="-9" y="13941"/>
                  <a:pt x="26" y="13988"/>
                </a:cubicBezTo>
                <a:cubicBezTo>
                  <a:pt x="40" y="14007"/>
                  <a:pt x="50" y="14116"/>
                  <a:pt x="50" y="14247"/>
                </a:cubicBezTo>
                <a:cubicBezTo>
                  <a:pt x="50" y="14391"/>
                  <a:pt x="57" y="14459"/>
                  <a:pt x="69" y="14432"/>
                </a:cubicBezTo>
                <a:cubicBezTo>
                  <a:pt x="79" y="14409"/>
                  <a:pt x="92" y="14449"/>
                  <a:pt x="98" y="14520"/>
                </a:cubicBezTo>
                <a:cubicBezTo>
                  <a:pt x="103" y="14590"/>
                  <a:pt x="118" y="14663"/>
                  <a:pt x="132" y="14682"/>
                </a:cubicBezTo>
                <a:cubicBezTo>
                  <a:pt x="146" y="14700"/>
                  <a:pt x="157" y="14769"/>
                  <a:pt x="157" y="14833"/>
                </a:cubicBezTo>
                <a:cubicBezTo>
                  <a:pt x="157" y="14898"/>
                  <a:pt x="177" y="15016"/>
                  <a:pt x="201" y="15097"/>
                </a:cubicBezTo>
                <a:cubicBezTo>
                  <a:pt x="225" y="15178"/>
                  <a:pt x="240" y="15272"/>
                  <a:pt x="234" y="15305"/>
                </a:cubicBezTo>
                <a:cubicBezTo>
                  <a:pt x="229" y="15338"/>
                  <a:pt x="240" y="15334"/>
                  <a:pt x="260" y="15297"/>
                </a:cubicBezTo>
                <a:cubicBezTo>
                  <a:pt x="289" y="15241"/>
                  <a:pt x="304" y="15266"/>
                  <a:pt x="351" y="15454"/>
                </a:cubicBezTo>
                <a:cubicBezTo>
                  <a:pt x="390" y="15613"/>
                  <a:pt x="416" y="15666"/>
                  <a:pt x="440" y="15639"/>
                </a:cubicBezTo>
                <a:cubicBezTo>
                  <a:pt x="484" y="15589"/>
                  <a:pt x="573" y="15711"/>
                  <a:pt x="558" y="15800"/>
                </a:cubicBezTo>
                <a:cubicBezTo>
                  <a:pt x="550" y="15847"/>
                  <a:pt x="575" y="15855"/>
                  <a:pt x="642" y="15826"/>
                </a:cubicBezTo>
                <a:cubicBezTo>
                  <a:pt x="694" y="15803"/>
                  <a:pt x="806" y="15792"/>
                  <a:pt x="889" y="15800"/>
                </a:cubicBezTo>
                <a:cubicBezTo>
                  <a:pt x="973" y="15808"/>
                  <a:pt x="1078" y="15818"/>
                  <a:pt x="1124" y="15821"/>
                </a:cubicBezTo>
                <a:cubicBezTo>
                  <a:pt x="1203" y="15826"/>
                  <a:pt x="1215" y="15851"/>
                  <a:pt x="1328" y="16253"/>
                </a:cubicBezTo>
                <a:cubicBezTo>
                  <a:pt x="1394" y="16488"/>
                  <a:pt x="1458" y="16679"/>
                  <a:pt x="1469" y="16679"/>
                </a:cubicBezTo>
                <a:cubicBezTo>
                  <a:pt x="1481" y="16679"/>
                  <a:pt x="1506" y="16738"/>
                  <a:pt x="1524" y="16811"/>
                </a:cubicBezTo>
                <a:cubicBezTo>
                  <a:pt x="1543" y="16883"/>
                  <a:pt x="1585" y="16982"/>
                  <a:pt x="1618" y="17030"/>
                </a:cubicBezTo>
                <a:cubicBezTo>
                  <a:pt x="1656" y="17087"/>
                  <a:pt x="1672" y="17146"/>
                  <a:pt x="1664" y="17195"/>
                </a:cubicBezTo>
                <a:cubicBezTo>
                  <a:pt x="1655" y="17246"/>
                  <a:pt x="1660" y="17257"/>
                  <a:pt x="1680" y="17230"/>
                </a:cubicBezTo>
                <a:cubicBezTo>
                  <a:pt x="1711" y="17187"/>
                  <a:pt x="1859" y="17343"/>
                  <a:pt x="1915" y="17478"/>
                </a:cubicBezTo>
                <a:cubicBezTo>
                  <a:pt x="1944" y="17548"/>
                  <a:pt x="3060" y="17563"/>
                  <a:pt x="8472" y="17562"/>
                </a:cubicBezTo>
                <a:cubicBezTo>
                  <a:pt x="12696" y="17561"/>
                  <a:pt x="14991" y="17539"/>
                  <a:pt x="14984" y="17499"/>
                </a:cubicBezTo>
                <a:cubicBezTo>
                  <a:pt x="14972" y="17431"/>
                  <a:pt x="14987" y="17403"/>
                  <a:pt x="15086" y="17376"/>
                </a:cubicBezTo>
                <a:cubicBezTo>
                  <a:pt x="15119" y="17368"/>
                  <a:pt x="15161" y="17359"/>
                  <a:pt x="15215" y="17349"/>
                </a:cubicBezTo>
                <a:cubicBezTo>
                  <a:pt x="15345" y="17326"/>
                  <a:pt x="15418" y="17338"/>
                  <a:pt x="15434" y="17384"/>
                </a:cubicBezTo>
                <a:cubicBezTo>
                  <a:pt x="15452" y="17436"/>
                  <a:pt x="15470" y="17424"/>
                  <a:pt x="15507" y="17337"/>
                </a:cubicBezTo>
                <a:cubicBezTo>
                  <a:pt x="15550" y="17234"/>
                  <a:pt x="15593" y="17221"/>
                  <a:pt x="15873" y="17229"/>
                </a:cubicBezTo>
                <a:cubicBezTo>
                  <a:pt x="15929" y="17230"/>
                  <a:pt x="15977" y="17230"/>
                  <a:pt x="16017" y="17229"/>
                </a:cubicBezTo>
                <a:cubicBezTo>
                  <a:pt x="16057" y="17227"/>
                  <a:pt x="16090" y="17223"/>
                  <a:pt x="16115" y="17218"/>
                </a:cubicBezTo>
                <a:cubicBezTo>
                  <a:pt x="16165" y="17208"/>
                  <a:pt x="16186" y="17192"/>
                  <a:pt x="16185" y="17166"/>
                </a:cubicBezTo>
                <a:cubicBezTo>
                  <a:pt x="16179" y="17065"/>
                  <a:pt x="16286" y="17012"/>
                  <a:pt x="16427" y="17047"/>
                </a:cubicBezTo>
                <a:cubicBezTo>
                  <a:pt x="16525" y="17071"/>
                  <a:pt x="16554" y="17055"/>
                  <a:pt x="16582" y="16965"/>
                </a:cubicBezTo>
                <a:cubicBezTo>
                  <a:pt x="16610" y="16875"/>
                  <a:pt x="16648" y="16856"/>
                  <a:pt x="16777" y="16860"/>
                </a:cubicBezTo>
                <a:cubicBezTo>
                  <a:pt x="16906" y="16865"/>
                  <a:pt x="16938" y="16846"/>
                  <a:pt x="16947" y="16766"/>
                </a:cubicBezTo>
                <a:cubicBezTo>
                  <a:pt x="16956" y="16685"/>
                  <a:pt x="16982" y="16672"/>
                  <a:pt x="17096" y="16696"/>
                </a:cubicBezTo>
                <a:cubicBezTo>
                  <a:pt x="17151" y="16707"/>
                  <a:pt x="17188" y="16708"/>
                  <a:pt x="17218" y="16696"/>
                </a:cubicBezTo>
                <a:cubicBezTo>
                  <a:pt x="17233" y="16689"/>
                  <a:pt x="17246" y="16679"/>
                  <a:pt x="17258" y="16666"/>
                </a:cubicBezTo>
                <a:cubicBezTo>
                  <a:pt x="17271" y="16652"/>
                  <a:pt x="17282" y="16635"/>
                  <a:pt x="17293" y="16613"/>
                </a:cubicBezTo>
                <a:cubicBezTo>
                  <a:pt x="17338" y="16529"/>
                  <a:pt x="17377" y="16510"/>
                  <a:pt x="17459" y="16536"/>
                </a:cubicBezTo>
                <a:cubicBezTo>
                  <a:pt x="17545" y="16564"/>
                  <a:pt x="17572" y="16550"/>
                  <a:pt x="17600" y="16459"/>
                </a:cubicBezTo>
                <a:cubicBezTo>
                  <a:pt x="17628" y="16369"/>
                  <a:pt x="17667" y="16348"/>
                  <a:pt x="17798" y="16350"/>
                </a:cubicBezTo>
                <a:cubicBezTo>
                  <a:pt x="17887" y="16351"/>
                  <a:pt x="17965" y="16370"/>
                  <a:pt x="17971" y="16391"/>
                </a:cubicBezTo>
                <a:cubicBezTo>
                  <a:pt x="17977" y="16413"/>
                  <a:pt x="17980" y="16558"/>
                  <a:pt x="17978" y="16714"/>
                </a:cubicBezTo>
                <a:cubicBezTo>
                  <a:pt x="17974" y="16923"/>
                  <a:pt x="17979" y="16993"/>
                  <a:pt x="17996" y="16980"/>
                </a:cubicBezTo>
                <a:cubicBezTo>
                  <a:pt x="18012" y="16969"/>
                  <a:pt x="18022" y="17053"/>
                  <a:pt x="18026" y="17248"/>
                </a:cubicBezTo>
                <a:cubicBezTo>
                  <a:pt x="18029" y="17411"/>
                  <a:pt x="18042" y="17554"/>
                  <a:pt x="18057" y="17583"/>
                </a:cubicBezTo>
                <a:cubicBezTo>
                  <a:pt x="18074" y="17616"/>
                  <a:pt x="18082" y="17741"/>
                  <a:pt x="18082" y="17942"/>
                </a:cubicBezTo>
                <a:cubicBezTo>
                  <a:pt x="18082" y="18121"/>
                  <a:pt x="18091" y="18259"/>
                  <a:pt x="18103" y="18274"/>
                </a:cubicBezTo>
                <a:cubicBezTo>
                  <a:pt x="18115" y="18287"/>
                  <a:pt x="18126" y="18436"/>
                  <a:pt x="18128" y="18603"/>
                </a:cubicBezTo>
                <a:cubicBezTo>
                  <a:pt x="18130" y="18775"/>
                  <a:pt x="18142" y="18929"/>
                  <a:pt x="18155" y="18958"/>
                </a:cubicBezTo>
                <a:cubicBezTo>
                  <a:pt x="18171" y="18992"/>
                  <a:pt x="18177" y="19112"/>
                  <a:pt x="18174" y="19304"/>
                </a:cubicBezTo>
                <a:cubicBezTo>
                  <a:pt x="18170" y="19525"/>
                  <a:pt x="18176" y="19617"/>
                  <a:pt x="18200" y="19678"/>
                </a:cubicBezTo>
                <a:cubicBezTo>
                  <a:pt x="18218" y="19726"/>
                  <a:pt x="18230" y="19836"/>
                  <a:pt x="18229" y="19952"/>
                </a:cubicBezTo>
                <a:cubicBezTo>
                  <a:pt x="18228" y="20066"/>
                  <a:pt x="18238" y="20160"/>
                  <a:pt x="18253" y="20181"/>
                </a:cubicBezTo>
                <a:cubicBezTo>
                  <a:pt x="18270" y="20204"/>
                  <a:pt x="18279" y="20315"/>
                  <a:pt x="18279" y="20527"/>
                </a:cubicBezTo>
                <a:cubicBezTo>
                  <a:pt x="18279" y="20754"/>
                  <a:pt x="18286" y="20848"/>
                  <a:pt x="18307" y="20877"/>
                </a:cubicBezTo>
                <a:cubicBezTo>
                  <a:pt x="18323" y="20899"/>
                  <a:pt x="18332" y="20956"/>
                  <a:pt x="18326" y="21007"/>
                </a:cubicBezTo>
                <a:cubicBezTo>
                  <a:pt x="18321" y="21058"/>
                  <a:pt x="18324" y="21118"/>
                  <a:pt x="18334" y="21139"/>
                </a:cubicBezTo>
                <a:cubicBezTo>
                  <a:pt x="18346" y="21165"/>
                  <a:pt x="18345" y="21210"/>
                  <a:pt x="18331" y="21267"/>
                </a:cubicBezTo>
                <a:cubicBezTo>
                  <a:pt x="18320" y="21316"/>
                  <a:pt x="18315" y="21399"/>
                  <a:pt x="18321" y="21452"/>
                </a:cubicBezTo>
                <a:cubicBezTo>
                  <a:pt x="18337" y="21598"/>
                  <a:pt x="18681" y="21591"/>
                  <a:pt x="18697" y="21444"/>
                </a:cubicBezTo>
                <a:cubicBezTo>
                  <a:pt x="18703" y="21387"/>
                  <a:pt x="18707" y="20074"/>
                  <a:pt x="18707" y="18527"/>
                </a:cubicBezTo>
                <a:cubicBezTo>
                  <a:pt x="18706" y="16980"/>
                  <a:pt x="18710" y="15701"/>
                  <a:pt x="18715" y="15683"/>
                </a:cubicBezTo>
                <a:cubicBezTo>
                  <a:pt x="18720" y="15666"/>
                  <a:pt x="18771" y="15654"/>
                  <a:pt x="18830" y="15659"/>
                </a:cubicBezTo>
                <a:cubicBezTo>
                  <a:pt x="18909" y="15665"/>
                  <a:pt x="18938" y="15645"/>
                  <a:pt x="18946" y="15574"/>
                </a:cubicBezTo>
                <a:cubicBezTo>
                  <a:pt x="18954" y="15502"/>
                  <a:pt x="18986" y="15478"/>
                  <a:pt x="19080" y="15478"/>
                </a:cubicBezTo>
                <a:cubicBezTo>
                  <a:pt x="19168" y="15478"/>
                  <a:pt x="19209" y="15451"/>
                  <a:pt x="19225" y="15383"/>
                </a:cubicBezTo>
                <a:cubicBezTo>
                  <a:pt x="19240" y="15320"/>
                  <a:pt x="19269" y="15296"/>
                  <a:pt x="19312" y="15313"/>
                </a:cubicBezTo>
                <a:cubicBezTo>
                  <a:pt x="19352" y="15328"/>
                  <a:pt x="19399" y="15292"/>
                  <a:pt x="19439" y="15217"/>
                </a:cubicBezTo>
                <a:cubicBezTo>
                  <a:pt x="19486" y="15127"/>
                  <a:pt x="19522" y="15108"/>
                  <a:pt x="19584" y="15137"/>
                </a:cubicBezTo>
                <a:cubicBezTo>
                  <a:pt x="19650" y="15168"/>
                  <a:pt x="19668" y="15155"/>
                  <a:pt x="19677" y="15073"/>
                </a:cubicBezTo>
                <a:cubicBezTo>
                  <a:pt x="19686" y="14995"/>
                  <a:pt x="19714" y="14973"/>
                  <a:pt x="19803" y="14973"/>
                </a:cubicBezTo>
                <a:cubicBezTo>
                  <a:pt x="19888" y="14973"/>
                  <a:pt x="19920" y="14948"/>
                  <a:pt x="19928" y="14878"/>
                </a:cubicBezTo>
                <a:cubicBezTo>
                  <a:pt x="19935" y="14809"/>
                  <a:pt x="19966" y="14782"/>
                  <a:pt x="20041" y="14781"/>
                </a:cubicBezTo>
                <a:cubicBezTo>
                  <a:pt x="20104" y="14780"/>
                  <a:pt x="20158" y="14742"/>
                  <a:pt x="20180" y="14686"/>
                </a:cubicBezTo>
                <a:cubicBezTo>
                  <a:pt x="20205" y="14618"/>
                  <a:pt x="20238" y="14602"/>
                  <a:pt x="20298" y="14631"/>
                </a:cubicBezTo>
                <a:cubicBezTo>
                  <a:pt x="20368" y="14663"/>
                  <a:pt x="20388" y="14649"/>
                  <a:pt x="20419" y="14541"/>
                </a:cubicBezTo>
                <a:cubicBezTo>
                  <a:pt x="20447" y="14439"/>
                  <a:pt x="20469" y="14418"/>
                  <a:pt x="20519" y="14447"/>
                </a:cubicBezTo>
                <a:cubicBezTo>
                  <a:pt x="20568" y="14475"/>
                  <a:pt x="20589" y="14457"/>
                  <a:pt x="20606" y="14373"/>
                </a:cubicBezTo>
                <a:cubicBezTo>
                  <a:pt x="20623" y="14290"/>
                  <a:pt x="20656" y="14263"/>
                  <a:pt x="20738" y="14260"/>
                </a:cubicBezTo>
                <a:cubicBezTo>
                  <a:pt x="20813" y="14257"/>
                  <a:pt x="20851" y="14230"/>
                  <a:pt x="20857" y="14172"/>
                </a:cubicBezTo>
                <a:cubicBezTo>
                  <a:pt x="20864" y="14114"/>
                  <a:pt x="20901" y="14087"/>
                  <a:pt x="20977" y="14087"/>
                </a:cubicBezTo>
                <a:cubicBezTo>
                  <a:pt x="21055" y="14087"/>
                  <a:pt x="21093" y="14059"/>
                  <a:pt x="21107" y="13991"/>
                </a:cubicBezTo>
                <a:cubicBezTo>
                  <a:pt x="21118" y="13938"/>
                  <a:pt x="21151" y="13887"/>
                  <a:pt x="21180" y="13880"/>
                </a:cubicBezTo>
                <a:cubicBezTo>
                  <a:pt x="21227" y="13867"/>
                  <a:pt x="21234" y="13889"/>
                  <a:pt x="21240" y="14048"/>
                </a:cubicBezTo>
                <a:cubicBezTo>
                  <a:pt x="21243" y="14148"/>
                  <a:pt x="21237" y="14260"/>
                  <a:pt x="21226" y="14298"/>
                </a:cubicBezTo>
                <a:cubicBezTo>
                  <a:pt x="21198" y="14397"/>
                  <a:pt x="21203" y="14661"/>
                  <a:pt x="21234" y="14785"/>
                </a:cubicBezTo>
                <a:cubicBezTo>
                  <a:pt x="21252" y="14853"/>
                  <a:pt x="21263" y="15030"/>
                  <a:pt x="21264" y="15272"/>
                </a:cubicBezTo>
                <a:cubicBezTo>
                  <a:pt x="21266" y="15574"/>
                  <a:pt x="21274" y="15667"/>
                  <a:pt x="21302" y="15729"/>
                </a:cubicBezTo>
                <a:cubicBezTo>
                  <a:pt x="21332" y="15795"/>
                  <a:pt x="21335" y="15791"/>
                  <a:pt x="21326" y="15707"/>
                </a:cubicBezTo>
                <a:cubicBezTo>
                  <a:pt x="21320" y="15649"/>
                  <a:pt x="21329" y="15574"/>
                  <a:pt x="21348" y="15527"/>
                </a:cubicBezTo>
                <a:cubicBezTo>
                  <a:pt x="21368" y="15476"/>
                  <a:pt x="21379" y="15376"/>
                  <a:pt x="21377" y="15256"/>
                </a:cubicBezTo>
                <a:cubicBezTo>
                  <a:pt x="21373" y="14993"/>
                  <a:pt x="21394" y="14748"/>
                  <a:pt x="21420" y="14768"/>
                </a:cubicBezTo>
                <a:cubicBezTo>
                  <a:pt x="21435" y="14780"/>
                  <a:pt x="21439" y="14640"/>
                  <a:pt x="21434" y="14245"/>
                </a:cubicBezTo>
                <a:cubicBezTo>
                  <a:pt x="21426" y="13716"/>
                  <a:pt x="21440" y="13559"/>
                  <a:pt x="21480" y="13701"/>
                </a:cubicBezTo>
                <a:cubicBezTo>
                  <a:pt x="21512" y="13814"/>
                  <a:pt x="21528" y="13782"/>
                  <a:pt x="21528" y="13611"/>
                </a:cubicBezTo>
                <a:cubicBezTo>
                  <a:pt x="21528" y="13523"/>
                  <a:pt x="21540" y="13435"/>
                  <a:pt x="21555" y="13415"/>
                </a:cubicBezTo>
                <a:cubicBezTo>
                  <a:pt x="21590" y="13367"/>
                  <a:pt x="21591" y="12976"/>
                  <a:pt x="21556" y="12929"/>
                </a:cubicBezTo>
                <a:cubicBezTo>
                  <a:pt x="21542" y="12910"/>
                  <a:pt x="21528" y="12828"/>
                  <a:pt x="21525" y="12747"/>
                </a:cubicBezTo>
                <a:cubicBezTo>
                  <a:pt x="21521" y="12640"/>
                  <a:pt x="21507" y="12601"/>
                  <a:pt x="21475" y="12600"/>
                </a:cubicBezTo>
                <a:cubicBezTo>
                  <a:pt x="21430" y="12598"/>
                  <a:pt x="21430" y="12593"/>
                  <a:pt x="21436" y="12102"/>
                </a:cubicBezTo>
                <a:cubicBezTo>
                  <a:pt x="21440" y="11777"/>
                  <a:pt x="21436" y="11621"/>
                  <a:pt x="21424" y="11647"/>
                </a:cubicBezTo>
                <a:cubicBezTo>
                  <a:pt x="21395" y="11711"/>
                  <a:pt x="21381" y="11574"/>
                  <a:pt x="21383" y="11214"/>
                </a:cubicBezTo>
                <a:cubicBezTo>
                  <a:pt x="21384" y="10922"/>
                  <a:pt x="21379" y="10872"/>
                  <a:pt x="21346" y="10842"/>
                </a:cubicBezTo>
                <a:cubicBezTo>
                  <a:pt x="21316" y="10814"/>
                  <a:pt x="21312" y="10789"/>
                  <a:pt x="21329" y="10719"/>
                </a:cubicBezTo>
                <a:cubicBezTo>
                  <a:pt x="21357" y="10597"/>
                  <a:pt x="21335" y="10538"/>
                  <a:pt x="21294" y="10629"/>
                </a:cubicBezTo>
                <a:cubicBezTo>
                  <a:pt x="21267" y="10689"/>
                  <a:pt x="21260" y="10780"/>
                  <a:pt x="21260" y="11092"/>
                </a:cubicBezTo>
                <a:cubicBezTo>
                  <a:pt x="21260" y="11360"/>
                  <a:pt x="21252" y="11504"/>
                  <a:pt x="21234" y="11559"/>
                </a:cubicBezTo>
                <a:cubicBezTo>
                  <a:pt x="21202" y="11652"/>
                  <a:pt x="21198" y="11956"/>
                  <a:pt x="21227" y="12120"/>
                </a:cubicBezTo>
                <a:cubicBezTo>
                  <a:pt x="21239" y="12185"/>
                  <a:pt x="21243" y="12284"/>
                  <a:pt x="21237" y="12341"/>
                </a:cubicBezTo>
                <a:cubicBezTo>
                  <a:pt x="21228" y="12427"/>
                  <a:pt x="21171" y="12462"/>
                  <a:pt x="21126" y="12443"/>
                </a:cubicBezTo>
                <a:cubicBezTo>
                  <a:pt x="21117" y="12439"/>
                  <a:pt x="21108" y="12433"/>
                  <a:pt x="21101" y="12425"/>
                </a:cubicBezTo>
                <a:cubicBezTo>
                  <a:pt x="21085" y="12408"/>
                  <a:pt x="21074" y="12383"/>
                  <a:pt x="21071" y="12349"/>
                </a:cubicBezTo>
                <a:cubicBezTo>
                  <a:pt x="21063" y="12281"/>
                  <a:pt x="21033" y="12253"/>
                  <a:pt x="20963" y="12253"/>
                </a:cubicBezTo>
                <a:cubicBezTo>
                  <a:pt x="20891" y="12253"/>
                  <a:pt x="20864" y="12229"/>
                  <a:pt x="20855" y="12153"/>
                </a:cubicBezTo>
                <a:cubicBezTo>
                  <a:pt x="20846" y="12071"/>
                  <a:pt x="20828" y="12059"/>
                  <a:pt x="20759" y="12092"/>
                </a:cubicBezTo>
                <a:cubicBezTo>
                  <a:pt x="20690" y="12124"/>
                  <a:pt x="20670" y="12110"/>
                  <a:pt x="20657" y="12025"/>
                </a:cubicBezTo>
                <a:cubicBezTo>
                  <a:pt x="20650" y="11984"/>
                  <a:pt x="20640" y="11958"/>
                  <a:pt x="20621" y="11943"/>
                </a:cubicBezTo>
                <a:cubicBezTo>
                  <a:pt x="20611" y="11935"/>
                  <a:pt x="20599" y="11931"/>
                  <a:pt x="20584" y="11928"/>
                </a:cubicBezTo>
                <a:cubicBezTo>
                  <a:pt x="20569" y="11925"/>
                  <a:pt x="20551" y="11925"/>
                  <a:pt x="20530" y="11926"/>
                </a:cubicBezTo>
                <a:cubicBezTo>
                  <a:pt x="20449" y="11930"/>
                  <a:pt x="20417" y="11908"/>
                  <a:pt x="20410" y="11841"/>
                </a:cubicBezTo>
                <a:cubicBezTo>
                  <a:pt x="20402" y="11774"/>
                  <a:pt x="20369" y="11749"/>
                  <a:pt x="20285" y="11749"/>
                </a:cubicBezTo>
                <a:cubicBezTo>
                  <a:pt x="20200" y="11749"/>
                  <a:pt x="20168" y="11724"/>
                  <a:pt x="20160" y="11654"/>
                </a:cubicBezTo>
                <a:cubicBezTo>
                  <a:pt x="20152" y="11584"/>
                  <a:pt x="20124" y="11562"/>
                  <a:pt x="20050" y="11568"/>
                </a:cubicBezTo>
                <a:cubicBezTo>
                  <a:pt x="19975" y="11574"/>
                  <a:pt x="19946" y="11549"/>
                  <a:pt x="19928" y="11465"/>
                </a:cubicBezTo>
                <a:cubicBezTo>
                  <a:pt x="19910" y="11374"/>
                  <a:pt x="19890" y="11362"/>
                  <a:pt x="19823" y="11398"/>
                </a:cubicBezTo>
                <a:cubicBezTo>
                  <a:pt x="19762" y="11430"/>
                  <a:pt x="19730" y="11416"/>
                  <a:pt x="19698" y="11342"/>
                </a:cubicBezTo>
                <a:cubicBezTo>
                  <a:pt x="19674" y="11287"/>
                  <a:pt x="19619" y="11242"/>
                  <a:pt x="19576" y="11242"/>
                </a:cubicBezTo>
                <a:cubicBezTo>
                  <a:pt x="19528" y="11243"/>
                  <a:pt x="19489" y="11207"/>
                  <a:pt x="19475" y="11148"/>
                </a:cubicBezTo>
                <a:cubicBezTo>
                  <a:pt x="19460" y="11084"/>
                  <a:pt x="19420" y="11053"/>
                  <a:pt x="19350" y="11053"/>
                </a:cubicBezTo>
                <a:cubicBezTo>
                  <a:pt x="19281" y="11053"/>
                  <a:pt x="19240" y="11022"/>
                  <a:pt x="19225" y="10959"/>
                </a:cubicBezTo>
                <a:cubicBezTo>
                  <a:pt x="19210" y="10892"/>
                  <a:pt x="19170" y="10867"/>
                  <a:pt x="19086" y="10872"/>
                </a:cubicBezTo>
                <a:cubicBezTo>
                  <a:pt x="19042" y="10874"/>
                  <a:pt x="19011" y="10869"/>
                  <a:pt x="18990" y="10855"/>
                </a:cubicBezTo>
                <a:cubicBezTo>
                  <a:pt x="18979" y="10847"/>
                  <a:pt x="18970" y="10837"/>
                  <a:pt x="18963" y="10825"/>
                </a:cubicBezTo>
                <a:cubicBezTo>
                  <a:pt x="18957" y="10812"/>
                  <a:pt x="18952" y="10795"/>
                  <a:pt x="18948" y="10776"/>
                </a:cubicBezTo>
                <a:cubicBezTo>
                  <a:pt x="18932" y="10701"/>
                  <a:pt x="18905" y="10681"/>
                  <a:pt x="18840" y="10699"/>
                </a:cubicBezTo>
                <a:cubicBezTo>
                  <a:pt x="18791" y="10712"/>
                  <a:pt x="18742" y="10695"/>
                  <a:pt x="18730" y="10660"/>
                </a:cubicBezTo>
                <a:cubicBezTo>
                  <a:pt x="18712" y="10610"/>
                  <a:pt x="18707" y="9966"/>
                  <a:pt x="18707" y="7837"/>
                </a:cubicBezTo>
                <a:cubicBezTo>
                  <a:pt x="18707" y="6320"/>
                  <a:pt x="18702" y="5016"/>
                  <a:pt x="18696" y="4938"/>
                </a:cubicBezTo>
                <a:cubicBezTo>
                  <a:pt x="18686" y="4804"/>
                  <a:pt x="18676" y="4795"/>
                  <a:pt x="18531" y="4797"/>
                </a:cubicBezTo>
                <a:cubicBezTo>
                  <a:pt x="18348" y="4799"/>
                  <a:pt x="18318" y="4856"/>
                  <a:pt x="18323" y="5196"/>
                </a:cubicBezTo>
                <a:cubicBezTo>
                  <a:pt x="18325" y="5349"/>
                  <a:pt x="18317" y="5452"/>
                  <a:pt x="18303" y="5472"/>
                </a:cubicBezTo>
                <a:cubicBezTo>
                  <a:pt x="18287" y="5493"/>
                  <a:pt x="18279" y="5615"/>
                  <a:pt x="18279" y="5815"/>
                </a:cubicBezTo>
                <a:cubicBezTo>
                  <a:pt x="18279" y="6034"/>
                  <a:pt x="18271" y="6137"/>
                  <a:pt x="18252" y="6163"/>
                </a:cubicBezTo>
                <a:cubicBezTo>
                  <a:pt x="18235" y="6185"/>
                  <a:pt x="18225" y="6282"/>
                  <a:pt x="18225" y="6416"/>
                </a:cubicBezTo>
                <a:cubicBezTo>
                  <a:pt x="18225" y="6537"/>
                  <a:pt x="18215" y="6647"/>
                  <a:pt x="18202" y="6664"/>
                </a:cubicBezTo>
                <a:cubicBezTo>
                  <a:pt x="18188" y="6683"/>
                  <a:pt x="18176" y="6818"/>
                  <a:pt x="18174" y="6992"/>
                </a:cubicBezTo>
                <a:cubicBezTo>
                  <a:pt x="18171" y="7155"/>
                  <a:pt x="18161" y="7323"/>
                  <a:pt x="18151" y="7367"/>
                </a:cubicBezTo>
                <a:cubicBezTo>
                  <a:pt x="18141" y="7411"/>
                  <a:pt x="18131" y="7581"/>
                  <a:pt x="18129" y="7745"/>
                </a:cubicBezTo>
                <a:cubicBezTo>
                  <a:pt x="18127" y="7913"/>
                  <a:pt x="18116" y="8053"/>
                  <a:pt x="18104" y="8067"/>
                </a:cubicBezTo>
                <a:cubicBezTo>
                  <a:pt x="18092" y="8082"/>
                  <a:pt x="18082" y="8203"/>
                  <a:pt x="18082" y="8343"/>
                </a:cubicBezTo>
                <a:cubicBezTo>
                  <a:pt x="18082" y="8506"/>
                  <a:pt x="18073" y="8605"/>
                  <a:pt x="18055" y="8629"/>
                </a:cubicBezTo>
                <a:cubicBezTo>
                  <a:pt x="18037" y="8654"/>
                  <a:pt x="18029" y="8758"/>
                  <a:pt x="18029" y="8976"/>
                </a:cubicBezTo>
                <a:cubicBezTo>
                  <a:pt x="18029" y="9191"/>
                  <a:pt x="18021" y="9298"/>
                  <a:pt x="18003" y="9322"/>
                </a:cubicBezTo>
                <a:cubicBezTo>
                  <a:pt x="17985" y="9347"/>
                  <a:pt x="17977" y="9446"/>
                  <a:pt x="17978" y="9639"/>
                </a:cubicBezTo>
                <a:cubicBezTo>
                  <a:pt x="17979" y="9793"/>
                  <a:pt x="17974" y="9940"/>
                  <a:pt x="17967" y="9965"/>
                </a:cubicBezTo>
                <a:cubicBezTo>
                  <a:pt x="17943" y="10051"/>
                  <a:pt x="17647" y="10032"/>
                  <a:pt x="17618" y="9943"/>
                </a:cubicBezTo>
                <a:cubicBezTo>
                  <a:pt x="17603" y="9897"/>
                  <a:pt x="17543" y="9850"/>
                  <a:pt x="17484" y="9840"/>
                </a:cubicBezTo>
                <a:cubicBezTo>
                  <a:pt x="17410" y="9826"/>
                  <a:pt x="17378" y="9796"/>
                  <a:pt x="17382" y="9742"/>
                </a:cubicBezTo>
                <a:cubicBezTo>
                  <a:pt x="17385" y="9689"/>
                  <a:pt x="17363" y="9662"/>
                  <a:pt x="17317" y="9662"/>
                </a:cubicBezTo>
                <a:cubicBezTo>
                  <a:pt x="17304" y="9662"/>
                  <a:pt x="17292" y="9660"/>
                  <a:pt x="17282" y="9653"/>
                </a:cubicBezTo>
                <a:cubicBezTo>
                  <a:pt x="17207" y="9605"/>
                  <a:pt x="17182" y="9379"/>
                  <a:pt x="17182" y="8808"/>
                </a:cubicBezTo>
                <a:cubicBezTo>
                  <a:pt x="17182" y="8529"/>
                  <a:pt x="17190" y="8245"/>
                  <a:pt x="17198" y="8176"/>
                </a:cubicBezTo>
                <a:cubicBezTo>
                  <a:pt x="17224" y="7959"/>
                  <a:pt x="17227" y="7871"/>
                  <a:pt x="17227" y="7449"/>
                </a:cubicBezTo>
                <a:cubicBezTo>
                  <a:pt x="17227" y="7199"/>
                  <a:pt x="17238" y="6983"/>
                  <a:pt x="17253" y="6898"/>
                </a:cubicBezTo>
                <a:cubicBezTo>
                  <a:pt x="17272" y="6798"/>
                  <a:pt x="17279" y="6563"/>
                  <a:pt x="17279" y="6074"/>
                </a:cubicBezTo>
                <a:cubicBezTo>
                  <a:pt x="17279" y="5697"/>
                  <a:pt x="17286" y="5362"/>
                  <a:pt x="17296" y="5329"/>
                </a:cubicBezTo>
                <a:cubicBezTo>
                  <a:pt x="17322" y="5234"/>
                  <a:pt x="17341" y="4606"/>
                  <a:pt x="17317" y="4606"/>
                </a:cubicBezTo>
                <a:cubicBezTo>
                  <a:pt x="17305" y="4606"/>
                  <a:pt x="17297" y="4726"/>
                  <a:pt x="17297" y="4909"/>
                </a:cubicBezTo>
                <a:cubicBezTo>
                  <a:pt x="17297" y="5076"/>
                  <a:pt x="17287" y="5246"/>
                  <a:pt x="17275" y="5288"/>
                </a:cubicBezTo>
                <a:cubicBezTo>
                  <a:pt x="17262" y="5333"/>
                  <a:pt x="17252" y="5603"/>
                  <a:pt x="17250" y="5969"/>
                </a:cubicBezTo>
                <a:cubicBezTo>
                  <a:pt x="17247" y="6303"/>
                  <a:pt x="17237" y="6611"/>
                  <a:pt x="17226" y="6655"/>
                </a:cubicBezTo>
                <a:cubicBezTo>
                  <a:pt x="17207" y="6739"/>
                  <a:pt x="17206" y="6771"/>
                  <a:pt x="17206" y="7478"/>
                </a:cubicBezTo>
                <a:cubicBezTo>
                  <a:pt x="17207" y="7740"/>
                  <a:pt x="17196" y="7994"/>
                  <a:pt x="17180" y="8105"/>
                </a:cubicBezTo>
                <a:cubicBezTo>
                  <a:pt x="17164" y="8218"/>
                  <a:pt x="17154" y="8473"/>
                  <a:pt x="17154" y="8753"/>
                </a:cubicBezTo>
                <a:cubicBezTo>
                  <a:pt x="17154" y="9157"/>
                  <a:pt x="17149" y="9224"/>
                  <a:pt x="17117" y="9286"/>
                </a:cubicBezTo>
                <a:cubicBezTo>
                  <a:pt x="17087" y="9341"/>
                  <a:pt x="17073" y="9336"/>
                  <a:pt x="17049" y="9257"/>
                </a:cubicBezTo>
                <a:cubicBezTo>
                  <a:pt x="17031" y="9202"/>
                  <a:pt x="16992" y="9157"/>
                  <a:pt x="16961" y="9157"/>
                </a:cubicBezTo>
                <a:cubicBezTo>
                  <a:pt x="16928" y="9157"/>
                  <a:pt x="16899" y="9115"/>
                  <a:pt x="16890" y="9053"/>
                </a:cubicBezTo>
                <a:cubicBezTo>
                  <a:pt x="16878" y="8982"/>
                  <a:pt x="16858" y="8959"/>
                  <a:pt x="16825" y="8982"/>
                </a:cubicBezTo>
                <a:cubicBezTo>
                  <a:pt x="16800" y="8999"/>
                  <a:pt x="16782" y="8989"/>
                  <a:pt x="16768" y="8948"/>
                </a:cubicBezTo>
                <a:cubicBezTo>
                  <a:pt x="16763" y="8934"/>
                  <a:pt x="16759" y="8916"/>
                  <a:pt x="16755" y="8895"/>
                </a:cubicBezTo>
                <a:cubicBezTo>
                  <a:pt x="16738" y="8810"/>
                  <a:pt x="16711" y="8780"/>
                  <a:pt x="16660" y="8787"/>
                </a:cubicBezTo>
                <a:cubicBezTo>
                  <a:pt x="16598" y="8796"/>
                  <a:pt x="16548" y="8733"/>
                  <a:pt x="16520" y="8620"/>
                </a:cubicBezTo>
                <a:cubicBezTo>
                  <a:pt x="16514" y="8597"/>
                  <a:pt x="16510" y="8573"/>
                  <a:pt x="16506" y="8547"/>
                </a:cubicBezTo>
                <a:cubicBezTo>
                  <a:pt x="16498" y="8494"/>
                  <a:pt x="16493" y="8434"/>
                  <a:pt x="16493" y="8368"/>
                </a:cubicBezTo>
                <a:cubicBezTo>
                  <a:pt x="16493" y="8254"/>
                  <a:pt x="16506" y="8125"/>
                  <a:pt x="16520" y="8082"/>
                </a:cubicBezTo>
                <a:cubicBezTo>
                  <a:pt x="16540" y="8025"/>
                  <a:pt x="16547" y="7875"/>
                  <a:pt x="16547" y="7541"/>
                </a:cubicBezTo>
                <a:cubicBezTo>
                  <a:pt x="16547" y="7286"/>
                  <a:pt x="16555" y="7060"/>
                  <a:pt x="16565" y="7038"/>
                </a:cubicBezTo>
                <a:cubicBezTo>
                  <a:pt x="16575" y="7016"/>
                  <a:pt x="16579" y="6974"/>
                  <a:pt x="16574" y="6944"/>
                </a:cubicBezTo>
                <a:cubicBezTo>
                  <a:pt x="16569" y="6914"/>
                  <a:pt x="16571" y="6875"/>
                  <a:pt x="16580" y="6856"/>
                </a:cubicBezTo>
                <a:cubicBezTo>
                  <a:pt x="16588" y="6838"/>
                  <a:pt x="16595" y="6592"/>
                  <a:pt x="16596" y="6312"/>
                </a:cubicBezTo>
                <a:cubicBezTo>
                  <a:pt x="16596" y="5916"/>
                  <a:pt x="16603" y="5775"/>
                  <a:pt x="16627" y="5680"/>
                </a:cubicBezTo>
                <a:cubicBezTo>
                  <a:pt x="16653" y="5579"/>
                  <a:pt x="16657" y="5490"/>
                  <a:pt x="16647" y="5190"/>
                </a:cubicBezTo>
                <a:cubicBezTo>
                  <a:pt x="16638" y="4912"/>
                  <a:pt x="16642" y="4793"/>
                  <a:pt x="16662" y="4699"/>
                </a:cubicBezTo>
                <a:cubicBezTo>
                  <a:pt x="16677" y="4628"/>
                  <a:pt x="16688" y="4450"/>
                  <a:pt x="16687" y="4288"/>
                </a:cubicBezTo>
                <a:lnTo>
                  <a:pt x="16686" y="4005"/>
                </a:lnTo>
                <a:lnTo>
                  <a:pt x="16670" y="4281"/>
                </a:lnTo>
                <a:cubicBezTo>
                  <a:pt x="16662" y="4432"/>
                  <a:pt x="16646" y="4594"/>
                  <a:pt x="16635" y="4641"/>
                </a:cubicBezTo>
                <a:cubicBezTo>
                  <a:pt x="16624" y="4688"/>
                  <a:pt x="16616" y="4925"/>
                  <a:pt x="16616" y="5166"/>
                </a:cubicBezTo>
                <a:cubicBezTo>
                  <a:pt x="16617" y="5479"/>
                  <a:pt x="16610" y="5626"/>
                  <a:pt x="16591" y="5681"/>
                </a:cubicBezTo>
                <a:cubicBezTo>
                  <a:pt x="16572" y="5738"/>
                  <a:pt x="16565" y="5900"/>
                  <a:pt x="16565" y="6305"/>
                </a:cubicBezTo>
                <a:cubicBezTo>
                  <a:pt x="16565" y="6677"/>
                  <a:pt x="16556" y="6894"/>
                  <a:pt x="16539" y="6982"/>
                </a:cubicBezTo>
                <a:cubicBezTo>
                  <a:pt x="16523" y="7065"/>
                  <a:pt x="16514" y="7260"/>
                  <a:pt x="16516" y="7534"/>
                </a:cubicBezTo>
                <a:cubicBezTo>
                  <a:pt x="16517" y="7783"/>
                  <a:pt x="16509" y="7990"/>
                  <a:pt x="16496" y="8033"/>
                </a:cubicBezTo>
                <a:cubicBezTo>
                  <a:pt x="16485" y="8074"/>
                  <a:pt x="16475" y="8201"/>
                  <a:pt x="16475" y="8314"/>
                </a:cubicBezTo>
                <a:cubicBezTo>
                  <a:pt x="16475" y="8580"/>
                  <a:pt x="16418" y="8714"/>
                  <a:pt x="16370" y="8561"/>
                </a:cubicBezTo>
                <a:cubicBezTo>
                  <a:pt x="16338" y="8458"/>
                  <a:pt x="16264" y="8434"/>
                  <a:pt x="16225" y="8502"/>
                </a:cubicBezTo>
                <a:cubicBezTo>
                  <a:pt x="16220" y="8512"/>
                  <a:pt x="16215" y="8524"/>
                  <a:pt x="16211" y="8537"/>
                </a:cubicBezTo>
                <a:cubicBezTo>
                  <a:pt x="16207" y="8552"/>
                  <a:pt x="16203" y="8563"/>
                  <a:pt x="16200" y="8570"/>
                </a:cubicBezTo>
                <a:cubicBezTo>
                  <a:pt x="16189" y="8592"/>
                  <a:pt x="16181" y="8582"/>
                  <a:pt x="16168" y="8537"/>
                </a:cubicBezTo>
                <a:cubicBezTo>
                  <a:pt x="16157" y="8496"/>
                  <a:pt x="16098" y="8460"/>
                  <a:pt x="16039" y="8459"/>
                </a:cubicBezTo>
                <a:cubicBezTo>
                  <a:pt x="15972" y="8458"/>
                  <a:pt x="15918" y="8422"/>
                  <a:pt x="15896" y="8364"/>
                </a:cubicBezTo>
                <a:cubicBezTo>
                  <a:pt x="15873" y="8302"/>
                  <a:pt x="15826" y="8272"/>
                  <a:pt x="15760" y="8279"/>
                </a:cubicBezTo>
                <a:cubicBezTo>
                  <a:pt x="15705" y="8285"/>
                  <a:pt x="15650" y="8269"/>
                  <a:pt x="15639" y="8245"/>
                </a:cubicBezTo>
                <a:cubicBezTo>
                  <a:pt x="15594" y="8146"/>
                  <a:pt x="15621" y="7919"/>
                  <a:pt x="15721" y="7568"/>
                </a:cubicBezTo>
                <a:cubicBezTo>
                  <a:pt x="15778" y="7370"/>
                  <a:pt x="15841" y="7144"/>
                  <a:pt x="15862" y="7067"/>
                </a:cubicBezTo>
                <a:cubicBezTo>
                  <a:pt x="15955" y="6717"/>
                  <a:pt x="16039" y="6472"/>
                  <a:pt x="16060" y="6489"/>
                </a:cubicBezTo>
                <a:cubicBezTo>
                  <a:pt x="16073" y="6500"/>
                  <a:pt x="16081" y="6472"/>
                  <a:pt x="16078" y="6429"/>
                </a:cubicBezTo>
                <a:cubicBezTo>
                  <a:pt x="16076" y="6386"/>
                  <a:pt x="16088" y="6340"/>
                  <a:pt x="16107" y="6326"/>
                </a:cubicBezTo>
                <a:cubicBezTo>
                  <a:pt x="16125" y="6312"/>
                  <a:pt x="16154" y="6253"/>
                  <a:pt x="16172" y="6195"/>
                </a:cubicBezTo>
                <a:cubicBezTo>
                  <a:pt x="16190" y="6138"/>
                  <a:pt x="16225" y="6024"/>
                  <a:pt x="16250" y="5942"/>
                </a:cubicBezTo>
                <a:cubicBezTo>
                  <a:pt x="16276" y="5860"/>
                  <a:pt x="16292" y="5767"/>
                  <a:pt x="16286" y="5733"/>
                </a:cubicBezTo>
                <a:cubicBezTo>
                  <a:pt x="16280" y="5700"/>
                  <a:pt x="16292" y="5656"/>
                  <a:pt x="16312" y="5638"/>
                </a:cubicBezTo>
                <a:cubicBezTo>
                  <a:pt x="16332" y="5619"/>
                  <a:pt x="16353" y="5562"/>
                  <a:pt x="16358" y="5511"/>
                </a:cubicBezTo>
                <a:cubicBezTo>
                  <a:pt x="16364" y="5458"/>
                  <a:pt x="16378" y="5439"/>
                  <a:pt x="16391" y="5465"/>
                </a:cubicBezTo>
                <a:cubicBezTo>
                  <a:pt x="16403" y="5490"/>
                  <a:pt x="16407" y="5487"/>
                  <a:pt x="16400" y="5459"/>
                </a:cubicBezTo>
                <a:cubicBezTo>
                  <a:pt x="16382" y="5388"/>
                  <a:pt x="16422" y="5229"/>
                  <a:pt x="16445" y="5280"/>
                </a:cubicBezTo>
                <a:cubicBezTo>
                  <a:pt x="16450" y="5292"/>
                  <a:pt x="16453" y="5293"/>
                  <a:pt x="16454" y="5288"/>
                </a:cubicBezTo>
                <a:cubicBezTo>
                  <a:pt x="16455" y="5282"/>
                  <a:pt x="16454" y="5269"/>
                  <a:pt x="16451" y="5247"/>
                </a:cubicBezTo>
                <a:cubicBezTo>
                  <a:pt x="16443" y="5206"/>
                  <a:pt x="16450" y="5156"/>
                  <a:pt x="16466" y="5135"/>
                </a:cubicBezTo>
                <a:cubicBezTo>
                  <a:pt x="16500" y="5088"/>
                  <a:pt x="16502" y="4985"/>
                  <a:pt x="16468" y="4985"/>
                </a:cubicBezTo>
                <a:cubicBezTo>
                  <a:pt x="16465" y="4985"/>
                  <a:pt x="16461" y="4988"/>
                  <a:pt x="16458" y="4992"/>
                </a:cubicBezTo>
                <a:cubicBezTo>
                  <a:pt x="16455" y="4997"/>
                  <a:pt x="16451" y="5003"/>
                  <a:pt x="16448" y="5012"/>
                </a:cubicBezTo>
                <a:cubicBezTo>
                  <a:pt x="16442" y="5029"/>
                  <a:pt x="16436" y="5053"/>
                  <a:pt x="16433" y="5079"/>
                </a:cubicBezTo>
                <a:cubicBezTo>
                  <a:pt x="16428" y="5131"/>
                  <a:pt x="16410" y="5174"/>
                  <a:pt x="16395" y="5174"/>
                </a:cubicBezTo>
                <a:cubicBezTo>
                  <a:pt x="16379" y="5174"/>
                  <a:pt x="16371" y="5199"/>
                  <a:pt x="16376" y="5230"/>
                </a:cubicBezTo>
                <a:cubicBezTo>
                  <a:pt x="16382" y="5261"/>
                  <a:pt x="16364" y="5337"/>
                  <a:pt x="16337" y="5397"/>
                </a:cubicBezTo>
                <a:cubicBezTo>
                  <a:pt x="16310" y="5458"/>
                  <a:pt x="16251" y="5638"/>
                  <a:pt x="16206" y="5798"/>
                </a:cubicBezTo>
                <a:cubicBezTo>
                  <a:pt x="16100" y="6178"/>
                  <a:pt x="16023" y="6404"/>
                  <a:pt x="16008" y="6389"/>
                </a:cubicBezTo>
                <a:cubicBezTo>
                  <a:pt x="15989" y="6370"/>
                  <a:pt x="15894" y="6707"/>
                  <a:pt x="15880" y="6838"/>
                </a:cubicBezTo>
                <a:cubicBezTo>
                  <a:pt x="15879" y="6855"/>
                  <a:pt x="15877" y="6868"/>
                  <a:pt x="15874" y="6880"/>
                </a:cubicBezTo>
                <a:cubicBezTo>
                  <a:pt x="15872" y="6892"/>
                  <a:pt x="15869" y="6901"/>
                  <a:pt x="15866" y="6907"/>
                </a:cubicBezTo>
                <a:cubicBezTo>
                  <a:pt x="15860" y="6920"/>
                  <a:pt x="15854" y="6920"/>
                  <a:pt x="15848" y="6907"/>
                </a:cubicBezTo>
                <a:cubicBezTo>
                  <a:pt x="15835" y="6878"/>
                  <a:pt x="15832" y="6889"/>
                  <a:pt x="15841" y="6939"/>
                </a:cubicBezTo>
                <a:cubicBezTo>
                  <a:pt x="15850" y="6988"/>
                  <a:pt x="15841" y="7028"/>
                  <a:pt x="15817" y="7050"/>
                </a:cubicBezTo>
                <a:cubicBezTo>
                  <a:pt x="15796" y="7069"/>
                  <a:pt x="15784" y="7108"/>
                  <a:pt x="15789" y="7137"/>
                </a:cubicBezTo>
                <a:cubicBezTo>
                  <a:pt x="15794" y="7166"/>
                  <a:pt x="15770" y="7236"/>
                  <a:pt x="15735" y="7294"/>
                </a:cubicBezTo>
                <a:cubicBezTo>
                  <a:pt x="15701" y="7352"/>
                  <a:pt x="15675" y="7425"/>
                  <a:pt x="15677" y="7456"/>
                </a:cubicBezTo>
                <a:cubicBezTo>
                  <a:pt x="15681" y="7512"/>
                  <a:pt x="15630" y="7635"/>
                  <a:pt x="15551" y="7762"/>
                </a:cubicBezTo>
                <a:cubicBezTo>
                  <a:pt x="15529" y="7797"/>
                  <a:pt x="15504" y="7892"/>
                  <a:pt x="15495" y="7971"/>
                </a:cubicBezTo>
                <a:cubicBezTo>
                  <a:pt x="15485" y="8064"/>
                  <a:pt x="15475" y="8098"/>
                  <a:pt x="15435" y="8109"/>
                </a:cubicBezTo>
                <a:cubicBezTo>
                  <a:pt x="15422" y="8113"/>
                  <a:pt x="15405" y="8114"/>
                  <a:pt x="15384" y="8114"/>
                </a:cubicBezTo>
                <a:lnTo>
                  <a:pt x="15288" y="8114"/>
                </a:lnTo>
                <a:lnTo>
                  <a:pt x="15283" y="7793"/>
                </a:lnTo>
                <a:cubicBezTo>
                  <a:pt x="15279" y="7562"/>
                  <a:pt x="15286" y="7448"/>
                  <a:pt x="15305" y="7389"/>
                </a:cubicBezTo>
                <a:cubicBezTo>
                  <a:pt x="15321" y="7345"/>
                  <a:pt x="15333" y="7213"/>
                  <a:pt x="15333" y="7098"/>
                </a:cubicBezTo>
                <a:cubicBezTo>
                  <a:pt x="15333" y="6983"/>
                  <a:pt x="15341" y="6871"/>
                  <a:pt x="15351" y="6850"/>
                </a:cubicBezTo>
                <a:cubicBezTo>
                  <a:pt x="15361" y="6828"/>
                  <a:pt x="15368" y="6712"/>
                  <a:pt x="15368" y="6591"/>
                </a:cubicBezTo>
                <a:cubicBezTo>
                  <a:pt x="15368" y="6454"/>
                  <a:pt x="15379" y="6358"/>
                  <a:pt x="15395" y="6335"/>
                </a:cubicBezTo>
                <a:cubicBezTo>
                  <a:pt x="15412" y="6313"/>
                  <a:pt x="15422" y="6216"/>
                  <a:pt x="15422" y="6082"/>
                </a:cubicBezTo>
                <a:cubicBezTo>
                  <a:pt x="15422" y="5948"/>
                  <a:pt x="15432" y="5852"/>
                  <a:pt x="15449" y="5830"/>
                </a:cubicBezTo>
                <a:cubicBezTo>
                  <a:pt x="15465" y="5808"/>
                  <a:pt x="15476" y="5711"/>
                  <a:pt x="15476" y="5585"/>
                </a:cubicBezTo>
                <a:cubicBezTo>
                  <a:pt x="15476" y="5472"/>
                  <a:pt x="15488" y="5344"/>
                  <a:pt x="15502" y="5301"/>
                </a:cubicBezTo>
                <a:cubicBezTo>
                  <a:pt x="15517" y="5257"/>
                  <a:pt x="15529" y="5127"/>
                  <a:pt x="15529" y="5012"/>
                </a:cubicBezTo>
                <a:cubicBezTo>
                  <a:pt x="15529" y="4897"/>
                  <a:pt x="15538" y="4784"/>
                  <a:pt x="15547" y="4763"/>
                </a:cubicBezTo>
                <a:cubicBezTo>
                  <a:pt x="15557" y="4741"/>
                  <a:pt x="15565" y="4626"/>
                  <a:pt x="15565" y="4505"/>
                </a:cubicBezTo>
                <a:cubicBezTo>
                  <a:pt x="15565" y="4368"/>
                  <a:pt x="15575" y="4272"/>
                  <a:pt x="15592" y="4249"/>
                </a:cubicBezTo>
                <a:cubicBezTo>
                  <a:pt x="15608" y="4227"/>
                  <a:pt x="15619" y="4130"/>
                  <a:pt x="15619" y="3996"/>
                </a:cubicBezTo>
                <a:cubicBezTo>
                  <a:pt x="15619" y="3862"/>
                  <a:pt x="15629" y="3766"/>
                  <a:pt x="15645" y="3744"/>
                </a:cubicBezTo>
                <a:cubicBezTo>
                  <a:pt x="15662" y="3721"/>
                  <a:pt x="15672" y="3624"/>
                  <a:pt x="15672" y="3490"/>
                </a:cubicBezTo>
                <a:cubicBezTo>
                  <a:pt x="15672" y="3356"/>
                  <a:pt x="15682" y="3260"/>
                  <a:pt x="15699" y="3237"/>
                </a:cubicBezTo>
                <a:cubicBezTo>
                  <a:pt x="15715" y="3215"/>
                  <a:pt x="15725" y="3119"/>
                  <a:pt x="15725" y="2990"/>
                </a:cubicBezTo>
                <a:cubicBezTo>
                  <a:pt x="15725" y="2874"/>
                  <a:pt x="15734" y="2762"/>
                  <a:pt x="15744" y="2741"/>
                </a:cubicBezTo>
                <a:cubicBezTo>
                  <a:pt x="15753" y="2719"/>
                  <a:pt x="15761" y="2589"/>
                  <a:pt x="15761" y="2451"/>
                </a:cubicBezTo>
                <a:cubicBezTo>
                  <a:pt x="15761" y="2409"/>
                  <a:pt x="15762" y="2371"/>
                  <a:pt x="15763" y="2338"/>
                </a:cubicBezTo>
                <a:cubicBezTo>
                  <a:pt x="15764" y="2306"/>
                  <a:pt x="15766" y="2278"/>
                  <a:pt x="15768" y="2253"/>
                </a:cubicBezTo>
                <a:cubicBezTo>
                  <a:pt x="15773" y="2205"/>
                  <a:pt x="15779" y="2175"/>
                  <a:pt x="15788" y="2163"/>
                </a:cubicBezTo>
                <a:cubicBezTo>
                  <a:pt x="15805" y="2141"/>
                  <a:pt x="15815" y="2044"/>
                  <a:pt x="15815" y="1910"/>
                </a:cubicBezTo>
                <a:cubicBezTo>
                  <a:pt x="15815" y="1776"/>
                  <a:pt x="15825" y="1679"/>
                  <a:pt x="15842" y="1657"/>
                </a:cubicBezTo>
                <a:cubicBezTo>
                  <a:pt x="15858" y="1635"/>
                  <a:pt x="15869" y="1540"/>
                  <a:pt x="15869" y="1419"/>
                </a:cubicBezTo>
                <a:cubicBezTo>
                  <a:pt x="15869" y="1308"/>
                  <a:pt x="15878" y="1182"/>
                  <a:pt x="15890" y="1141"/>
                </a:cubicBezTo>
                <a:cubicBezTo>
                  <a:pt x="15902" y="1099"/>
                  <a:pt x="15905" y="1065"/>
                  <a:pt x="15897" y="1065"/>
                </a:cubicBezTo>
                <a:cubicBezTo>
                  <a:pt x="15889" y="1065"/>
                  <a:pt x="15892" y="1022"/>
                  <a:pt x="15904" y="971"/>
                </a:cubicBezTo>
                <a:cubicBezTo>
                  <a:pt x="15916" y="919"/>
                  <a:pt x="15921" y="833"/>
                  <a:pt x="15915" y="779"/>
                </a:cubicBezTo>
                <a:cubicBezTo>
                  <a:pt x="15909" y="723"/>
                  <a:pt x="15916" y="666"/>
                  <a:pt x="15931" y="646"/>
                </a:cubicBezTo>
                <a:cubicBezTo>
                  <a:pt x="15946" y="625"/>
                  <a:pt x="15958" y="530"/>
                  <a:pt x="15958" y="425"/>
                </a:cubicBezTo>
                <a:cubicBezTo>
                  <a:pt x="15958" y="345"/>
                  <a:pt x="15964" y="272"/>
                  <a:pt x="15974" y="231"/>
                </a:cubicBezTo>
                <a:cubicBezTo>
                  <a:pt x="15977" y="218"/>
                  <a:pt x="15981" y="208"/>
                  <a:pt x="15985" y="203"/>
                </a:cubicBezTo>
                <a:cubicBezTo>
                  <a:pt x="16000" y="183"/>
                  <a:pt x="16011" y="130"/>
                  <a:pt x="16011" y="85"/>
                </a:cubicBezTo>
                <a:cubicBezTo>
                  <a:pt x="16011" y="21"/>
                  <a:pt x="15937" y="3"/>
                  <a:pt x="15672" y="0"/>
                </a:cubicBezTo>
                <a:close/>
                <a:moveTo>
                  <a:pt x="16723" y="2961"/>
                </a:moveTo>
                <a:cubicBezTo>
                  <a:pt x="16714" y="2961"/>
                  <a:pt x="16708" y="3048"/>
                  <a:pt x="16708" y="3153"/>
                </a:cubicBezTo>
                <a:cubicBezTo>
                  <a:pt x="16708" y="3259"/>
                  <a:pt x="16697" y="3359"/>
                  <a:pt x="16684" y="3377"/>
                </a:cubicBezTo>
                <a:cubicBezTo>
                  <a:pt x="16658" y="3412"/>
                  <a:pt x="16646" y="3818"/>
                  <a:pt x="16668" y="3934"/>
                </a:cubicBezTo>
                <a:cubicBezTo>
                  <a:pt x="16675" y="3973"/>
                  <a:pt x="16683" y="3906"/>
                  <a:pt x="16687" y="3784"/>
                </a:cubicBezTo>
                <a:cubicBezTo>
                  <a:pt x="16690" y="3663"/>
                  <a:pt x="16704" y="3519"/>
                  <a:pt x="16717" y="3467"/>
                </a:cubicBezTo>
                <a:cubicBezTo>
                  <a:pt x="16743" y="3364"/>
                  <a:pt x="16748" y="2961"/>
                  <a:pt x="16723" y="2961"/>
                </a:cubicBezTo>
                <a:close/>
                <a:moveTo>
                  <a:pt x="17315" y="3974"/>
                </a:moveTo>
                <a:cubicBezTo>
                  <a:pt x="17305" y="3974"/>
                  <a:pt x="17298" y="4109"/>
                  <a:pt x="17299" y="4274"/>
                </a:cubicBezTo>
                <a:cubicBezTo>
                  <a:pt x="17300" y="4519"/>
                  <a:pt x="17303" y="4544"/>
                  <a:pt x="17315" y="4415"/>
                </a:cubicBezTo>
                <a:cubicBezTo>
                  <a:pt x="17335" y="4187"/>
                  <a:pt x="17335" y="3974"/>
                  <a:pt x="17315" y="3974"/>
                </a:cubicBezTo>
                <a:close/>
                <a:moveTo>
                  <a:pt x="1058" y="10789"/>
                </a:moveTo>
                <a:lnTo>
                  <a:pt x="1091" y="10926"/>
                </a:lnTo>
                <a:cubicBezTo>
                  <a:pt x="1121" y="11055"/>
                  <a:pt x="1122" y="11072"/>
                  <a:pt x="1106" y="11181"/>
                </a:cubicBezTo>
                <a:cubicBezTo>
                  <a:pt x="1097" y="11245"/>
                  <a:pt x="1085" y="11287"/>
                  <a:pt x="1079" y="11274"/>
                </a:cubicBezTo>
                <a:cubicBezTo>
                  <a:pt x="1073" y="11261"/>
                  <a:pt x="1067" y="11322"/>
                  <a:pt x="1065" y="11408"/>
                </a:cubicBezTo>
                <a:cubicBezTo>
                  <a:pt x="1062" y="11504"/>
                  <a:pt x="1055" y="11562"/>
                  <a:pt x="1047" y="11556"/>
                </a:cubicBezTo>
                <a:cubicBezTo>
                  <a:pt x="1039" y="11551"/>
                  <a:pt x="1035" y="11572"/>
                  <a:pt x="1038" y="11604"/>
                </a:cubicBezTo>
                <a:cubicBezTo>
                  <a:pt x="1042" y="11636"/>
                  <a:pt x="1039" y="11674"/>
                  <a:pt x="1032" y="11689"/>
                </a:cubicBezTo>
                <a:cubicBezTo>
                  <a:pt x="1025" y="11704"/>
                  <a:pt x="1019" y="11792"/>
                  <a:pt x="1019" y="11885"/>
                </a:cubicBezTo>
                <a:cubicBezTo>
                  <a:pt x="1019" y="12020"/>
                  <a:pt x="1015" y="12059"/>
                  <a:pt x="995" y="12077"/>
                </a:cubicBezTo>
                <a:cubicBezTo>
                  <a:pt x="979" y="12092"/>
                  <a:pt x="972" y="12130"/>
                  <a:pt x="974" y="12188"/>
                </a:cubicBezTo>
                <a:cubicBezTo>
                  <a:pt x="975" y="12237"/>
                  <a:pt x="972" y="12305"/>
                  <a:pt x="968" y="12340"/>
                </a:cubicBezTo>
                <a:cubicBezTo>
                  <a:pt x="964" y="12374"/>
                  <a:pt x="965" y="12703"/>
                  <a:pt x="971" y="13071"/>
                </a:cubicBezTo>
                <a:cubicBezTo>
                  <a:pt x="976" y="13439"/>
                  <a:pt x="977" y="13757"/>
                  <a:pt x="972" y="13780"/>
                </a:cubicBezTo>
                <a:cubicBezTo>
                  <a:pt x="967" y="13803"/>
                  <a:pt x="964" y="13926"/>
                  <a:pt x="965" y="14052"/>
                </a:cubicBezTo>
                <a:cubicBezTo>
                  <a:pt x="967" y="14251"/>
                  <a:pt x="970" y="14283"/>
                  <a:pt x="990" y="14283"/>
                </a:cubicBezTo>
                <a:cubicBezTo>
                  <a:pt x="1004" y="14283"/>
                  <a:pt x="1015" y="14315"/>
                  <a:pt x="1017" y="14366"/>
                </a:cubicBezTo>
                <a:cubicBezTo>
                  <a:pt x="1019" y="14411"/>
                  <a:pt x="1025" y="14488"/>
                  <a:pt x="1030" y="14534"/>
                </a:cubicBezTo>
                <a:cubicBezTo>
                  <a:pt x="1058" y="14786"/>
                  <a:pt x="1069" y="14921"/>
                  <a:pt x="1068" y="15020"/>
                </a:cubicBezTo>
                <a:cubicBezTo>
                  <a:pt x="1067" y="15097"/>
                  <a:pt x="1073" y="15136"/>
                  <a:pt x="1090" y="15152"/>
                </a:cubicBezTo>
                <a:cubicBezTo>
                  <a:pt x="1121" y="15180"/>
                  <a:pt x="1121" y="15308"/>
                  <a:pt x="1091" y="15336"/>
                </a:cubicBezTo>
                <a:cubicBezTo>
                  <a:pt x="1076" y="15350"/>
                  <a:pt x="1069" y="15388"/>
                  <a:pt x="1070" y="15447"/>
                </a:cubicBezTo>
                <a:cubicBezTo>
                  <a:pt x="1073" y="15535"/>
                  <a:pt x="1070" y="15536"/>
                  <a:pt x="848" y="15548"/>
                </a:cubicBezTo>
                <a:cubicBezTo>
                  <a:pt x="724" y="15554"/>
                  <a:pt x="619" y="15547"/>
                  <a:pt x="615" y="15533"/>
                </a:cubicBezTo>
                <a:cubicBezTo>
                  <a:pt x="611" y="15519"/>
                  <a:pt x="611" y="15482"/>
                  <a:pt x="614" y="15451"/>
                </a:cubicBezTo>
                <a:cubicBezTo>
                  <a:pt x="619" y="15408"/>
                  <a:pt x="612" y="15403"/>
                  <a:pt x="587" y="15427"/>
                </a:cubicBezTo>
                <a:cubicBezTo>
                  <a:pt x="568" y="15445"/>
                  <a:pt x="540" y="15443"/>
                  <a:pt x="524" y="15421"/>
                </a:cubicBezTo>
                <a:cubicBezTo>
                  <a:pt x="508" y="15399"/>
                  <a:pt x="484" y="15365"/>
                  <a:pt x="471" y="15346"/>
                </a:cubicBezTo>
                <a:cubicBezTo>
                  <a:pt x="458" y="15328"/>
                  <a:pt x="438" y="15304"/>
                  <a:pt x="426" y="15290"/>
                </a:cubicBezTo>
                <a:cubicBezTo>
                  <a:pt x="413" y="15276"/>
                  <a:pt x="408" y="15245"/>
                  <a:pt x="413" y="15216"/>
                </a:cubicBezTo>
                <a:cubicBezTo>
                  <a:pt x="419" y="15183"/>
                  <a:pt x="415" y="15175"/>
                  <a:pt x="403" y="15192"/>
                </a:cubicBezTo>
                <a:cubicBezTo>
                  <a:pt x="393" y="15206"/>
                  <a:pt x="378" y="15192"/>
                  <a:pt x="370" y="15158"/>
                </a:cubicBezTo>
                <a:cubicBezTo>
                  <a:pt x="362" y="15125"/>
                  <a:pt x="359" y="15098"/>
                  <a:pt x="362" y="15098"/>
                </a:cubicBezTo>
                <a:cubicBezTo>
                  <a:pt x="366" y="15098"/>
                  <a:pt x="343" y="15004"/>
                  <a:pt x="310" y="14889"/>
                </a:cubicBezTo>
                <a:cubicBezTo>
                  <a:pt x="278" y="14774"/>
                  <a:pt x="245" y="14680"/>
                  <a:pt x="236" y="14680"/>
                </a:cubicBezTo>
                <a:cubicBezTo>
                  <a:pt x="211" y="14680"/>
                  <a:pt x="205" y="14629"/>
                  <a:pt x="220" y="14561"/>
                </a:cubicBezTo>
                <a:cubicBezTo>
                  <a:pt x="233" y="14508"/>
                  <a:pt x="231" y="14501"/>
                  <a:pt x="209" y="14521"/>
                </a:cubicBezTo>
                <a:cubicBezTo>
                  <a:pt x="182" y="14545"/>
                  <a:pt x="152" y="14466"/>
                  <a:pt x="167" y="14411"/>
                </a:cubicBezTo>
                <a:cubicBezTo>
                  <a:pt x="172" y="14394"/>
                  <a:pt x="166" y="14362"/>
                  <a:pt x="154" y="14339"/>
                </a:cubicBezTo>
                <a:cubicBezTo>
                  <a:pt x="140" y="14312"/>
                  <a:pt x="136" y="14270"/>
                  <a:pt x="141" y="14215"/>
                </a:cubicBezTo>
                <a:cubicBezTo>
                  <a:pt x="146" y="14160"/>
                  <a:pt x="143" y="14137"/>
                  <a:pt x="133" y="14145"/>
                </a:cubicBezTo>
                <a:cubicBezTo>
                  <a:pt x="121" y="14153"/>
                  <a:pt x="118" y="14109"/>
                  <a:pt x="119" y="13984"/>
                </a:cubicBezTo>
                <a:cubicBezTo>
                  <a:pt x="121" y="13845"/>
                  <a:pt x="117" y="13806"/>
                  <a:pt x="98" y="13790"/>
                </a:cubicBezTo>
                <a:cubicBezTo>
                  <a:pt x="86" y="13778"/>
                  <a:pt x="75" y="13733"/>
                  <a:pt x="75" y="13690"/>
                </a:cubicBezTo>
                <a:cubicBezTo>
                  <a:pt x="73" y="13565"/>
                  <a:pt x="73" y="12787"/>
                  <a:pt x="74" y="12681"/>
                </a:cubicBezTo>
                <a:cubicBezTo>
                  <a:pt x="75" y="12620"/>
                  <a:pt x="84" y="12574"/>
                  <a:pt x="99" y="12560"/>
                </a:cubicBezTo>
                <a:cubicBezTo>
                  <a:pt x="117" y="12544"/>
                  <a:pt x="123" y="12503"/>
                  <a:pt x="123" y="12393"/>
                </a:cubicBezTo>
                <a:cubicBezTo>
                  <a:pt x="123" y="12289"/>
                  <a:pt x="128" y="12241"/>
                  <a:pt x="144" y="12227"/>
                </a:cubicBezTo>
                <a:cubicBezTo>
                  <a:pt x="157" y="12215"/>
                  <a:pt x="166" y="12162"/>
                  <a:pt x="168" y="12077"/>
                </a:cubicBezTo>
                <a:cubicBezTo>
                  <a:pt x="171" y="11955"/>
                  <a:pt x="221" y="11715"/>
                  <a:pt x="245" y="11713"/>
                </a:cubicBezTo>
                <a:cubicBezTo>
                  <a:pt x="258" y="11711"/>
                  <a:pt x="319" y="11481"/>
                  <a:pt x="328" y="11399"/>
                </a:cubicBezTo>
                <a:cubicBezTo>
                  <a:pt x="332" y="11364"/>
                  <a:pt x="342" y="11337"/>
                  <a:pt x="352" y="11337"/>
                </a:cubicBezTo>
                <a:cubicBezTo>
                  <a:pt x="361" y="11337"/>
                  <a:pt x="371" y="11294"/>
                  <a:pt x="373" y="11242"/>
                </a:cubicBezTo>
                <a:cubicBezTo>
                  <a:pt x="376" y="11162"/>
                  <a:pt x="383" y="11148"/>
                  <a:pt x="421" y="11155"/>
                </a:cubicBezTo>
                <a:cubicBezTo>
                  <a:pt x="458" y="11161"/>
                  <a:pt x="464" y="11154"/>
                  <a:pt x="454" y="11108"/>
                </a:cubicBezTo>
                <a:cubicBezTo>
                  <a:pt x="433" y="11022"/>
                  <a:pt x="460" y="10982"/>
                  <a:pt x="542" y="10981"/>
                </a:cubicBezTo>
                <a:cubicBezTo>
                  <a:pt x="591" y="10981"/>
                  <a:pt x="612" y="10964"/>
                  <a:pt x="612" y="10926"/>
                </a:cubicBezTo>
                <a:cubicBezTo>
                  <a:pt x="613" y="10822"/>
                  <a:pt x="646" y="10803"/>
                  <a:pt x="851" y="10796"/>
                </a:cubicBezTo>
                <a:lnTo>
                  <a:pt x="1058" y="10789"/>
                </a:lnTo>
                <a:close/>
              </a:path>
            </a:pathLst>
          </a:custGeom>
          <a:ln w="12700">
            <a:miter lim="400000"/>
          </a:ln>
        </p:spPr>
      </p:pic>
    </p:spTree>
    <p:extLst>
      <p:ext uri="{BB962C8B-B14F-4D97-AF65-F5344CB8AC3E}">
        <p14:creationId xmlns:p14="http://schemas.microsoft.com/office/powerpoint/2010/main" val="1949494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a:bodyPr>
          <a:lstStyle/>
          <a:p>
            <a:r>
              <a:rPr lang="en-US" sz="3600" dirty="0"/>
              <a:t>LRAUV: Description and Baseline</a:t>
            </a:r>
          </a:p>
        </p:txBody>
      </p:sp>
      <p:sp>
        <p:nvSpPr>
          <p:cNvPr id="3" name="Content Placeholder 2"/>
          <p:cNvSpPr>
            <a:spLocks noGrp="1"/>
          </p:cNvSpPr>
          <p:nvPr>
            <p:ph idx="4294967295"/>
          </p:nvPr>
        </p:nvSpPr>
        <p:spPr>
          <a:xfrm>
            <a:off x="743253" y="1337859"/>
            <a:ext cx="9549879" cy="4182282"/>
          </a:xfrm>
        </p:spPr>
        <p:txBody>
          <a:bodyPr>
            <a:normAutofit fontScale="92500"/>
          </a:bodyPr>
          <a:lstStyle/>
          <a:p>
            <a:r>
              <a:rPr lang="en-US" dirty="0">
                <a:solidFill>
                  <a:srgbClr val="FFFF00"/>
                </a:solidFill>
              </a:rPr>
              <a:t>Baseline</a:t>
            </a:r>
            <a:r>
              <a:rPr lang="en-US" dirty="0"/>
              <a:t>: Currently, there is no USCG baseline for an AUV to meet the unique demands of Arctic operations that requires a minimal logistical footprint, a small operational team and oil detection and mapping capability. </a:t>
            </a:r>
          </a:p>
          <a:p>
            <a:endParaRPr lang="en-US" dirty="0">
              <a:solidFill>
                <a:srgbClr val="FFFF00"/>
              </a:solidFill>
            </a:endParaRPr>
          </a:p>
          <a:p>
            <a:r>
              <a:rPr lang="en-US" dirty="0">
                <a:solidFill>
                  <a:srgbClr val="FFFF00"/>
                </a:solidFill>
              </a:rPr>
              <a:t>Project Description</a:t>
            </a:r>
            <a:r>
              <a:rPr lang="en-US" dirty="0"/>
              <a:t>:  To develop an Arctic-capable </a:t>
            </a:r>
            <a:r>
              <a:rPr lang="en-US" dirty="0">
                <a:solidFill>
                  <a:srgbClr val="FFC000"/>
                </a:solidFill>
              </a:rPr>
              <a:t>long-range</a:t>
            </a:r>
            <a:r>
              <a:rPr lang="en-US" dirty="0"/>
              <a:t> </a:t>
            </a:r>
            <a:r>
              <a:rPr lang="en-US" dirty="0">
                <a:solidFill>
                  <a:srgbClr val="FFC000"/>
                </a:solidFill>
              </a:rPr>
              <a:t>Autonomous</a:t>
            </a:r>
            <a:r>
              <a:rPr lang="en-US" dirty="0"/>
              <a:t> Underwater Vehicle (AUV) that is helicopter portable, carries an environmental </a:t>
            </a:r>
            <a:r>
              <a:rPr lang="en-US" dirty="0">
                <a:solidFill>
                  <a:srgbClr val="FFC000"/>
                </a:solidFill>
              </a:rPr>
              <a:t>mapping</a:t>
            </a:r>
            <a:r>
              <a:rPr lang="en-US" dirty="0"/>
              <a:t> payload, allowing </a:t>
            </a:r>
            <a:r>
              <a:rPr lang="en-US" dirty="0">
                <a:solidFill>
                  <a:srgbClr val="FFC000"/>
                </a:solidFill>
              </a:rPr>
              <a:t>rapid</a:t>
            </a:r>
            <a:r>
              <a:rPr lang="en-US" dirty="0"/>
              <a:t> response while providing situational </a:t>
            </a:r>
            <a:r>
              <a:rPr lang="en-US" dirty="0">
                <a:solidFill>
                  <a:srgbClr val="FFC000"/>
                </a:solidFill>
              </a:rPr>
              <a:t>awareness</a:t>
            </a:r>
            <a:r>
              <a:rPr lang="en-US" dirty="0"/>
              <a:t> and damage </a:t>
            </a:r>
            <a:r>
              <a:rPr lang="en-US" dirty="0">
                <a:solidFill>
                  <a:srgbClr val="FFC000"/>
                </a:solidFill>
              </a:rPr>
              <a:t>mitigation</a:t>
            </a:r>
            <a:r>
              <a:rPr lang="en-US" dirty="0"/>
              <a:t> for first responders/USCG.  </a:t>
            </a:r>
          </a:p>
          <a:p>
            <a:endParaRPr lang="en-US" dirty="0"/>
          </a:p>
        </p:txBody>
      </p:sp>
    </p:spTree>
    <p:extLst>
      <p:ext uri="{BB962C8B-B14F-4D97-AF65-F5344CB8AC3E}">
        <p14:creationId xmlns:p14="http://schemas.microsoft.com/office/powerpoint/2010/main" val="3251395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03" y="520644"/>
            <a:ext cx="9940158" cy="480131"/>
          </a:xfrm>
        </p:spPr>
        <p:txBody>
          <a:bodyPr>
            <a:noAutofit/>
          </a:bodyPr>
          <a:lstStyle/>
          <a:p>
            <a:r>
              <a:rPr lang="en-US" sz="3600" dirty="0"/>
              <a:t>Project LRAUV Relevance and Method</a:t>
            </a:r>
          </a:p>
        </p:txBody>
      </p:sp>
      <p:sp>
        <p:nvSpPr>
          <p:cNvPr id="3" name="Content Placeholder 2"/>
          <p:cNvSpPr>
            <a:spLocks noGrp="1"/>
          </p:cNvSpPr>
          <p:nvPr>
            <p:ph idx="4294967295"/>
          </p:nvPr>
        </p:nvSpPr>
        <p:spPr>
          <a:xfrm>
            <a:off x="200992" y="1389936"/>
            <a:ext cx="8653505" cy="4078127"/>
          </a:xfrm>
        </p:spPr>
        <p:txBody>
          <a:bodyPr>
            <a:normAutofit fontScale="77500" lnSpcReduction="20000"/>
          </a:bodyPr>
          <a:lstStyle/>
          <a:p>
            <a:r>
              <a:rPr lang="en-US" dirty="0">
                <a:solidFill>
                  <a:srgbClr val="FFFF00"/>
                </a:solidFill>
              </a:rPr>
              <a:t>Relevance to DHS and USCG</a:t>
            </a:r>
            <a:r>
              <a:rPr lang="en-US" dirty="0"/>
              <a:t>: </a:t>
            </a:r>
            <a:r>
              <a:rPr lang="en-US" dirty="0">
                <a:solidFill>
                  <a:srgbClr val="FFC000"/>
                </a:solidFill>
              </a:rPr>
              <a:t> </a:t>
            </a:r>
            <a:r>
              <a:rPr lang="en-US" dirty="0">
                <a:solidFill>
                  <a:srgbClr val="00B050"/>
                </a:solidFill>
              </a:rPr>
              <a:t>We characterize the challenge as the ‘last seat in the helicopter’ problem:</a:t>
            </a:r>
            <a:r>
              <a:rPr lang="en-US" dirty="0"/>
              <a:t>  If first responders are operating at the far end of their logistical support capability, the system must be able to fill that void.</a:t>
            </a:r>
          </a:p>
          <a:p>
            <a:endParaRPr lang="en-US" dirty="0"/>
          </a:p>
          <a:p>
            <a:endParaRPr lang="en-US" dirty="0"/>
          </a:p>
          <a:p>
            <a:r>
              <a:rPr lang="en-US" dirty="0">
                <a:solidFill>
                  <a:srgbClr val="FFFF00"/>
                </a:solidFill>
              </a:rPr>
              <a:t>Research Method</a:t>
            </a:r>
            <a:r>
              <a:rPr lang="en-US" dirty="0"/>
              <a:t>:  Our approach leveraged an existing base Long-Range AUV developed at MBARI (LRAUV), and enhance the system to detect oil and operate under ice.  LRAUV offers extended ranges (one to three weeks), and can be operated by a team remotely and monitored by anyone, anywhere. </a:t>
            </a:r>
          </a:p>
          <a:p>
            <a:pPr lvl="1"/>
            <a:r>
              <a:rPr lang="en-US" dirty="0"/>
              <a:t>Next up:</a:t>
            </a:r>
          </a:p>
          <a:p>
            <a:pPr lvl="2"/>
            <a:r>
              <a:rPr lang="en-US" dirty="0"/>
              <a:t>Prior (where you have been)	</a:t>
            </a:r>
          </a:p>
          <a:p>
            <a:pPr lvl="2"/>
            <a:r>
              <a:rPr lang="en-US" dirty="0"/>
              <a:t>Current (where you are at)</a:t>
            </a:r>
          </a:p>
          <a:p>
            <a:pPr lvl="2"/>
            <a:r>
              <a:rPr lang="en-US" dirty="0"/>
              <a:t>Projected (where you want to go)</a:t>
            </a:r>
          </a:p>
          <a:p>
            <a:endParaRPr lang="en-US" dirty="0"/>
          </a:p>
        </p:txBody>
      </p:sp>
      <p:pic>
        <p:nvPicPr>
          <p:cNvPr id="5" name="Picture 4">
            <a:extLst>
              <a:ext uri="{FF2B5EF4-FFF2-40B4-BE49-F238E27FC236}">
                <a16:creationId xmlns:a16="http://schemas.microsoft.com/office/drawing/2014/main" id="{CAABC5C3-6C1A-4490-83DD-DE6A025EDB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55529" y="1389936"/>
            <a:ext cx="2935479" cy="4398438"/>
          </a:xfrm>
          <a:prstGeom prst="rect">
            <a:avLst/>
          </a:prstGeom>
        </p:spPr>
      </p:pic>
    </p:spTree>
    <p:extLst>
      <p:ext uri="{BB962C8B-B14F-4D97-AF65-F5344CB8AC3E}">
        <p14:creationId xmlns:p14="http://schemas.microsoft.com/office/powerpoint/2010/main" val="598295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39A1D-703A-408C-8157-8158AB5638F7}"/>
              </a:ext>
            </a:extLst>
          </p:cNvPr>
          <p:cNvSpPr>
            <a:spLocks noGrp="1"/>
          </p:cNvSpPr>
          <p:nvPr>
            <p:ph type="title"/>
          </p:nvPr>
        </p:nvSpPr>
        <p:spPr>
          <a:xfrm>
            <a:off x="159470" y="17790"/>
            <a:ext cx="10515600" cy="593726"/>
          </a:xfrm>
        </p:spPr>
        <p:txBody>
          <a:bodyPr>
            <a:normAutofit fontScale="90000"/>
          </a:bodyPr>
          <a:lstStyle/>
          <a:p>
            <a:r>
              <a:rPr lang="en-US" dirty="0">
                <a:solidFill>
                  <a:srgbClr val="FFFF00"/>
                </a:solidFill>
              </a:rPr>
              <a:t>ADAC LRAUV Updates</a:t>
            </a:r>
            <a:endParaRPr lang="en-US" dirty="0"/>
          </a:p>
        </p:txBody>
      </p:sp>
      <p:sp>
        <p:nvSpPr>
          <p:cNvPr id="3" name="Text Placeholder 2">
            <a:extLst>
              <a:ext uri="{FF2B5EF4-FFF2-40B4-BE49-F238E27FC236}">
                <a16:creationId xmlns:a16="http://schemas.microsoft.com/office/drawing/2014/main" id="{4780EDB0-9F0D-4CFE-B069-9DBAE984FD53}"/>
              </a:ext>
            </a:extLst>
          </p:cNvPr>
          <p:cNvSpPr>
            <a:spLocks noGrp="1"/>
          </p:cNvSpPr>
          <p:nvPr>
            <p:ph type="body" idx="1"/>
          </p:nvPr>
        </p:nvSpPr>
        <p:spPr>
          <a:xfrm>
            <a:off x="0" y="753982"/>
            <a:ext cx="6938128" cy="5019692"/>
          </a:xfrm>
        </p:spPr>
        <p:txBody>
          <a:bodyPr>
            <a:normAutofit fontScale="92500" lnSpcReduction="20000"/>
          </a:bodyPr>
          <a:lstStyle/>
          <a:p>
            <a:r>
              <a:rPr lang="en-US" dirty="0"/>
              <a:t>Backseat- wireless joystick driving (Co-op project)</a:t>
            </a:r>
          </a:p>
          <a:p>
            <a:pPr lvl="1"/>
            <a:r>
              <a:rPr lang="en-US" dirty="0"/>
              <a:t>Now works over cell for longer range</a:t>
            </a:r>
          </a:p>
          <a:p>
            <a:pPr lvl="1"/>
            <a:r>
              <a:rPr lang="en-US" dirty="0"/>
              <a:t>Backseat- Sidecar Action Manager development, allowing sensors and behaviors to be developed in a vehicle agnostic way so capabilities can be leveraged across platforms (students, software engineers)</a:t>
            </a:r>
          </a:p>
          <a:p>
            <a:r>
              <a:rPr lang="en-US" dirty="0"/>
              <a:t>LRAUV backseat computer system health monitor ROS node</a:t>
            </a:r>
          </a:p>
          <a:p>
            <a:r>
              <a:rPr lang="en-US" dirty="0"/>
              <a:t>LRAUV Software Simulation</a:t>
            </a:r>
          </a:p>
          <a:p>
            <a:pPr lvl="1"/>
            <a:r>
              <a:rPr lang="en-US" dirty="0"/>
              <a:t>Hardware in the loop to test things like oil spill simulations</a:t>
            </a:r>
          </a:p>
          <a:p>
            <a:pPr lvl="1"/>
            <a:r>
              <a:rPr lang="en-US" dirty="0"/>
              <a:t>Currently set up with Burger Oil field Simulation</a:t>
            </a:r>
          </a:p>
          <a:p>
            <a:pPr lvl="1"/>
            <a:r>
              <a:rPr lang="en-US" dirty="0"/>
              <a:t>Lab tests are successful and now needs open water testing for Arctic demo preparation</a:t>
            </a:r>
          </a:p>
        </p:txBody>
      </p:sp>
      <p:pic>
        <p:nvPicPr>
          <p:cNvPr id="4" name="Picture 3">
            <a:extLst>
              <a:ext uri="{FF2B5EF4-FFF2-40B4-BE49-F238E27FC236}">
                <a16:creationId xmlns:a16="http://schemas.microsoft.com/office/drawing/2014/main" id="{C76CD79A-30DF-48BC-8D6D-31D31FF014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9270" y="469050"/>
            <a:ext cx="5312730" cy="2959950"/>
          </a:xfrm>
          <a:prstGeom prst="rect">
            <a:avLst/>
          </a:prstGeom>
        </p:spPr>
      </p:pic>
      <p:pic>
        <p:nvPicPr>
          <p:cNvPr id="6" name="Picture 5">
            <a:extLst>
              <a:ext uri="{FF2B5EF4-FFF2-40B4-BE49-F238E27FC236}">
                <a16:creationId xmlns:a16="http://schemas.microsoft.com/office/drawing/2014/main" id="{620793D4-DB5D-42EB-A947-959FDAE960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13585" y="3565689"/>
            <a:ext cx="4044099" cy="3033074"/>
          </a:xfrm>
          <a:prstGeom prst="rect">
            <a:avLst/>
          </a:prstGeom>
        </p:spPr>
      </p:pic>
    </p:spTree>
    <p:extLst>
      <p:ext uri="{BB962C8B-B14F-4D97-AF65-F5344CB8AC3E}">
        <p14:creationId xmlns:p14="http://schemas.microsoft.com/office/powerpoint/2010/main" val="338244313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D4E7B-CB6B-4E0C-B7E2-68BC6A8D12E7}"/>
              </a:ext>
            </a:extLst>
          </p:cNvPr>
          <p:cNvSpPr>
            <a:spLocks noGrp="1"/>
          </p:cNvSpPr>
          <p:nvPr>
            <p:ph type="title"/>
          </p:nvPr>
        </p:nvSpPr>
        <p:spPr>
          <a:xfrm>
            <a:off x="395140" y="343080"/>
            <a:ext cx="10515600" cy="593726"/>
          </a:xfrm>
        </p:spPr>
        <p:txBody>
          <a:bodyPr>
            <a:normAutofit fontScale="90000"/>
          </a:bodyPr>
          <a:lstStyle/>
          <a:p>
            <a:r>
              <a:rPr lang="en-US" dirty="0">
                <a:solidFill>
                  <a:srgbClr val="FFFF00"/>
                </a:solidFill>
              </a:rPr>
              <a:t>LRAUV Updates:</a:t>
            </a:r>
          </a:p>
        </p:txBody>
      </p:sp>
      <p:sp>
        <p:nvSpPr>
          <p:cNvPr id="3" name="Text Placeholder 2">
            <a:extLst>
              <a:ext uri="{FF2B5EF4-FFF2-40B4-BE49-F238E27FC236}">
                <a16:creationId xmlns:a16="http://schemas.microsoft.com/office/drawing/2014/main" id="{9A1A0309-F3CD-4E5C-9DB1-D21E648FCF54}"/>
              </a:ext>
            </a:extLst>
          </p:cNvPr>
          <p:cNvSpPr>
            <a:spLocks noGrp="1"/>
          </p:cNvSpPr>
          <p:nvPr>
            <p:ph type="body" idx="1"/>
          </p:nvPr>
        </p:nvSpPr>
        <p:spPr>
          <a:xfrm>
            <a:off x="0" y="1074656"/>
            <a:ext cx="7061364" cy="2926860"/>
          </a:xfrm>
        </p:spPr>
        <p:txBody>
          <a:bodyPr>
            <a:normAutofit fontScale="85000" lnSpcReduction="20000"/>
          </a:bodyPr>
          <a:lstStyle/>
          <a:p>
            <a:pPr marL="742950" lvl="1" indent="-285750"/>
            <a:r>
              <a:rPr lang="en-US" sz="2800" dirty="0">
                <a:solidFill>
                  <a:schemeClr val="tx2"/>
                </a:solidFill>
              </a:rPr>
              <a:t>Ran 3 over-the–horizon missions. </a:t>
            </a:r>
          </a:p>
          <a:p>
            <a:pPr marL="742950" lvl="1" indent="-285750"/>
            <a:r>
              <a:rPr lang="en-US" sz="2800" dirty="0">
                <a:solidFill>
                  <a:schemeClr val="tx2"/>
                </a:solidFill>
              </a:rPr>
              <a:t>Completed 450 km mission offshore (</a:t>
            </a:r>
            <a:r>
              <a:rPr lang="en-US" sz="2800" dirty="0" err="1">
                <a:solidFill>
                  <a:schemeClr val="tx2"/>
                </a:solidFill>
              </a:rPr>
              <a:t>shipless</a:t>
            </a:r>
            <a:r>
              <a:rPr lang="en-US" sz="2800" dirty="0">
                <a:solidFill>
                  <a:schemeClr val="tx2"/>
                </a:solidFill>
              </a:rPr>
              <a:t>) X 2</a:t>
            </a:r>
          </a:p>
          <a:p>
            <a:pPr marL="742950" lvl="1" indent="-285750"/>
            <a:r>
              <a:rPr lang="en-US" sz="2800" dirty="0">
                <a:solidFill>
                  <a:schemeClr val="tx2"/>
                </a:solidFill>
              </a:rPr>
              <a:t>Conducted two virtual Stakeholder training sessions</a:t>
            </a:r>
          </a:p>
          <a:p>
            <a:pPr marL="742950" lvl="1" indent="-285750"/>
            <a:r>
              <a:rPr lang="en-US" sz="2800" dirty="0">
                <a:solidFill>
                  <a:schemeClr val="tx2"/>
                </a:solidFill>
              </a:rPr>
              <a:t>Developed new software behavior missions </a:t>
            </a:r>
            <a:r>
              <a:rPr lang="en-US" sz="2800" b="1" dirty="0">
                <a:solidFill>
                  <a:schemeClr val="tx2"/>
                </a:solidFill>
              </a:rPr>
              <a:t>(&gt;20) </a:t>
            </a:r>
            <a:r>
              <a:rPr lang="en-US" sz="2800" dirty="0">
                <a:solidFill>
                  <a:schemeClr val="tx2"/>
                </a:solidFill>
              </a:rPr>
              <a:t>for docking, undocking, no surfacing, new sensor configurations</a:t>
            </a:r>
          </a:p>
          <a:p>
            <a:pPr marL="742950" lvl="1" indent="-285750"/>
            <a:r>
              <a:rPr lang="en-US" sz="2800" dirty="0">
                <a:solidFill>
                  <a:schemeClr val="tx2"/>
                </a:solidFill>
              </a:rPr>
              <a:t>Provisional Patent</a:t>
            </a:r>
          </a:p>
          <a:p>
            <a:endParaRPr lang="en-US" dirty="0"/>
          </a:p>
        </p:txBody>
      </p:sp>
      <p:pic>
        <p:nvPicPr>
          <p:cNvPr id="5" name="Picture 4">
            <a:extLst>
              <a:ext uri="{FF2B5EF4-FFF2-40B4-BE49-F238E27FC236}">
                <a16:creationId xmlns:a16="http://schemas.microsoft.com/office/drawing/2014/main" id="{38FAB428-9BA9-42A1-A094-C32415AD2A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1330" y="639943"/>
            <a:ext cx="4375412" cy="5833883"/>
          </a:xfrm>
          <a:prstGeom prst="rect">
            <a:avLst/>
          </a:prstGeom>
        </p:spPr>
      </p:pic>
    </p:spTree>
    <p:extLst>
      <p:ext uri="{BB962C8B-B14F-4D97-AF65-F5344CB8AC3E}">
        <p14:creationId xmlns:p14="http://schemas.microsoft.com/office/powerpoint/2010/main" val="10867122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E49D84-21CA-450D-AA34-B4698705C262}"/>
              </a:ext>
            </a:extLst>
          </p:cNvPr>
          <p:cNvSpPr/>
          <p:nvPr/>
        </p:nvSpPr>
        <p:spPr>
          <a:xfrm>
            <a:off x="0" y="0"/>
            <a:ext cx="9040368" cy="600164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Where we are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Developed LBL (filter updates implemented)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Integrated multibeam on Stella</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Completed Stella Build!</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Refined docking (extreme cold tolerant gearbox installed and tested successfully)</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Developed onboard sim mission for plume tracking tests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Updated plume tracking algorithm </a:t>
            </a: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(MBARI testing)</a:t>
            </a:r>
          </a:p>
          <a:p>
            <a:pPr marL="1257300" marR="0" lvl="2"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Burger Oil field Sim tested on vehicle in lab</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Built second docking nose (for Stella)</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Working on software for GPS, time, timing (1 PPS), for IMU and sonar, new PIC board- Completed </a:t>
            </a: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and bench testing</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All updated wiring for new sensors and config complete</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Built vehicle in a box, Proxima (for rapid testing)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ABEE2583-46AF-489F-A668-30CEB271F35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75510" y="-51784"/>
            <a:ext cx="3416490" cy="2540240"/>
          </a:xfrm>
          <a:prstGeom prst="rect">
            <a:avLst/>
          </a:prstGeom>
        </p:spPr>
      </p:pic>
      <p:pic>
        <p:nvPicPr>
          <p:cNvPr id="9" name="Picture 8">
            <a:extLst>
              <a:ext uri="{FF2B5EF4-FFF2-40B4-BE49-F238E27FC236}">
                <a16:creationId xmlns:a16="http://schemas.microsoft.com/office/drawing/2014/main" id="{CBE7F4C0-F1EA-4F55-900A-3C044F6507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40402" y="2309590"/>
            <a:ext cx="3808094" cy="2540241"/>
          </a:xfrm>
          <a:prstGeom prst="rect">
            <a:avLst/>
          </a:prstGeom>
        </p:spPr>
      </p:pic>
      <p:pic>
        <p:nvPicPr>
          <p:cNvPr id="13" name="Picture 12">
            <a:extLst>
              <a:ext uri="{FF2B5EF4-FFF2-40B4-BE49-F238E27FC236}">
                <a16:creationId xmlns:a16="http://schemas.microsoft.com/office/drawing/2014/main" id="{62CE96EE-E7EF-4C64-AB3A-4DF3C74182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0402" y="4670964"/>
            <a:ext cx="2951564" cy="2187036"/>
          </a:xfrm>
          <a:prstGeom prst="rect">
            <a:avLst/>
          </a:prstGeom>
        </p:spPr>
      </p:pic>
    </p:spTree>
    <p:extLst>
      <p:ext uri="{BB962C8B-B14F-4D97-AF65-F5344CB8AC3E}">
        <p14:creationId xmlns:p14="http://schemas.microsoft.com/office/powerpoint/2010/main" val="24109618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 name="Tethys-class Long range AUV"/>
          <p:cNvSpPr txBox="1">
            <a:spLocks noGrp="1"/>
          </p:cNvSpPr>
          <p:nvPr>
            <p:ph type="body" idx="13"/>
          </p:nvPr>
        </p:nvSpPr>
        <p:spPr>
          <a:xfrm>
            <a:off x="79342" y="20301"/>
            <a:ext cx="10477500" cy="395173"/>
          </a:xfrm>
          <a:prstGeom prst="rect">
            <a:avLst/>
          </a:prstGeom>
        </p:spPr>
        <p:txBody>
          <a:bodyPr/>
          <a:lstStyle/>
          <a:p>
            <a:r>
              <a:rPr lang="en-US" sz="2400" dirty="0"/>
              <a:t>Polaris Applications</a:t>
            </a:r>
            <a:endParaRPr sz="2400" dirty="0"/>
          </a:p>
        </p:txBody>
      </p:sp>
      <p:sp>
        <p:nvSpPr>
          <p:cNvPr id="71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716" name="Text"/>
          <p:cNvSpPr txBox="1"/>
          <p:nvPr/>
        </p:nvSpPr>
        <p:spPr>
          <a:xfrm>
            <a:off x="8026400" y="-4558090"/>
            <a:ext cx="70532" cy="143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457200">
              <a:spcBef>
                <a:spcPts val="0"/>
              </a:spcBef>
              <a:defRPr sz="1200">
                <a:solidFill>
                  <a:srgbClr val="000000"/>
                </a:solidFill>
                <a:latin typeface="Times"/>
                <a:ea typeface="Times"/>
                <a:cs typeface="Times"/>
                <a:sym typeface="Time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600" b="0" i="0" u="none" strike="noStrike" kern="1200" cap="none" spc="0" normalizeH="0" baseline="0" noProof="0">
                <a:ln>
                  <a:noFill/>
                </a:ln>
                <a:solidFill>
                  <a:srgbClr val="000000"/>
                </a:solidFill>
                <a:effectLst/>
                <a:uLnTx/>
                <a:uFillTx/>
                <a:latin typeface="Times"/>
                <a:cs typeface="Times"/>
                <a:sym typeface="Times"/>
              </a:rPr>
              <a:t> </a:t>
            </a:r>
          </a:p>
        </p:txBody>
      </p:sp>
      <p:sp>
        <p:nvSpPr>
          <p:cNvPr id="717" name="Line"/>
          <p:cNvSpPr/>
          <p:nvPr/>
        </p:nvSpPr>
        <p:spPr>
          <a:xfrm>
            <a:off x="-5329845" y="3176857"/>
            <a:ext cx="625613" cy="1"/>
          </a:xfrm>
          <a:prstGeom prst="line">
            <a:avLst/>
          </a:prstGeom>
          <a:ln w="76200" cap="rnd">
            <a:solidFill>
              <a:srgbClr val="838787"/>
            </a:solidFill>
            <a:custDash>
              <a:ds d="100000" sp="200000"/>
            </a:custDash>
            <a:miter lim="400000"/>
          </a:ln>
        </p:spPr>
        <p:txBody>
          <a:bodyPr lIns="25400" tIns="25400" rIns="25400" bIns="25400" anchor="ctr"/>
          <a:lstStyle/>
          <a:p>
            <a:pPr marL="0" marR="0" lvl="0" indent="0" algn="ctr" defTabSz="914400" rtl="0" eaLnBrk="1" fontAlgn="auto" latinLnBrk="0" hangingPunct="1">
              <a:lnSpc>
                <a:spcPct val="80000"/>
              </a:lnSpc>
              <a:spcBef>
                <a:spcPts val="0"/>
              </a:spcBef>
              <a:spcAft>
                <a:spcPts val="0"/>
              </a:spcAft>
              <a:buClrTx/>
              <a:buSzTx/>
              <a:buFontTx/>
              <a:buNone/>
              <a:tabLst/>
              <a:defRPr sz="4000" cap="all">
                <a:latin typeface="+mn-lt"/>
                <a:ea typeface="+mn-ea"/>
                <a:cs typeface="+mn-cs"/>
                <a:sym typeface="DIN Condensed"/>
              </a:defRPr>
            </a:pPr>
            <a:endParaRPr kumimoji="0" sz="2000" b="0" i="0" u="none" strike="noStrike" kern="1200" cap="all" spc="0" normalizeH="0" baseline="0" noProof="0">
              <a:ln>
                <a:noFill/>
              </a:ln>
              <a:solidFill>
                <a:srgbClr val="E4E8EE"/>
              </a:solidFill>
              <a:effectLst/>
              <a:uLnTx/>
              <a:uFillTx/>
              <a:latin typeface="Calibri" panose="020F0502020204030204"/>
              <a:ea typeface="+mn-ea"/>
              <a:cs typeface="+mn-cs"/>
              <a:sym typeface="DIN Condensed"/>
            </a:endParaRPr>
          </a:p>
        </p:txBody>
      </p:sp>
      <p:sp>
        <p:nvSpPr>
          <p:cNvPr id="739" name="Science Payload"/>
          <p:cNvSpPr txBox="1"/>
          <p:nvPr/>
        </p:nvSpPr>
        <p:spPr>
          <a:xfrm>
            <a:off x="3649810" y="649753"/>
            <a:ext cx="4834209" cy="354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647700">
              <a:lnSpc>
                <a:spcPct val="80000"/>
              </a:lnSpc>
              <a:spcBef>
                <a:spcPts val="0"/>
              </a:spcBef>
              <a:defRPr sz="4800" cap="all" spc="240">
                <a:solidFill>
                  <a:srgbClr val="222222"/>
                </a:solidFill>
                <a:latin typeface="DIN Alternate"/>
                <a:ea typeface="DIN Alternate"/>
                <a:cs typeface="DIN Alternate"/>
                <a:sym typeface="DIN Alternate"/>
              </a:defRPr>
            </a:lvl1pPr>
          </a:lstStyle>
          <a:p>
            <a:pPr marL="0" marR="0" lvl="0" indent="0" algn="l" defTabSz="647700" rtl="0" eaLnBrk="1" fontAlgn="auto" latinLnBrk="0" hangingPunct="1">
              <a:lnSpc>
                <a:spcPct val="80000"/>
              </a:lnSpc>
              <a:spcBef>
                <a:spcPts val="0"/>
              </a:spcBef>
              <a:spcAft>
                <a:spcPts val="0"/>
              </a:spcAft>
              <a:buClrTx/>
              <a:buSzTx/>
              <a:buFontTx/>
              <a:buNone/>
              <a:tabLst/>
              <a:defRPr/>
            </a:pPr>
            <a:r>
              <a:rPr kumimoji="0" lang="en-US" sz="2400" b="0" i="0" u="none" strike="noStrike" kern="1200" cap="all" spc="240" normalizeH="0" baseline="0" noProof="0" dirty="0">
                <a:ln>
                  <a:noFill/>
                </a:ln>
                <a:solidFill>
                  <a:srgbClr val="E4E8EE"/>
                </a:solidFill>
                <a:effectLst/>
                <a:uLnTx/>
                <a:uFillTx/>
                <a:latin typeface="DIN Alternate"/>
                <a:sym typeface="DIN Alternate"/>
              </a:rPr>
              <a:t>DOCKING</a:t>
            </a:r>
            <a:r>
              <a:rPr kumimoji="0" sz="2400" b="0" i="0" u="none" strike="noStrike" kern="1200" cap="all" spc="240" normalizeH="0" baseline="0" noProof="0" dirty="0">
                <a:ln>
                  <a:noFill/>
                </a:ln>
                <a:solidFill>
                  <a:srgbClr val="E4E8EE"/>
                </a:solidFill>
                <a:effectLst/>
                <a:uLnTx/>
                <a:uFillTx/>
                <a:latin typeface="DIN Alternate"/>
                <a:sym typeface="DIN Alternate"/>
              </a:rPr>
              <a:t> Payload</a:t>
            </a:r>
            <a:r>
              <a:rPr kumimoji="0" lang="en-US" sz="2400" b="0" i="0" u="none" strike="noStrike" kern="1200" cap="all" spc="240" normalizeH="0" baseline="0" noProof="0" dirty="0">
                <a:ln>
                  <a:noFill/>
                </a:ln>
                <a:solidFill>
                  <a:srgbClr val="E4E8EE"/>
                </a:solidFill>
                <a:effectLst/>
                <a:uLnTx/>
                <a:uFillTx/>
                <a:latin typeface="DIN Alternate"/>
                <a:sym typeface="DIN Alternate"/>
              </a:rPr>
              <a:t> Completed</a:t>
            </a:r>
            <a:endParaRPr kumimoji="0" sz="2400" b="0" i="0" u="none" strike="noStrike" kern="1200" cap="all" spc="240" normalizeH="0" baseline="0" noProof="0" dirty="0">
              <a:ln>
                <a:noFill/>
              </a:ln>
              <a:solidFill>
                <a:srgbClr val="E4E8EE"/>
              </a:solidFill>
              <a:effectLst/>
              <a:uLnTx/>
              <a:uFillTx/>
              <a:latin typeface="DIN Alternate"/>
              <a:sym typeface="DIN Alternate"/>
            </a:endParaRPr>
          </a:p>
        </p:txBody>
      </p:sp>
      <p:pic>
        <p:nvPicPr>
          <p:cNvPr id="29" name="Picture 28">
            <a:extLst>
              <a:ext uri="{FF2B5EF4-FFF2-40B4-BE49-F238E27FC236}">
                <a16:creationId xmlns:a16="http://schemas.microsoft.com/office/drawing/2014/main" id="{A93D3B25-9AD3-48EE-8252-D6593CD196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392203" y="1367879"/>
            <a:ext cx="4328466" cy="3246349"/>
          </a:xfrm>
          <a:prstGeom prst="rect">
            <a:avLst/>
          </a:prstGeom>
        </p:spPr>
      </p:pic>
      <p:pic>
        <p:nvPicPr>
          <p:cNvPr id="31" name="Picture 30">
            <a:extLst>
              <a:ext uri="{FF2B5EF4-FFF2-40B4-BE49-F238E27FC236}">
                <a16:creationId xmlns:a16="http://schemas.microsoft.com/office/drawing/2014/main" id="{88BC18B7-C97D-4999-8389-42CFF7C6024C}"/>
              </a:ext>
            </a:extLst>
          </p:cNvPr>
          <p:cNvPicPr/>
          <p:nvPr/>
        </p:nvPicPr>
        <p:blipFill>
          <a:blip r:embed="rId3" cstate="screen">
            <a:extLst>
              <a:ext uri="{28A0092B-C50C-407E-A947-70E740481C1C}">
                <a14:useLocalDpi xmlns:a14="http://schemas.microsoft.com/office/drawing/2010/main"/>
              </a:ext>
            </a:extLst>
          </a:blip>
          <a:stretch>
            <a:fillRect/>
          </a:stretch>
        </p:blipFill>
        <p:spPr>
          <a:xfrm>
            <a:off x="3723588" y="1329178"/>
            <a:ext cx="7358284" cy="3026337"/>
          </a:xfrm>
          <a:prstGeom prst="rect">
            <a:avLst/>
          </a:prstGeom>
        </p:spPr>
      </p:pic>
      <p:sp>
        <p:nvSpPr>
          <p:cNvPr id="32" name="LRAUV receives commands and sends telemetry data back to shore periodically when surfacing via Iridium satellite comms or cellular network (when available).…">
            <a:extLst>
              <a:ext uri="{FF2B5EF4-FFF2-40B4-BE49-F238E27FC236}">
                <a16:creationId xmlns:a16="http://schemas.microsoft.com/office/drawing/2014/main" id="{CDD10406-3AB7-4051-BF14-59712EFDA61D}"/>
              </a:ext>
            </a:extLst>
          </p:cNvPr>
          <p:cNvSpPr txBox="1"/>
          <p:nvPr/>
        </p:nvSpPr>
        <p:spPr>
          <a:xfrm>
            <a:off x="3978111" y="4555497"/>
            <a:ext cx="6701704" cy="17440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4400"/>
            </a:pPr>
            <a:r>
              <a:rPr kumimoji="0" lang="en-US" sz="2200" b="0" i="0" u="none" strike="noStrike" kern="1200" cap="none" spc="0" normalizeH="0" baseline="0" noProof="0" dirty="0">
                <a:ln>
                  <a:noFill/>
                </a:ln>
                <a:solidFill>
                  <a:srgbClr val="E4E8EE"/>
                </a:solidFill>
                <a:effectLst/>
                <a:uLnTx/>
                <a:uFillTx/>
                <a:latin typeface="Calibri" panose="020F0502020204030204"/>
                <a:ea typeface="+mn-ea"/>
                <a:cs typeface="+mn-cs"/>
              </a:rPr>
              <a:t>Polaris homes to the Acoustic Gateway Buoy using a USBL. Then it uses the Dynamic Docking Module (pictured left) to hook and latch onto the buoy </a:t>
            </a:r>
            <a:r>
              <a:rPr kumimoji="0" lang="en-US" sz="2200" b="0" i="0" u="none" strike="noStrike" kern="1200" cap="none" spc="0" normalizeH="0" baseline="0" noProof="0" dirty="0" err="1">
                <a:ln>
                  <a:noFill/>
                </a:ln>
                <a:solidFill>
                  <a:srgbClr val="E4E8EE"/>
                </a:solidFill>
                <a:effectLst/>
                <a:uLnTx/>
                <a:uFillTx/>
                <a:latin typeface="Calibri" panose="020F0502020204030204"/>
                <a:ea typeface="+mn-ea"/>
                <a:cs typeface="+mn-cs"/>
              </a:rPr>
              <a:t>anchorline</a:t>
            </a:r>
            <a:r>
              <a:rPr kumimoji="0" lang="en-US" sz="2200" b="0" i="0" u="none" strike="noStrike" kern="1200" cap="none" spc="0" normalizeH="0" baseline="0" noProof="0" dirty="0">
                <a:ln>
                  <a:noFill/>
                </a:ln>
                <a:solidFill>
                  <a:srgbClr val="E4E8EE"/>
                </a:solidFill>
                <a:effectLst/>
                <a:uLnTx/>
                <a:uFillTx/>
                <a:latin typeface="Calibri" panose="020F0502020204030204"/>
                <a:ea typeface="+mn-ea"/>
                <a:cs typeface="+mn-cs"/>
              </a:rPr>
              <a:t>. This conserves energy while awaiting new missions or recovery.</a:t>
            </a:r>
            <a:endParaRPr kumimoji="0" sz="22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068666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4" name="Tethys-class Long range AUV"/>
          <p:cNvSpPr txBox="1">
            <a:spLocks noGrp="1"/>
          </p:cNvSpPr>
          <p:nvPr>
            <p:ph type="body" idx="13"/>
          </p:nvPr>
        </p:nvSpPr>
        <p:spPr>
          <a:xfrm>
            <a:off x="305586" y="47342"/>
            <a:ext cx="10477500" cy="344710"/>
          </a:xfrm>
          <a:prstGeom prst="rect">
            <a:avLst/>
          </a:prstGeom>
        </p:spPr>
        <p:txBody>
          <a:bodyPr/>
          <a:lstStyle/>
          <a:p>
            <a:r>
              <a:rPr lang="en-US" sz="2000" dirty="0"/>
              <a:t>Polaris Applications</a:t>
            </a:r>
            <a:endParaRPr sz="2000" dirty="0"/>
          </a:p>
        </p:txBody>
      </p:sp>
      <p:sp>
        <p:nvSpPr>
          <p:cNvPr id="71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716" name="Text"/>
          <p:cNvSpPr txBox="1"/>
          <p:nvPr/>
        </p:nvSpPr>
        <p:spPr>
          <a:xfrm>
            <a:off x="8026400" y="-4558090"/>
            <a:ext cx="70532" cy="143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457200">
              <a:spcBef>
                <a:spcPts val="0"/>
              </a:spcBef>
              <a:defRPr sz="1200">
                <a:solidFill>
                  <a:srgbClr val="000000"/>
                </a:solidFill>
                <a:latin typeface="Times"/>
                <a:ea typeface="Times"/>
                <a:cs typeface="Times"/>
                <a:sym typeface="Time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600" b="0" i="0" u="none" strike="noStrike" kern="1200" cap="none" spc="0" normalizeH="0" baseline="0" noProof="0">
                <a:ln>
                  <a:noFill/>
                </a:ln>
                <a:solidFill>
                  <a:srgbClr val="000000"/>
                </a:solidFill>
                <a:effectLst/>
                <a:uLnTx/>
                <a:uFillTx/>
                <a:latin typeface="Times"/>
                <a:cs typeface="Times"/>
                <a:sym typeface="Times"/>
              </a:rPr>
              <a:t> </a:t>
            </a:r>
          </a:p>
        </p:txBody>
      </p:sp>
      <p:sp>
        <p:nvSpPr>
          <p:cNvPr id="717" name="Line"/>
          <p:cNvSpPr/>
          <p:nvPr/>
        </p:nvSpPr>
        <p:spPr>
          <a:xfrm>
            <a:off x="-5329845" y="3176857"/>
            <a:ext cx="625613" cy="1"/>
          </a:xfrm>
          <a:prstGeom prst="line">
            <a:avLst/>
          </a:prstGeom>
          <a:ln w="76200" cap="rnd">
            <a:solidFill>
              <a:srgbClr val="838787"/>
            </a:solidFill>
            <a:custDash>
              <a:ds d="100000" sp="200000"/>
            </a:custDash>
            <a:miter lim="400000"/>
          </a:ln>
        </p:spPr>
        <p:txBody>
          <a:bodyPr lIns="25400" tIns="25400" rIns="25400" bIns="25400" anchor="ctr"/>
          <a:lstStyle/>
          <a:p>
            <a:pPr marL="0" marR="0" lvl="0" indent="0" algn="ctr" defTabSz="914400" rtl="0" eaLnBrk="1" fontAlgn="auto" latinLnBrk="0" hangingPunct="1">
              <a:lnSpc>
                <a:spcPct val="80000"/>
              </a:lnSpc>
              <a:spcBef>
                <a:spcPts val="0"/>
              </a:spcBef>
              <a:spcAft>
                <a:spcPts val="0"/>
              </a:spcAft>
              <a:buClrTx/>
              <a:buSzTx/>
              <a:buFontTx/>
              <a:buNone/>
              <a:tabLst/>
              <a:defRPr sz="4000" cap="all">
                <a:latin typeface="+mn-lt"/>
                <a:ea typeface="+mn-ea"/>
                <a:cs typeface="+mn-cs"/>
                <a:sym typeface="DIN Condensed"/>
              </a:defRPr>
            </a:pPr>
            <a:endParaRPr kumimoji="0" sz="2000" b="0" i="0" u="none" strike="noStrike" kern="1200" cap="all" spc="0" normalizeH="0" baseline="0" noProof="0">
              <a:ln>
                <a:noFill/>
              </a:ln>
              <a:solidFill>
                <a:srgbClr val="E4E8EE"/>
              </a:solidFill>
              <a:effectLst/>
              <a:uLnTx/>
              <a:uFillTx/>
              <a:latin typeface="Calibri" panose="020F0502020204030204"/>
              <a:ea typeface="+mn-ea"/>
              <a:cs typeface="+mn-cs"/>
              <a:sym typeface="DIN Condensed"/>
            </a:endParaRPr>
          </a:p>
        </p:txBody>
      </p:sp>
      <p:sp>
        <p:nvSpPr>
          <p:cNvPr id="739" name="Science Payload"/>
          <p:cNvSpPr txBox="1"/>
          <p:nvPr/>
        </p:nvSpPr>
        <p:spPr>
          <a:xfrm>
            <a:off x="397562" y="743499"/>
            <a:ext cx="2987036" cy="354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647700">
              <a:lnSpc>
                <a:spcPct val="80000"/>
              </a:lnSpc>
              <a:spcBef>
                <a:spcPts val="0"/>
              </a:spcBef>
              <a:defRPr sz="4800" cap="all" spc="240">
                <a:solidFill>
                  <a:srgbClr val="222222"/>
                </a:solidFill>
                <a:latin typeface="DIN Alternate"/>
                <a:ea typeface="DIN Alternate"/>
                <a:cs typeface="DIN Alternate"/>
                <a:sym typeface="DIN Alternate"/>
              </a:defRPr>
            </a:lvl1pPr>
          </a:lstStyle>
          <a:p>
            <a:pPr marL="0" marR="0" lvl="0" indent="0" algn="l" defTabSz="647700" rtl="0" eaLnBrk="1" fontAlgn="auto" latinLnBrk="0" hangingPunct="1">
              <a:lnSpc>
                <a:spcPct val="80000"/>
              </a:lnSpc>
              <a:spcBef>
                <a:spcPts val="0"/>
              </a:spcBef>
              <a:spcAft>
                <a:spcPts val="0"/>
              </a:spcAft>
              <a:buClrTx/>
              <a:buSzTx/>
              <a:buFontTx/>
              <a:buNone/>
              <a:tabLst/>
              <a:defRPr/>
            </a:pPr>
            <a:r>
              <a:rPr kumimoji="0" lang="en-US" sz="2400" b="0" i="0" u="none" strike="noStrike" kern="1200" cap="all" spc="240" normalizeH="0" baseline="0" noProof="0" dirty="0">
                <a:ln>
                  <a:noFill/>
                </a:ln>
                <a:solidFill>
                  <a:srgbClr val="E4E8EE"/>
                </a:solidFill>
                <a:effectLst/>
                <a:uLnTx/>
                <a:uFillTx/>
                <a:latin typeface="DIN Alternate"/>
                <a:sym typeface="DIN Alternate"/>
              </a:rPr>
              <a:t>Oil Spill Mapping</a:t>
            </a:r>
            <a:endParaRPr kumimoji="0" sz="2400" b="0" i="0" u="none" strike="noStrike" kern="1200" cap="all" spc="240" normalizeH="0" baseline="0" noProof="0" dirty="0">
              <a:ln>
                <a:noFill/>
              </a:ln>
              <a:solidFill>
                <a:srgbClr val="E4E8EE"/>
              </a:solidFill>
              <a:effectLst/>
              <a:uLnTx/>
              <a:uFillTx/>
              <a:latin typeface="DIN Alternate"/>
              <a:sym typeface="DIN Alternate"/>
            </a:endParaRPr>
          </a:p>
        </p:txBody>
      </p:sp>
      <p:pic>
        <p:nvPicPr>
          <p:cNvPr id="11" name="Content Placeholder 4">
            <a:extLst>
              <a:ext uri="{FF2B5EF4-FFF2-40B4-BE49-F238E27FC236}">
                <a16:creationId xmlns:a16="http://schemas.microsoft.com/office/drawing/2014/main" id="{FA75233F-8CC1-412F-86A4-5A599172367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33986"/>
          <a:stretch/>
        </p:blipFill>
        <p:spPr>
          <a:xfrm>
            <a:off x="4399846" y="785171"/>
            <a:ext cx="7348359" cy="2941638"/>
          </a:xfrm>
          <a:prstGeom prst="rect">
            <a:avLst/>
          </a:prstGeom>
        </p:spPr>
      </p:pic>
      <p:pic>
        <p:nvPicPr>
          <p:cNvPr id="3" name="Picture 2">
            <a:extLst>
              <a:ext uri="{FF2B5EF4-FFF2-40B4-BE49-F238E27FC236}">
                <a16:creationId xmlns:a16="http://schemas.microsoft.com/office/drawing/2014/main" id="{590FFF73-13F8-4C3C-A802-CE75346665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0519" y="3926677"/>
            <a:ext cx="7582294" cy="2559024"/>
          </a:xfrm>
          <a:prstGeom prst="rect">
            <a:avLst/>
          </a:prstGeom>
        </p:spPr>
      </p:pic>
      <p:sp>
        <p:nvSpPr>
          <p:cNvPr id="13" name="LRAUV receives commands and sends telemetry data back to shore periodically when surfacing via Iridium satellite comms or cellular network (when available).…">
            <a:extLst>
              <a:ext uri="{FF2B5EF4-FFF2-40B4-BE49-F238E27FC236}">
                <a16:creationId xmlns:a16="http://schemas.microsoft.com/office/drawing/2014/main" id="{6F4B18D3-0563-4F7F-85C9-A3113CDEFBD3}"/>
              </a:ext>
            </a:extLst>
          </p:cNvPr>
          <p:cNvSpPr txBox="1"/>
          <p:nvPr/>
        </p:nvSpPr>
        <p:spPr>
          <a:xfrm>
            <a:off x="193918" y="1621173"/>
            <a:ext cx="3859336" cy="14055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4400"/>
            </a:pPr>
            <a:r>
              <a:rPr kumimoji="0" lang="en-US" sz="2200" b="0" i="0" u="none" strike="noStrike" kern="1200" cap="none" spc="0" normalizeH="0" baseline="0" noProof="0" dirty="0">
                <a:ln>
                  <a:noFill/>
                </a:ln>
                <a:solidFill>
                  <a:srgbClr val="E4E8EE"/>
                </a:solidFill>
                <a:effectLst/>
                <a:uLnTx/>
                <a:uFillTx/>
                <a:latin typeface="Calibri" panose="020F0502020204030204"/>
                <a:ea typeface="+mn-ea"/>
                <a:cs typeface="+mn-cs"/>
              </a:rPr>
              <a:t>Polaris uses the </a:t>
            </a:r>
            <a:r>
              <a:rPr kumimoji="0" lang="en-US" sz="2200" b="0" i="0" u="none" strike="noStrike" kern="1200" cap="none" spc="0" normalizeH="0" baseline="0" noProof="0" dirty="0" err="1">
                <a:ln>
                  <a:noFill/>
                </a:ln>
                <a:solidFill>
                  <a:srgbClr val="E4E8EE"/>
                </a:solidFill>
                <a:effectLst/>
                <a:uLnTx/>
                <a:uFillTx/>
                <a:latin typeface="Calibri" panose="020F0502020204030204"/>
                <a:ea typeface="+mn-ea"/>
                <a:cs typeface="+mn-cs"/>
              </a:rPr>
              <a:t>SeaOwl</a:t>
            </a:r>
            <a:r>
              <a:rPr kumimoji="0" lang="en-US" sz="2200" b="0" i="0" u="none" strike="noStrike" kern="1200" cap="none" spc="0" normalizeH="0" baseline="0" noProof="0" dirty="0">
                <a:ln>
                  <a:noFill/>
                </a:ln>
                <a:solidFill>
                  <a:srgbClr val="E4E8EE"/>
                </a:solidFill>
                <a:effectLst/>
                <a:uLnTx/>
                <a:uFillTx/>
                <a:latin typeface="Calibri" panose="020F0502020204030204"/>
                <a:ea typeface="+mn-ea"/>
                <a:cs typeface="+mn-cs"/>
              </a:rPr>
              <a:t> UV-A sensor to detect dissolved petroleum hydrocarbons in the water using optical backscatter.  </a:t>
            </a:r>
            <a:endParaRPr kumimoji="0" sz="22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373805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65FC201-017C-4FE0-8593-023B587855DE}"/>
              </a:ext>
            </a:extLst>
          </p:cNvPr>
          <p:cNvSpPr txBox="1"/>
          <p:nvPr/>
        </p:nvSpPr>
        <p:spPr>
          <a:xfrm>
            <a:off x="-84843" y="0"/>
            <a:ext cx="6994689"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FF00"/>
                </a:solidFill>
                <a:effectLst/>
                <a:highlight>
                  <a:srgbClr val="C0C0C0"/>
                </a:highlight>
                <a:uLnTx/>
                <a:uFillTx/>
                <a:latin typeface="Calibri" panose="020F0502020204030204"/>
                <a:ea typeface="+mn-ea"/>
                <a:cs typeface="+mn-cs"/>
              </a:rPr>
              <a:t>Introducing STELLA!</a:t>
            </a:r>
          </a:p>
        </p:txBody>
      </p:sp>
      <p:pic>
        <p:nvPicPr>
          <p:cNvPr id="4" name="Picture 3">
            <a:extLst>
              <a:ext uri="{FF2B5EF4-FFF2-40B4-BE49-F238E27FC236}">
                <a16:creationId xmlns:a16="http://schemas.microsoft.com/office/drawing/2014/main" id="{194B0EC3-6C8F-45CC-B8FC-23FC604CFD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485" y="471079"/>
            <a:ext cx="4790191" cy="6386921"/>
          </a:xfrm>
          <a:prstGeom prst="rect">
            <a:avLst/>
          </a:prstGeom>
        </p:spPr>
      </p:pic>
      <p:pic>
        <p:nvPicPr>
          <p:cNvPr id="6" name="Picture 5">
            <a:extLst>
              <a:ext uri="{FF2B5EF4-FFF2-40B4-BE49-F238E27FC236}">
                <a16:creationId xmlns:a16="http://schemas.microsoft.com/office/drawing/2014/main" id="{5D0AEC3A-51CA-41E8-884C-1DF90927B1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390" y="1574276"/>
            <a:ext cx="6380665" cy="3591403"/>
          </a:xfrm>
          <a:prstGeom prst="rect">
            <a:avLst/>
          </a:prstGeom>
        </p:spPr>
      </p:pic>
    </p:spTree>
    <p:extLst>
      <p:ext uri="{BB962C8B-B14F-4D97-AF65-F5344CB8AC3E}">
        <p14:creationId xmlns:p14="http://schemas.microsoft.com/office/powerpoint/2010/main" val="2638860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2DE765-9B98-40DC-8009-46531DCF134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4093196" y="-1040878"/>
            <a:ext cx="6704816" cy="8939755"/>
          </a:xfrm>
          <a:prstGeom prst="rect">
            <a:avLst/>
          </a:prstGeom>
        </p:spPr>
      </p:pic>
      <p:sp>
        <p:nvSpPr>
          <p:cNvPr id="4" name="TextBox 3">
            <a:extLst>
              <a:ext uri="{FF2B5EF4-FFF2-40B4-BE49-F238E27FC236}">
                <a16:creationId xmlns:a16="http://schemas.microsoft.com/office/drawing/2014/main" id="{680AFD9B-14CE-4AD0-B39A-743F96776247}"/>
              </a:ext>
            </a:extLst>
          </p:cNvPr>
          <p:cNvSpPr txBox="1"/>
          <p:nvPr/>
        </p:nvSpPr>
        <p:spPr>
          <a:xfrm>
            <a:off x="113123" y="829559"/>
            <a:ext cx="2780906"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The WHOI Scibotics  Team leveraged WHOI’s Innovation Center to build, integrate and test sensors and Stella with lots of MBARI synergistic collaboration</a:t>
            </a:r>
          </a:p>
        </p:txBody>
      </p:sp>
    </p:spTree>
    <p:extLst>
      <p:ext uri="{BB962C8B-B14F-4D97-AF65-F5344CB8AC3E}">
        <p14:creationId xmlns:p14="http://schemas.microsoft.com/office/powerpoint/2010/main" val="14853928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5B7A-FADC-48EA-9718-093A44E6E333}"/>
              </a:ext>
            </a:extLst>
          </p:cNvPr>
          <p:cNvSpPr>
            <a:spLocks noGrp="1"/>
          </p:cNvSpPr>
          <p:nvPr>
            <p:ph type="title"/>
          </p:nvPr>
        </p:nvSpPr>
        <p:spPr>
          <a:xfrm>
            <a:off x="467386" y="374287"/>
            <a:ext cx="7886700" cy="445295"/>
          </a:xfrm>
        </p:spPr>
        <p:txBody>
          <a:bodyPr>
            <a:noAutofit/>
          </a:bodyPr>
          <a:lstStyle/>
          <a:p>
            <a:r>
              <a:rPr lang="en-US" sz="3600" i="1" dirty="0">
                <a:solidFill>
                  <a:srgbClr val="FFC000"/>
                </a:solidFill>
                <a:latin typeface="Red hat"/>
              </a:rPr>
              <a:t>Polaris &amp; Stella</a:t>
            </a:r>
            <a:r>
              <a:rPr lang="en-US" sz="3600" dirty="0">
                <a:latin typeface="Red hat"/>
              </a:rPr>
              <a:t> </a:t>
            </a:r>
            <a:r>
              <a:rPr lang="en-US" sz="3600" dirty="0">
                <a:solidFill>
                  <a:srgbClr val="FFC000"/>
                </a:solidFill>
                <a:latin typeface="Red hat"/>
              </a:rPr>
              <a:t>have interchangeability</a:t>
            </a:r>
          </a:p>
        </p:txBody>
      </p:sp>
      <p:pic>
        <p:nvPicPr>
          <p:cNvPr id="7" name="LRAUV.tiff" descr="LRAUV.tiff">
            <a:extLst>
              <a:ext uri="{FF2B5EF4-FFF2-40B4-BE49-F238E27FC236}">
                <a16:creationId xmlns:a16="http://schemas.microsoft.com/office/drawing/2014/main" id="{C5EC26F5-2A07-4691-A6AB-B505523BCA0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9427029" y="1"/>
            <a:ext cx="1240971" cy="897602"/>
          </a:xfrm>
          <a:prstGeom prst="rect">
            <a:avLst/>
          </a:prstGeom>
          <a:ln w="12700">
            <a:miter lim="400000"/>
          </a:ln>
        </p:spPr>
      </p:pic>
      <p:pic>
        <p:nvPicPr>
          <p:cNvPr id="8" name="Picture 2" descr="https://2wdl972dwj5viwpdm3ates4e-wpengine.netdna-ssl.com/wp-content/uploads/2020/03/Sonic-2020-Swathe-Services-Medway-Port-UK-7.jpg">
            <a:extLst>
              <a:ext uri="{FF2B5EF4-FFF2-40B4-BE49-F238E27FC236}">
                <a16:creationId xmlns:a16="http://schemas.microsoft.com/office/drawing/2014/main" id="{91C461F3-BE0F-445D-B1E9-28C84160937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475744" y="3190614"/>
            <a:ext cx="5875663" cy="31047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E6E1C69-7816-44F4-AC34-2B4C69FC2CC5}"/>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766884" y="1009153"/>
            <a:ext cx="3988114" cy="2000789"/>
          </a:xfrm>
          <a:prstGeom prst="rect">
            <a:avLst/>
          </a:prstGeom>
        </p:spPr>
      </p:pic>
      <p:pic>
        <p:nvPicPr>
          <p:cNvPr id="11" name="Content Placeholder 10">
            <a:extLst>
              <a:ext uri="{FF2B5EF4-FFF2-40B4-BE49-F238E27FC236}">
                <a16:creationId xmlns:a16="http://schemas.microsoft.com/office/drawing/2014/main" id="{CDE9C36C-F400-4DC6-8D40-0FA0027112FD}"/>
              </a:ext>
            </a:extLst>
          </p:cNvPr>
          <p:cNvPicPr>
            <a:picLocks noGrp="1" noChangeAspect="1"/>
          </p:cNvPicPr>
          <p:nvPr>
            <p:ph idx="1"/>
          </p:nvPr>
        </p:nvPicPr>
        <p:blipFill>
          <a:blip r:embed="rId6" cstate="print">
            <a:extLst>
              <a:ext uri="{28A0092B-C50C-407E-A947-70E740481C1C}">
                <a14:useLocalDpi xmlns:a14="http://schemas.microsoft.com/office/drawing/2010/main"/>
              </a:ext>
            </a:extLst>
          </a:blip>
          <a:stretch>
            <a:fillRect/>
          </a:stretch>
        </p:blipFill>
        <p:spPr>
          <a:xfrm>
            <a:off x="7766884" y="3190614"/>
            <a:ext cx="4069913" cy="3275530"/>
          </a:xfrm>
          <a:prstGeom prst="rect">
            <a:avLst/>
          </a:prstGeom>
        </p:spPr>
      </p:pic>
      <p:sp>
        <p:nvSpPr>
          <p:cNvPr id="12" name="TextBox 11">
            <a:extLst>
              <a:ext uri="{FF2B5EF4-FFF2-40B4-BE49-F238E27FC236}">
                <a16:creationId xmlns:a16="http://schemas.microsoft.com/office/drawing/2014/main" id="{53B818F1-DCE1-4D5C-ADDB-498558618B64}"/>
              </a:ext>
            </a:extLst>
          </p:cNvPr>
          <p:cNvSpPr txBox="1"/>
          <p:nvPr/>
        </p:nvSpPr>
        <p:spPr>
          <a:xfrm>
            <a:off x="6159887" y="-12863"/>
            <a:ext cx="36419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Red hat"/>
                <a:ea typeface="+mn-ea"/>
                <a:cs typeface="+mn-cs"/>
              </a:rPr>
              <a:t>Multi-mission capability</a:t>
            </a:r>
          </a:p>
        </p:txBody>
      </p:sp>
      <p:sp>
        <p:nvSpPr>
          <p:cNvPr id="3" name="TextBox 2">
            <a:extLst>
              <a:ext uri="{FF2B5EF4-FFF2-40B4-BE49-F238E27FC236}">
                <a16:creationId xmlns:a16="http://schemas.microsoft.com/office/drawing/2014/main" id="{6FCBA689-51A9-4DDA-92FC-F566BE7DF57F}"/>
              </a:ext>
            </a:extLst>
          </p:cNvPr>
          <p:cNvSpPr txBox="1"/>
          <p:nvPr/>
        </p:nvSpPr>
        <p:spPr>
          <a:xfrm>
            <a:off x="591730" y="1070950"/>
            <a:ext cx="5875663" cy="193899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Seafloor mapping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Bathy charts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Shipwreck search/map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Under-ice and glacier mapping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Under-ice and in water oil/gas detection</a:t>
            </a:r>
          </a:p>
        </p:txBody>
      </p:sp>
    </p:spTree>
    <p:extLst>
      <p:ext uri="{BB962C8B-B14F-4D97-AF65-F5344CB8AC3E}">
        <p14:creationId xmlns:p14="http://schemas.microsoft.com/office/powerpoint/2010/main" val="3758235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35D127-C198-4B4D-8C8C-2C7DA5A8022C}"/>
              </a:ext>
            </a:extLst>
          </p:cNvPr>
          <p:cNvSpPr/>
          <p:nvPr/>
        </p:nvSpPr>
        <p:spPr>
          <a:xfrm>
            <a:off x="206687" y="-48875"/>
            <a:ext cx="10944246" cy="34778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alibri" panose="020F0502020204030204"/>
                <a:ea typeface="+mn-ea"/>
                <a:cs typeface="+mn-cs"/>
              </a:rPr>
              <a:t>Where we are going: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Two LRAUV vehicles with four nose configurations:</a:t>
            </a:r>
          </a:p>
          <a:p>
            <a:pPr marL="1371600" marR="0" lvl="2"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Open water science standard sensors, tall antenna, </a:t>
            </a:r>
            <a:r>
              <a:rPr kumimoji="0" lang="en-US" sz="2400" b="0" i="0" u="none" strike="noStrike" kern="1200" cap="none" spc="0" normalizeH="0" baseline="0" noProof="0" dirty="0">
                <a:ln>
                  <a:noFill/>
                </a:ln>
                <a:solidFill>
                  <a:srgbClr val="FFC000"/>
                </a:solidFill>
                <a:effectLst/>
                <a:uLnTx/>
                <a:uFillTx/>
                <a:latin typeface="Calibri" panose="020F0502020204030204"/>
                <a:ea typeface="+mn-ea"/>
                <a:cs typeface="+mn-cs"/>
              </a:rPr>
              <a:t>Chelsea UV</a:t>
            </a: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 Soundscape</a:t>
            </a:r>
          </a:p>
          <a:p>
            <a:pPr marL="1371600" marR="0" lvl="2"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LR under-ice with </a:t>
            </a:r>
            <a:r>
              <a:rPr kumimoji="0" lang="en-US" sz="2400" b="0" i="0" u="none" strike="noStrike" kern="1200" cap="none" spc="0" normalizeH="0" baseline="0" noProof="0" dirty="0" err="1">
                <a:ln>
                  <a:noFill/>
                </a:ln>
                <a:solidFill>
                  <a:srgbClr val="FFFF00"/>
                </a:solidFill>
                <a:effectLst/>
                <a:uLnTx/>
                <a:uFillTx/>
                <a:latin typeface="Calibri" panose="020F0502020204030204"/>
                <a:ea typeface="+mn-ea"/>
                <a:cs typeface="+mn-cs"/>
              </a:rPr>
              <a:t>Whiskerbox</a:t>
            </a: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 DUSBL, short antenna, Chelsea UV, </a:t>
            </a:r>
            <a:r>
              <a:rPr kumimoji="0" lang="en-US" sz="2400" b="0" i="0" u="none" strike="noStrike" kern="1200" cap="none" spc="0" normalizeH="0" baseline="0" noProof="0" dirty="0" err="1">
                <a:ln>
                  <a:noFill/>
                </a:ln>
                <a:solidFill>
                  <a:srgbClr val="FFFF00"/>
                </a:solidFill>
                <a:effectLst/>
                <a:uLnTx/>
                <a:uFillTx/>
                <a:latin typeface="Calibri" panose="020F0502020204030204"/>
                <a:ea typeface="+mn-ea"/>
                <a:cs typeface="+mn-cs"/>
              </a:rPr>
              <a:t>Avi</a:t>
            </a: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-beacon with room for camera, 900 Hz A-Nav</a:t>
            </a:r>
          </a:p>
          <a:p>
            <a:pPr marL="1371600" marR="0" lvl="2"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Under-ice mapping, </a:t>
            </a:r>
            <a:r>
              <a:rPr kumimoji="0" lang="en-US" sz="2400" b="0" i="0" u="none" strike="noStrike" kern="1200" cap="none" spc="0" normalizeH="0" baseline="0" noProof="0" dirty="0" err="1">
                <a:ln>
                  <a:noFill/>
                </a:ln>
                <a:solidFill>
                  <a:srgbClr val="FFFF00"/>
                </a:solidFill>
                <a:effectLst/>
                <a:uLnTx/>
                <a:uFillTx/>
                <a:latin typeface="Calibri" panose="020F0502020204030204"/>
                <a:ea typeface="+mn-ea"/>
                <a:cs typeface="+mn-cs"/>
              </a:rPr>
              <a:t>Whiskerbox</a:t>
            </a: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 DUSBL, Multibeam, INS, short antenna, 900 Hz A-Nav, </a:t>
            </a:r>
            <a:r>
              <a:rPr kumimoji="0" lang="en-US" sz="2400" b="0" i="0" u="none" strike="noStrike" kern="1200" cap="none" spc="0" normalizeH="0" baseline="0" noProof="0" dirty="0" err="1">
                <a:ln>
                  <a:noFill/>
                </a:ln>
                <a:solidFill>
                  <a:srgbClr val="FFFF00"/>
                </a:solidFill>
                <a:effectLst/>
                <a:uLnTx/>
                <a:uFillTx/>
                <a:latin typeface="Calibri" panose="020F0502020204030204"/>
                <a:ea typeface="+mn-ea"/>
                <a:cs typeface="+mn-cs"/>
              </a:rPr>
              <a:t>Avi</a:t>
            </a: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 Beacon</a:t>
            </a:r>
          </a:p>
          <a:p>
            <a:pPr marL="1371600" marR="0" lvl="2"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Seafloor mapping, Multibeam, INS, tall antenna, soundscape</a:t>
            </a:r>
            <a:endPar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7E29F446-CAD5-4AC1-99B2-5B57855CE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53448" y="3429000"/>
            <a:ext cx="6297485" cy="3294668"/>
          </a:xfrm>
          <a:prstGeom prst="rect">
            <a:avLst/>
          </a:prstGeom>
        </p:spPr>
      </p:pic>
    </p:spTree>
    <p:extLst>
      <p:ext uri="{BB962C8B-B14F-4D97-AF65-F5344CB8AC3E}">
        <p14:creationId xmlns:p14="http://schemas.microsoft.com/office/powerpoint/2010/main" val="1749530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5326B2-8ACD-4244-B32A-D827BDE0573F}"/>
              </a:ext>
            </a:extLst>
          </p:cNvPr>
          <p:cNvSpPr/>
          <p:nvPr/>
        </p:nvSpPr>
        <p:spPr>
          <a:xfrm>
            <a:off x="86570" y="0"/>
            <a:ext cx="8015015" cy="175432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ADAC LRAUV Updates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Leveraged funding from NSF project to develop and test 2D front tracking algorithm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Choose your Proxy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 </a:t>
            </a: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pic>
        <p:nvPicPr>
          <p:cNvPr id="3" name="Picture 2" descr="C:\work\presentations\coauthored\aosn\for_papers\IEEE_JOE\front_tracking.tif">
            <a:extLst>
              <a:ext uri="{FF2B5EF4-FFF2-40B4-BE49-F238E27FC236}">
                <a16:creationId xmlns:a16="http://schemas.microsoft.com/office/drawing/2014/main" id="{419AC1B1-4089-4E1F-99B2-AF01E0A1F1BD}"/>
              </a:ext>
            </a:extLst>
          </p:cNvPr>
          <p:cNvPicPr/>
          <p:nvPr/>
        </p:nvPicPr>
        <p:blipFill rotWithShape="1">
          <a:blip r:embed="rId2" cstate="print">
            <a:extLst>
              <a:ext uri="{28A0092B-C50C-407E-A947-70E740481C1C}">
                <a14:useLocalDpi xmlns:a14="http://schemas.microsoft.com/office/drawing/2010/main" val="0"/>
              </a:ext>
            </a:extLst>
          </a:blip>
          <a:srcRect l="723" r="9944"/>
          <a:stretch/>
        </p:blipFill>
        <p:spPr bwMode="auto">
          <a:xfrm>
            <a:off x="3363475" y="3228795"/>
            <a:ext cx="4901184" cy="3177280"/>
          </a:xfrm>
          <a:prstGeom prst="rect">
            <a:avLst/>
          </a:prstGeom>
          <a:noFill/>
          <a:ln>
            <a:noFill/>
          </a:ln>
        </p:spPr>
      </p:pic>
      <p:pic>
        <p:nvPicPr>
          <p:cNvPr id="4" name="Picture 3">
            <a:extLst>
              <a:ext uri="{FF2B5EF4-FFF2-40B4-BE49-F238E27FC236}">
                <a16:creationId xmlns:a16="http://schemas.microsoft.com/office/drawing/2014/main" id="{4999E339-C909-40BF-887F-7DF1C8C911FD}"/>
              </a:ext>
            </a:extLst>
          </p:cNvPr>
          <p:cNvPicPr/>
          <p:nvPr/>
        </p:nvPicPr>
        <p:blipFill rotWithShape="1">
          <a:blip r:embed="rId3" cstate="print">
            <a:extLst>
              <a:ext uri="{28A0092B-C50C-407E-A947-70E740481C1C}">
                <a14:useLocalDpi xmlns:a14="http://schemas.microsoft.com/office/drawing/2010/main" val="0"/>
              </a:ext>
            </a:extLst>
          </a:blip>
          <a:srcRect l="17084" r="8119"/>
          <a:stretch/>
        </p:blipFill>
        <p:spPr>
          <a:xfrm>
            <a:off x="8595636" y="628729"/>
            <a:ext cx="3509794" cy="2477770"/>
          </a:xfrm>
          <a:prstGeom prst="rect">
            <a:avLst/>
          </a:prstGeom>
        </p:spPr>
      </p:pic>
      <p:sp>
        <p:nvSpPr>
          <p:cNvPr id="5" name="Rectangle 1">
            <a:extLst>
              <a:ext uri="{FF2B5EF4-FFF2-40B4-BE49-F238E27FC236}">
                <a16:creationId xmlns:a16="http://schemas.microsoft.com/office/drawing/2014/main" id="{DD2601B4-17BB-4A48-B066-DB2282A77312}"/>
              </a:ext>
            </a:extLst>
          </p:cNvPr>
          <p:cNvSpPr>
            <a:spLocks noChangeArrowheads="1"/>
          </p:cNvSpPr>
          <p:nvPr/>
        </p:nvSpPr>
        <p:spPr bwMode="auto">
          <a:xfrm>
            <a:off x="8682207" y="3309662"/>
            <a:ext cx="3509793"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4E8EE"/>
                </a:solidFill>
                <a:effectLst/>
                <a:uLnTx/>
                <a:uFillTx/>
                <a:latin typeface="Arial" panose="020B0604020202020204" pitchFamily="34" charset="0"/>
                <a:ea typeface="Times New Roman" panose="02020603050405020304" pitchFamily="18" charset="0"/>
                <a:cs typeface="+mn-cs"/>
              </a:rPr>
              <a:t>In one mission on 25 June 2021, LRAUV </a:t>
            </a:r>
            <a:r>
              <a:rPr kumimoji="0" lang="en-US" altLang="en-US" sz="1200" b="0" i="1" u="none" strike="noStrike" kern="1200" cap="none" spc="0" normalizeH="0" baseline="0" noProof="0" dirty="0">
                <a:ln>
                  <a:noFill/>
                </a:ln>
                <a:solidFill>
                  <a:srgbClr val="E4E8EE"/>
                </a:solidFill>
                <a:effectLst/>
                <a:uLnTx/>
                <a:uFillTx/>
                <a:latin typeface="Arial" panose="020B0604020202020204" pitchFamily="34" charset="0"/>
                <a:ea typeface="Times New Roman" panose="02020603050405020304" pitchFamily="18" charset="0"/>
                <a:cs typeface="+mn-cs"/>
              </a:rPr>
              <a:t>Polaris</a:t>
            </a:r>
            <a:r>
              <a:rPr kumimoji="0" lang="en-US" altLang="en-US" sz="1200" b="0" i="0" u="none" strike="noStrike" kern="1200" cap="none" spc="0" normalizeH="0" baseline="0" noProof="0" dirty="0">
                <a:ln>
                  <a:noFill/>
                </a:ln>
                <a:solidFill>
                  <a:srgbClr val="E4E8EE"/>
                </a:solidFill>
                <a:effectLst/>
                <a:uLnTx/>
                <a:uFillTx/>
                <a:latin typeface="Arial" panose="020B0604020202020204" pitchFamily="34" charset="0"/>
                <a:ea typeface="Times New Roman" panose="02020603050405020304" pitchFamily="18" charset="0"/>
                <a:cs typeface="+mn-cs"/>
              </a:rPr>
              <a:t> detected and passed through the salinity-intrusion front five times. Front detection on each transect is shown in Fig. 8, with corresponding transect numbers.</a:t>
            </a:r>
            <a:endParaRPr kumimoji="0" lang="en-US" altLang="en-US" sz="1200" b="0" i="0" u="none" strike="noStrike" kern="1200" cap="none" spc="0" normalizeH="0" baseline="0" noProof="0" dirty="0">
              <a:ln>
                <a:noFill/>
              </a:ln>
              <a:solidFill>
                <a:srgbClr val="E4E8EE"/>
              </a:solidFill>
              <a:effectLst/>
              <a:uLnTx/>
              <a:uFillTx/>
              <a:latin typeface="Arial" panose="020B0604020202020204" pitchFamily="34" charset="0"/>
              <a:ea typeface="+mn-ea"/>
              <a:cs typeface="+mn-cs"/>
            </a:endParaRPr>
          </a:p>
        </p:txBody>
      </p:sp>
      <p:sp>
        <p:nvSpPr>
          <p:cNvPr id="8" name="Rectangle 7">
            <a:extLst>
              <a:ext uri="{FF2B5EF4-FFF2-40B4-BE49-F238E27FC236}">
                <a16:creationId xmlns:a16="http://schemas.microsoft.com/office/drawing/2014/main" id="{C933E752-FF0D-4E92-A91F-C2AF13753AD1}"/>
              </a:ext>
            </a:extLst>
          </p:cNvPr>
          <p:cNvSpPr/>
          <p:nvPr/>
        </p:nvSpPr>
        <p:spPr>
          <a:xfrm>
            <a:off x="3803904" y="1310185"/>
            <a:ext cx="3942133"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4E8EE"/>
                </a:solidFill>
                <a:effectLst/>
                <a:uLnTx/>
                <a:uFillTx/>
                <a:latin typeface="Arial" panose="020B0604020202020204" pitchFamily="34" charset="0"/>
                <a:ea typeface="Times New Roman" panose="02020603050405020304" pitchFamily="18" charset="0"/>
                <a:cs typeface="Arial" panose="020B0604020202020204" pitchFamily="34" charset="0"/>
              </a:rPr>
              <a:t>Illustration of the AUV’s horizontal zigzag tracks alternating in westward and eastward sweeps between a western bound and an eastern bound. Over the duration of the sweeps, the front moved southward. On every instance of front detection, the vehicle continues flight for a prescribed distance (marked green), and then turns an oblique angle to fly back to the other water column. When the AUV reaches the western bound, it reverses course.</a:t>
            </a:r>
            <a:endParaRPr kumimoji="0" lang="en-US" sz="12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endParaRPr>
          </a:p>
        </p:txBody>
      </p:sp>
      <p:pic>
        <p:nvPicPr>
          <p:cNvPr id="12" name="Picture 11">
            <a:extLst>
              <a:ext uri="{FF2B5EF4-FFF2-40B4-BE49-F238E27FC236}">
                <a16:creationId xmlns:a16="http://schemas.microsoft.com/office/drawing/2014/main" id="{CE402834-101B-4C53-A081-0774296B90B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36658"/>
          <a:stretch/>
        </p:blipFill>
        <p:spPr>
          <a:xfrm>
            <a:off x="192459" y="1277699"/>
            <a:ext cx="2765840" cy="2730278"/>
          </a:xfrm>
          <a:prstGeom prst="rect">
            <a:avLst/>
          </a:prstGeom>
        </p:spPr>
      </p:pic>
      <p:sp>
        <p:nvSpPr>
          <p:cNvPr id="13" name="TextBox 12">
            <a:extLst>
              <a:ext uri="{FF2B5EF4-FFF2-40B4-BE49-F238E27FC236}">
                <a16:creationId xmlns:a16="http://schemas.microsoft.com/office/drawing/2014/main" id="{E525DB15-B838-4CA8-BDFA-D78771DC6C20}"/>
              </a:ext>
            </a:extLst>
          </p:cNvPr>
          <p:cNvSpPr txBox="1"/>
          <p:nvPr/>
        </p:nvSpPr>
        <p:spPr>
          <a:xfrm>
            <a:off x="192459" y="4094492"/>
            <a:ext cx="30175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4E8EE"/>
                </a:solidFill>
                <a:effectLst/>
                <a:uLnTx/>
                <a:uFillTx/>
                <a:latin typeface="Arial" panose="020B0604020202020204" pitchFamily="34" charset="0"/>
                <a:ea typeface="+mn-ea"/>
                <a:cs typeface="Arial" panose="020B0604020202020204" pitchFamily="34" charset="0"/>
              </a:rPr>
              <a:t>Snapshot from LRAUV camera capturing squid in a salt intrusion</a:t>
            </a:r>
          </a:p>
        </p:txBody>
      </p:sp>
      <p:sp>
        <p:nvSpPr>
          <p:cNvPr id="14" name="Rectangle 13">
            <a:extLst>
              <a:ext uri="{FF2B5EF4-FFF2-40B4-BE49-F238E27FC236}">
                <a16:creationId xmlns:a16="http://schemas.microsoft.com/office/drawing/2014/main" id="{0B2BCCD9-DB7F-40B6-8448-6486C6940F2A}"/>
              </a:ext>
            </a:extLst>
          </p:cNvPr>
          <p:cNvSpPr/>
          <p:nvPr/>
        </p:nvSpPr>
        <p:spPr>
          <a:xfrm>
            <a:off x="8487134" y="4805032"/>
            <a:ext cx="4607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00"/>
                </a:solidFill>
                <a:effectLst/>
                <a:uLnTx/>
                <a:uFillTx/>
                <a:latin typeface="Calibri" panose="020F0502020204030204"/>
                <a:ea typeface="+mn-ea"/>
                <a:cs typeface="+mn-cs"/>
              </a:rPr>
              <a:t>(Figures courtesy of Yanwu Zhang, MBARI and not for distribution)</a:t>
            </a:r>
          </a:p>
        </p:txBody>
      </p:sp>
    </p:spTree>
    <p:extLst>
      <p:ext uri="{BB962C8B-B14F-4D97-AF65-F5344CB8AC3E}">
        <p14:creationId xmlns:p14="http://schemas.microsoft.com/office/powerpoint/2010/main" val="4191300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89822F-563E-3A46-973B-9B6BB5293C2C}"/>
              </a:ext>
            </a:extLst>
          </p:cNvPr>
          <p:cNvSpPr>
            <a:spLocks noGrp="1"/>
          </p:cNvSpPr>
          <p:nvPr>
            <p:ph type="title"/>
          </p:nvPr>
        </p:nvSpPr>
        <p:spPr>
          <a:xfrm>
            <a:off x="200319" y="971271"/>
            <a:ext cx="2989083" cy="1313111"/>
          </a:xfrm>
        </p:spPr>
        <p:txBody>
          <a:bodyPr>
            <a:normAutofit fontScale="90000"/>
          </a:bodyPr>
          <a:lstStyle/>
          <a:p>
            <a:r>
              <a:rPr lang="en-US" dirty="0"/>
              <a:t>What you can expect:</a:t>
            </a:r>
            <a:br>
              <a:rPr lang="en-US" dirty="0"/>
            </a:br>
            <a:r>
              <a:rPr lang="en-US" dirty="0"/>
              <a:t>Bermuda, anyone?</a:t>
            </a:r>
          </a:p>
        </p:txBody>
      </p:sp>
      <p:pic>
        <p:nvPicPr>
          <p:cNvPr id="5" name="Picture 4">
            <a:extLst>
              <a:ext uri="{FF2B5EF4-FFF2-40B4-BE49-F238E27FC236}">
                <a16:creationId xmlns:a16="http://schemas.microsoft.com/office/drawing/2014/main" id="{2EBD0433-89A1-D448-A507-B505B6EE0A44}"/>
              </a:ext>
            </a:extLst>
          </p:cNvPr>
          <p:cNvPicPr>
            <a:picLocks noChangeAspect="1"/>
          </p:cNvPicPr>
          <p:nvPr/>
        </p:nvPicPr>
        <p:blipFill>
          <a:blip r:embed="rId2"/>
          <a:stretch>
            <a:fillRect/>
          </a:stretch>
        </p:blipFill>
        <p:spPr>
          <a:xfrm>
            <a:off x="3048000" y="0"/>
            <a:ext cx="9144000" cy="6679748"/>
          </a:xfrm>
          <a:prstGeom prst="rect">
            <a:avLst/>
          </a:prstGeom>
        </p:spPr>
      </p:pic>
    </p:spTree>
    <p:extLst>
      <p:ext uri="{BB962C8B-B14F-4D97-AF65-F5344CB8AC3E}">
        <p14:creationId xmlns:p14="http://schemas.microsoft.com/office/powerpoint/2010/main" val="3606097872"/>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8CF9D7-1742-4BFB-93E0-69BE4D832E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5734" y="1085382"/>
            <a:ext cx="2773374" cy="5271642"/>
          </a:xfrm>
          <a:prstGeom prst="rect">
            <a:avLst/>
          </a:prstGeom>
        </p:spPr>
      </p:pic>
      <p:pic>
        <p:nvPicPr>
          <p:cNvPr id="3" name="Picture 2">
            <a:extLst>
              <a:ext uri="{FF2B5EF4-FFF2-40B4-BE49-F238E27FC236}">
                <a16:creationId xmlns:a16="http://schemas.microsoft.com/office/drawing/2014/main" id="{2C76F08D-A412-4EC1-ABDA-E315B3575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16758" y="895760"/>
            <a:ext cx="3883016" cy="3055216"/>
          </a:xfrm>
          <a:prstGeom prst="rect">
            <a:avLst/>
          </a:prstGeom>
        </p:spPr>
      </p:pic>
      <p:sp>
        <p:nvSpPr>
          <p:cNvPr id="5" name="Rectangle 4">
            <a:extLst>
              <a:ext uri="{FF2B5EF4-FFF2-40B4-BE49-F238E27FC236}">
                <a16:creationId xmlns:a16="http://schemas.microsoft.com/office/drawing/2014/main" id="{2A2E4751-397D-4D33-85CA-6E3AADD794EE}"/>
              </a:ext>
            </a:extLst>
          </p:cNvPr>
          <p:cNvSpPr/>
          <p:nvPr/>
        </p:nvSpPr>
        <p:spPr>
          <a:xfrm>
            <a:off x="9023735" y="4390608"/>
            <a:ext cx="2554729" cy="163121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4E8EE"/>
                </a:solidFill>
                <a:effectLst/>
                <a:uLnTx/>
                <a:uFillTx/>
                <a:latin typeface="Calibri" panose="020F0502020204030204"/>
                <a:ea typeface="+mn-ea"/>
                <a:cs typeface="+mn-cs"/>
              </a:rPr>
              <a:t>188 km from Woods Hole shipwreck actively leaking oil….in LRAUV wheelhouse (Scott Lungren (NOAA)</a:t>
            </a:r>
          </a:p>
        </p:txBody>
      </p:sp>
      <p:sp>
        <p:nvSpPr>
          <p:cNvPr id="6" name="Rectangle 5">
            <a:extLst>
              <a:ext uri="{FF2B5EF4-FFF2-40B4-BE49-F238E27FC236}">
                <a16:creationId xmlns:a16="http://schemas.microsoft.com/office/drawing/2014/main" id="{820B5F8A-7288-425D-B454-E0C74080FDB1}"/>
              </a:ext>
            </a:extLst>
          </p:cNvPr>
          <p:cNvSpPr/>
          <p:nvPr/>
        </p:nvSpPr>
        <p:spPr>
          <a:xfrm>
            <a:off x="248112" y="830858"/>
            <a:ext cx="4572000" cy="830997"/>
          </a:xfrm>
          <a:prstGeom prst="rect">
            <a:avLst/>
          </a:prstGeom>
        </p:spPr>
        <p:txBody>
          <a:bodyPr wrap="square">
            <a:spAutoFit/>
          </a:bodyPr>
          <a:lstStyle/>
          <a:p>
            <a:pPr marL="214313" marR="0" lvl="0" indent="-2143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B050"/>
                </a:solidFill>
                <a:effectLst/>
                <a:uLnTx/>
                <a:uFillTx/>
                <a:latin typeface="Calibri" panose="020F0502020204030204"/>
                <a:ea typeface="+mn-ea"/>
                <a:cs typeface="+mn-cs"/>
              </a:rPr>
              <a:t>Overview of over-the-horizon mission – </a:t>
            </a:r>
            <a:r>
              <a:rPr kumimoji="0" lang="en-US" sz="2400" b="0" i="0" u="none" strike="noStrike" kern="1200" cap="none" spc="0" normalizeH="0" baseline="0" noProof="0" dirty="0" err="1">
                <a:ln>
                  <a:noFill/>
                </a:ln>
                <a:solidFill>
                  <a:srgbClr val="00B050"/>
                </a:solidFill>
                <a:effectLst/>
                <a:uLnTx/>
                <a:uFillTx/>
                <a:latin typeface="Calibri" panose="020F0502020204030204"/>
                <a:ea typeface="+mn-ea"/>
                <a:cs typeface="+mn-cs"/>
              </a:rPr>
              <a:t>Shipless</a:t>
            </a:r>
            <a:r>
              <a:rPr kumimoji="0" lang="en-US" sz="2400" b="0" i="0" u="none" strike="noStrike" kern="1200" cap="none" spc="0" normalizeH="0" baseline="0" noProof="0" dirty="0">
                <a:ln>
                  <a:noFill/>
                </a:ln>
                <a:solidFill>
                  <a:srgbClr val="00B050"/>
                </a:solidFill>
                <a:effectLst/>
                <a:uLnTx/>
                <a:uFillTx/>
                <a:latin typeface="Calibri" panose="020F0502020204030204"/>
                <a:ea typeface="+mn-ea"/>
                <a:cs typeface="+mn-cs"/>
              </a:rPr>
              <a:t> Operations</a:t>
            </a:r>
          </a:p>
        </p:txBody>
      </p:sp>
      <p:pic>
        <p:nvPicPr>
          <p:cNvPr id="9" name="Picture 8">
            <a:extLst>
              <a:ext uri="{FF2B5EF4-FFF2-40B4-BE49-F238E27FC236}">
                <a16:creationId xmlns:a16="http://schemas.microsoft.com/office/drawing/2014/main" id="{1E39A206-56DB-47F8-9573-8B1F9272B7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226" y="1888510"/>
            <a:ext cx="4885536" cy="2733920"/>
          </a:xfrm>
          <a:prstGeom prst="rect">
            <a:avLst/>
          </a:prstGeom>
        </p:spPr>
      </p:pic>
      <p:sp>
        <p:nvSpPr>
          <p:cNvPr id="4" name="Rectangle 3">
            <a:extLst>
              <a:ext uri="{FF2B5EF4-FFF2-40B4-BE49-F238E27FC236}">
                <a16:creationId xmlns:a16="http://schemas.microsoft.com/office/drawing/2014/main" id="{213EFE6E-D03B-40B9-B333-8F64822F3E2D}"/>
              </a:ext>
            </a:extLst>
          </p:cNvPr>
          <p:cNvSpPr/>
          <p:nvPr/>
        </p:nvSpPr>
        <p:spPr>
          <a:xfrm>
            <a:off x="2111537" y="85351"/>
            <a:ext cx="7646709"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2D82A4">
                    <a:lumMod val="50000"/>
                  </a:srgbClr>
                </a:solidFill>
                <a:effectLst/>
                <a:highlight>
                  <a:srgbClr val="C0C0C0"/>
                </a:highlight>
                <a:uLnTx/>
                <a:uFillTx/>
                <a:latin typeface="Red hat"/>
                <a:ea typeface="+mn-ea"/>
                <a:cs typeface="+mn-cs"/>
              </a:rPr>
              <a:t>Long-range adds versatility: Wreck 1487</a:t>
            </a:r>
          </a:p>
        </p:txBody>
      </p:sp>
    </p:spTree>
    <p:extLst>
      <p:ext uri="{BB962C8B-B14F-4D97-AF65-F5344CB8AC3E}">
        <p14:creationId xmlns:p14="http://schemas.microsoft.com/office/powerpoint/2010/main" val="4065783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1A77F54-1419-43E0-B824-9E05E54DFA94}"/>
              </a:ext>
            </a:extLst>
          </p:cNvPr>
          <p:cNvPicPr>
            <a:picLocks noChangeAspect="1"/>
          </p:cNvPicPr>
          <p:nvPr/>
        </p:nvPicPr>
        <p:blipFill>
          <a:blip r:embed="rId3"/>
          <a:stretch>
            <a:fillRect/>
          </a:stretch>
        </p:blipFill>
        <p:spPr>
          <a:xfrm>
            <a:off x="827815" y="594277"/>
            <a:ext cx="5430315" cy="6263723"/>
          </a:xfrm>
          <a:prstGeom prst="rect">
            <a:avLst/>
          </a:prstGeom>
        </p:spPr>
      </p:pic>
      <p:sp>
        <p:nvSpPr>
          <p:cNvPr id="10" name="TextBox 9">
            <a:extLst>
              <a:ext uri="{FF2B5EF4-FFF2-40B4-BE49-F238E27FC236}">
                <a16:creationId xmlns:a16="http://schemas.microsoft.com/office/drawing/2014/main" id="{F8C2574C-7BC1-429F-AA0E-F735607E06FF}"/>
              </a:ext>
            </a:extLst>
          </p:cNvPr>
          <p:cNvSpPr txBox="1"/>
          <p:nvPr/>
        </p:nvSpPr>
        <p:spPr>
          <a:xfrm>
            <a:off x="1686847" y="0"/>
            <a:ext cx="813737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2D82A4">
                    <a:lumMod val="50000"/>
                  </a:srgbClr>
                </a:solidFill>
                <a:effectLst/>
                <a:highlight>
                  <a:srgbClr val="C0C0C0"/>
                </a:highlight>
                <a:uLnTx/>
                <a:uFillTx/>
                <a:latin typeface="Red hat"/>
                <a:ea typeface="+mn-ea"/>
                <a:cs typeface="+mn-cs"/>
              </a:rPr>
              <a:t>Long-range adds versatility: Wreck 1487</a:t>
            </a:r>
          </a:p>
        </p:txBody>
      </p:sp>
      <p:pic>
        <p:nvPicPr>
          <p:cNvPr id="12" name="Picture 11">
            <a:extLst>
              <a:ext uri="{FF2B5EF4-FFF2-40B4-BE49-F238E27FC236}">
                <a16:creationId xmlns:a16="http://schemas.microsoft.com/office/drawing/2014/main" id="{79607EC5-CA53-4EAA-B5E8-05F4B78643AE}"/>
              </a:ext>
            </a:extLst>
          </p:cNvPr>
          <p:cNvPicPr>
            <a:picLocks noChangeAspect="1"/>
          </p:cNvPicPr>
          <p:nvPr/>
        </p:nvPicPr>
        <p:blipFill>
          <a:blip r:embed="rId4"/>
          <a:stretch>
            <a:fillRect/>
          </a:stretch>
        </p:blipFill>
        <p:spPr>
          <a:xfrm>
            <a:off x="5755533" y="3929974"/>
            <a:ext cx="4851912" cy="2254653"/>
          </a:xfrm>
          <a:prstGeom prst="rect">
            <a:avLst/>
          </a:prstGeom>
          <a:ln w="57150">
            <a:solidFill>
              <a:schemeClr val="accent2">
                <a:lumMod val="75000"/>
              </a:schemeClr>
            </a:solidFill>
          </a:ln>
        </p:spPr>
      </p:pic>
      <p:cxnSp>
        <p:nvCxnSpPr>
          <p:cNvPr id="14" name="Straight Arrow Connector 13">
            <a:extLst>
              <a:ext uri="{FF2B5EF4-FFF2-40B4-BE49-F238E27FC236}">
                <a16:creationId xmlns:a16="http://schemas.microsoft.com/office/drawing/2014/main" id="{4C0B0890-3943-4C87-B299-78EF6C42EC2B}"/>
              </a:ext>
            </a:extLst>
          </p:cNvPr>
          <p:cNvCxnSpPr/>
          <p:nvPr/>
        </p:nvCxnSpPr>
        <p:spPr>
          <a:xfrm flipH="1">
            <a:off x="4585595" y="5218627"/>
            <a:ext cx="1060314" cy="7198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65F9B9E-E237-46F3-A90C-C3212F27BB29}"/>
              </a:ext>
            </a:extLst>
          </p:cNvPr>
          <p:cNvSpPr txBox="1"/>
          <p:nvPr/>
        </p:nvSpPr>
        <p:spPr>
          <a:xfrm>
            <a:off x="7428068" y="964714"/>
            <a:ext cx="3179377" cy="286232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Calibri" panose="020F0502020204030204"/>
                <a:ea typeface="+mn-ea"/>
                <a:cs typeface="+mn-cs"/>
              </a:rPr>
              <a:t>13 day mission out to the shelf break and back with LRAUV</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Calibri" panose="020F0502020204030204"/>
                <a:ea typeface="+mn-ea"/>
                <a:cs typeface="+mn-cs"/>
              </a:rPr>
              <a:t>Started out as a find-the-oil mission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Calibri" panose="020F0502020204030204"/>
                <a:ea typeface="+mn-ea"/>
                <a:cs typeface="+mn-cs"/>
              </a:rPr>
              <a:t>A </a:t>
            </a:r>
            <a:r>
              <a:rPr kumimoji="0" lang="en-US" sz="2000" b="0" i="0" u="none" strike="noStrike" kern="1200" cap="none" spc="0" normalizeH="0" baseline="0" noProof="0" dirty="0" err="1">
                <a:ln>
                  <a:noFill/>
                </a:ln>
                <a:solidFill>
                  <a:srgbClr val="E4E8EE"/>
                </a:solidFill>
                <a:effectLst/>
                <a:uLnTx/>
                <a:uFillTx/>
                <a:latin typeface="Calibri" panose="020F0502020204030204"/>
                <a:ea typeface="+mn-ea"/>
                <a:cs typeface="+mn-cs"/>
              </a:rPr>
              <a:t>Nor’ester</a:t>
            </a:r>
            <a:r>
              <a:rPr kumimoji="0" lang="en-US" sz="2000" b="0" i="0" u="none" strike="noStrike" kern="1200" cap="none" spc="0" normalizeH="0" baseline="0" noProof="0" dirty="0">
                <a:ln>
                  <a:noFill/>
                </a:ln>
                <a:solidFill>
                  <a:srgbClr val="E4E8EE"/>
                </a:solidFill>
                <a:effectLst/>
                <a:uLnTx/>
                <a:uFillTx/>
                <a:latin typeface="Calibri" panose="020F0502020204030204"/>
                <a:ea typeface="+mn-ea"/>
                <a:cs typeface="+mn-cs"/>
              </a:rPr>
              <a:t> hit the area and we reprogrammed to yo-yo to collect storm impact data on T&amp;S</a:t>
            </a:r>
          </a:p>
        </p:txBody>
      </p:sp>
    </p:spTree>
    <p:extLst>
      <p:ext uri="{BB962C8B-B14F-4D97-AF65-F5344CB8AC3E}">
        <p14:creationId xmlns:p14="http://schemas.microsoft.com/office/powerpoint/2010/main" val="4164883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E49F32A-CEF1-40AA-BC96-88AA17BC611A}"/>
              </a:ext>
            </a:extLst>
          </p:cNvPr>
          <p:cNvSpPr/>
          <p:nvPr/>
        </p:nvSpPr>
        <p:spPr>
          <a:xfrm>
            <a:off x="1" y="369332"/>
            <a:ext cx="6788426" cy="46474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00"/>
                </a:solidFill>
                <a:effectLst/>
                <a:uLnTx/>
                <a:uFillTx/>
                <a:latin typeface="Calibri" panose="020F0502020204030204"/>
                <a:ea typeface="+mn-ea"/>
                <a:cs typeface="+mn-cs"/>
              </a:rPr>
              <a:t>Where we are going: Growing Applications!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FFF00"/>
              </a:solidFill>
              <a:effectLst/>
              <a:uLnTx/>
              <a:uFillTx/>
              <a:latin typeface="Calibri" panose="020F0502020204030204"/>
              <a:ea typeface="+mn-ea"/>
              <a:cs typeface="+mn-cs"/>
            </a:endParaRP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Fly away capability with rapid response for oil spills, sunken ships (etc.), pipe leaks, seafloor mapping, habitat monitoring, measuring soundscapes (weather, whales, etc.), long-range </a:t>
            </a:r>
            <a:r>
              <a:rPr kumimoji="0" lang="en-US" sz="2400" b="0" i="0" u="none" strike="noStrike" kern="1200" cap="none" spc="0" normalizeH="0" baseline="0" noProof="0" dirty="0" err="1">
                <a:ln>
                  <a:noFill/>
                </a:ln>
                <a:solidFill>
                  <a:srgbClr val="FFFF00"/>
                </a:solidFill>
                <a:effectLst/>
                <a:uLnTx/>
                <a:uFillTx/>
                <a:latin typeface="Calibri" panose="020F0502020204030204"/>
                <a:ea typeface="+mn-ea"/>
                <a:cs typeface="+mn-cs"/>
              </a:rPr>
              <a:t>shipless</a:t>
            </a: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 surveys, open ocean, fresh water and under-ice capabilities over-the-horizon data relay, 24/7 operator response</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Center of Expertise</a:t>
            </a:r>
          </a:p>
          <a:p>
            <a:pPr marL="9144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00"/>
                </a:solidFill>
                <a:effectLst/>
                <a:uLnTx/>
                <a:uFillTx/>
                <a:latin typeface="Calibri" panose="020F0502020204030204"/>
                <a:ea typeface="+mn-ea"/>
                <a:cs typeface="+mn-cs"/>
              </a:rPr>
              <a:t>Go to for help…it’s already happening…USCG, NTSB, NOAA, USGS, Science community…</a:t>
            </a:r>
          </a:p>
        </p:txBody>
      </p:sp>
      <p:pic>
        <p:nvPicPr>
          <p:cNvPr id="6" name="Picture 5">
            <a:extLst>
              <a:ext uri="{FF2B5EF4-FFF2-40B4-BE49-F238E27FC236}">
                <a16:creationId xmlns:a16="http://schemas.microsoft.com/office/drawing/2014/main" id="{22ACDED8-AD41-4056-B281-E213AB99C1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88427" y="77647"/>
            <a:ext cx="5137916" cy="3429000"/>
          </a:xfrm>
          <a:prstGeom prst="rect">
            <a:avLst/>
          </a:prstGeom>
        </p:spPr>
      </p:pic>
      <p:pic>
        <p:nvPicPr>
          <p:cNvPr id="4" name="Picture 3">
            <a:extLst>
              <a:ext uri="{FF2B5EF4-FFF2-40B4-BE49-F238E27FC236}">
                <a16:creationId xmlns:a16="http://schemas.microsoft.com/office/drawing/2014/main" id="{227DF050-29E6-49F4-BEDA-B35071A796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30518" y="3705112"/>
            <a:ext cx="4216937" cy="2811291"/>
          </a:xfrm>
          <a:prstGeom prst="rect">
            <a:avLst/>
          </a:prstGeom>
        </p:spPr>
      </p:pic>
    </p:spTree>
    <p:extLst>
      <p:ext uri="{BB962C8B-B14F-4D97-AF65-F5344CB8AC3E}">
        <p14:creationId xmlns:p14="http://schemas.microsoft.com/office/powerpoint/2010/main" val="4002507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3121" y="310154"/>
            <a:ext cx="9940158" cy="480131"/>
          </a:xfrm>
        </p:spPr>
        <p:txBody>
          <a:bodyPr>
            <a:noAutofit/>
          </a:bodyPr>
          <a:lstStyle/>
          <a:p>
            <a:r>
              <a:rPr lang="en-US" sz="3600" dirty="0"/>
              <a:t>Project </a:t>
            </a:r>
            <a:r>
              <a:rPr lang="en-US" sz="3600" dirty="0">
                <a:solidFill>
                  <a:srgbClr val="FFFF00"/>
                </a:solidFill>
              </a:rPr>
              <a:t>LRAUV: </a:t>
            </a:r>
            <a:r>
              <a:rPr lang="en-US" sz="3600" dirty="0"/>
              <a:t>Schedule and Metrics</a:t>
            </a:r>
          </a:p>
        </p:txBody>
      </p:sp>
      <p:sp>
        <p:nvSpPr>
          <p:cNvPr id="3" name="Content Placeholder 2"/>
          <p:cNvSpPr>
            <a:spLocks noGrp="1"/>
          </p:cNvSpPr>
          <p:nvPr>
            <p:ph idx="4294967295"/>
          </p:nvPr>
        </p:nvSpPr>
        <p:spPr>
          <a:xfrm>
            <a:off x="843059" y="981515"/>
            <a:ext cx="9603991" cy="4621695"/>
          </a:xfrm>
        </p:spPr>
        <p:txBody>
          <a:bodyPr>
            <a:normAutofit fontScale="92500" lnSpcReduction="20000"/>
          </a:bodyPr>
          <a:lstStyle/>
          <a:p>
            <a:pPr lvl="0">
              <a:buFont typeface="Wingdings" panose="05000000000000000000" pitchFamily="2" charset="2"/>
              <a:buChar char="ü"/>
            </a:pPr>
            <a:r>
              <a:rPr lang="en-US" sz="2900" dirty="0">
                <a:solidFill>
                  <a:srgbClr val="00B050"/>
                </a:solidFill>
              </a:rPr>
              <a:t>Fabrication of a second platform (Stella</a:t>
            </a:r>
            <a:r>
              <a:rPr lang="en-US" sz="1800" dirty="0">
                <a:solidFill>
                  <a:srgbClr val="00B050"/>
                </a:solidFill>
              </a:rPr>
              <a:t>) </a:t>
            </a:r>
            <a:r>
              <a:rPr lang="en-US" dirty="0">
                <a:solidFill>
                  <a:srgbClr val="00B050"/>
                </a:solidFill>
              </a:rPr>
              <a:t>Conducted Arctic Readiness Testing, </a:t>
            </a:r>
            <a:r>
              <a:rPr lang="en-US" i="1" dirty="0">
                <a:solidFill>
                  <a:srgbClr val="00B050"/>
                </a:solidFill>
              </a:rPr>
              <a:t>over-the-horizon testing, docking and acoustics</a:t>
            </a:r>
          </a:p>
          <a:p>
            <a:pPr lvl="1">
              <a:buFont typeface="Wingdings" panose="05000000000000000000" pitchFamily="2" charset="2"/>
              <a:buChar char="ü"/>
            </a:pPr>
            <a:r>
              <a:rPr lang="en-US" i="1" dirty="0">
                <a:solidFill>
                  <a:srgbClr val="00B050"/>
                </a:solidFill>
              </a:rPr>
              <a:t>Three buoy system completed- one buoy is HF, two LF</a:t>
            </a:r>
          </a:p>
          <a:p>
            <a:pPr lvl="1">
              <a:buFont typeface="Wingdings" panose="05000000000000000000" pitchFamily="2" charset="2"/>
              <a:buChar char="ü"/>
            </a:pPr>
            <a:r>
              <a:rPr lang="en-US" i="1" dirty="0">
                <a:solidFill>
                  <a:srgbClr val="00B050"/>
                </a:solidFill>
              </a:rPr>
              <a:t>Docking/Undocking reliability ~60% and a new cold weather gear box </a:t>
            </a:r>
            <a:r>
              <a:rPr lang="en-US" i="1">
                <a:solidFill>
                  <a:srgbClr val="00B050"/>
                </a:solidFill>
              </a:rPr>
              <a:t>has been </a:t>
            </a:r>
            <a:r>
              <a:rPr lang="en-US" i="1" dirty="0">
                <a:solidFill>
                  <a:srgbClr val="00B050"/>
                </a:solidFill>
              </a:rPr>
              <a:t>switched out</a:t>
            </a:r>
          </a:p>
          <a:p>
            <a:pPr lvl="1">
              <a:buFont typeface="Wingdings" panose="05000000000000000000" pitchFamily="2" charset="2"/>
              <a:buChar char="ü"/>
            </a:pPr>
            <a:r>
              <a:rPr lang="en-US" i="1" dirty="0">
                <a:solidFill>
                  <a:srgbClr val="00B050"/>
                </a:solidFill>
              </a:rPr>
              <a:t>Comms reliability (antenna/buoy/Dash) </a:t>
            </a:r>
          </a:p>
          <a:p>
            <a:pPr lvl="0">
              <a:buFont typeface="Wingdings" panose="05000000000000000000" pitchFamily="2" charset="2"/>
              <a:buChar char="ü"/>
            </a:pPr>
            <a:r>
              <a:rPr lang="en-US" dirty="0">
                <a:solidFill>
                  <a:srgbClr val="00B050"/>
                </a:solidFill>
              </a:rPr>
              <a:t>Provide training and familiarization of LRAUV to USCG</a:t>
            </a:r>
            <a:endParaRPr lang="en-US" dirty="0">
              <a:solidFill>
                <a:srgbClr val="FFFF00"/>
              </a:solidFill>
            </a:endParaRPr>
          </a:p>
          <a:p>
            <a:pPr lvl="0">
              <a:buFont typeface="Wingdings" panose="05000000000000000000" pitchFamily="2" charset="2"/>
              <a:buChar char="ü"/>
            </a:pPr>
            <a:r>
              <a:rPr lang="en-US" dirty="0">
                <a:solidFill>
                  <a:srgbClr val="00B050"/>
                </a:solidFill>
              </a:rPr>
              <a:t>Develop software for </a:t>
            </a:r>
            <a:r>
              <a:rPr lang="en-US" i="1" dirty="0">
                <a:solidFill>
                  <a:srgbClr val="00B050"/>
                </a:solidFill>
              </a:rPr>
              <a:t>improved operator system interface</a:t>
            </a:r>
          </a:p>
          <a:p>
            <a:pPr lvl="1">
              <a:buFont typeface="Wingdings" panose="05000000000000000000" pitchFamily="2" charset="2"/>
              <a:buChar char="ü"/>
            </a:pPr>
            <a:r>
              <a:rPr lang="en-US" i="1" dirty="0">
                <a:solidFill>
                  <a:srgbClr val="00B050"/>
                </a:solidFill>
              </a:rPr>
              <a:t>Backseat is integrated, new sensors can be integrated.  </a:t>
            </a:r>
          </a:p>
          <a:p>
            <a:pPr lvl="1">
              <a:buFont typeface="Wingdings" panose="05000000000000000000" pitchFamily="2" charset="2"/>
              <a:buChar char="ü"/>
            </a:pPr>
            <a:r>
              <a:rPr lang="en-US" i="1" dirty="0">
                <a:solidFill>
                  <a:srgbClr val="00B050"/>
                </a:solidFill>
              </a:rPr>
              <a:t>Multibeam is integrated </a:t>
            </a:r>
          </a:p>
          <a:p>
            <a:pPr lvl="1">
              <a:buFont typeface="Wingdings" panose="05000000000000000000" pitchFamily="2" charset="2"/>
              <a:buChar char="ü"/>
            </a:pPr>
            <a:r>
              <a:rPr lang="en-US" i="1" dirty="0">
                <a:solidFill>
                  <a:srgbClr val="00B050"/>
                </a:solidFill>
              </a:rPr>
              <a:t>Inertial navigation is integrated</a:t>
            </a:r>
          </a:p>
          <a:p>
            <a:pPr lvl="1">
              <a:buFont typeface="Wingdings" panose="05000000000000000000" pitchFamily="2" charset="2"/>
              <a:buChar char="ü"/>
            </a:pPr>
            <a:r>
              <a:rPr lang="en-US" i="1" dirty="0">
                <a:solidFill>
                  <a:srgbClr val="00B050"/>
                </a:solidFill>
              </a:rPr>
              <a:t>Dash operator Portal is complete at LRAUV.WHOI.EDU and receives monthly updates/improvements </a:t>
            </a:r>
          </a:p>
          <a:p>
            <a:endParaRPr lang="en-US" dirty="0"/>
          </a:p>
        </p:txBody>
      </p:sp>
    </p:spTree>
    <p:extLst>
      <p:ext uri="{BB962C8B-B14F-4D97-AF65-F5344CB8AC3E}">
        <p14:creationId xmlns:p14="http://schemas.microsoft.com/office/powerpoint/2010/main" val="3353792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586349"/>
            <a:ext cx="9940158" cy="480131"/>
          </a:xfrm>
        </p:spPr>
        <p:txBody>
          <a:bodyPr>
            <a:noAutofit/>
          </a:bodyPr>
          <a:lstStyle/>
          <a:p>
            <a:r>
              <a:rPr lang="en-US" sz="3600" dirty="0">
                <a:solidFill>
                  <a:srgbClr val="FFFF00"/>
                </a:solidFill>
              </a:rPr>
              <a:t>Project LRAUV:</a:t>
            </a:r>
            <a:r>
              <a:rPr lang="en-US" sz="3600" dirty="0"/>
              <a:t> Planned Research Outcomes</a:t>
            </a:r>
          </a:p>
        </p:txBody>
      </p:sp>
      <p:sp>
        <p:nvSpPr>
          <p:cNvPr id="3" name="Content Placeholder 2"/>
          <p:cNvSpPr>
            <a:spLocks noGrp="1"/>
          </p:cNvSpPr>
          <p:nvPr>
            <p:ph idx="4294967295"/>
          </p:nvPr>
        </p:nvSpPr>
        <p:spPr>
          <a:xfrm>
            <a:off x="1032929" y="1149263"/>
            <a:ext cx="9333584" cy="4784398"/>
          </a:xfrm>
        </p:spPr>
        <p:txBody>
          <a:bodyPr>
            <a:normAutofit fontScale="77500" lnSpcReduction="20000"/>
          </a:bodyPr>
          <a:lstStyle/>
          <a:p>
            <a:pPr marL="0" indent="0">
              <a:buNone/>
            </a:pPr>
            <a:r>
              <a:rPr lang="en-US" sz="3600" dirty="0">
                <a:solidFill>
                  <a:schemeClr val="accent6"/>
                </a:solidFill>
              </a:rPr>
              <a:t>Planned outcomes of the research: </a:t>
            </a:r>
          </a:p>
          <a:p>
            <a:pPr lvl="1"/>
            <a:r>
              <a:rPr lang="en-US" sz="3200" dirty="0">
                <a:solidFill>
                  <a:srgbClr val="00B050"/>
                </a:solidFill>
              </a:rPr>
              <a:t>A helicopter portable Long Range AUV, for under-ice and over-the-horizon </a:t>
            </a:r>
            <a:r>
              <a:rPr lang="en-US" sz="3200" dirty="0" err="1">
                <a:solidFill>
                  <a:srgbClr val="00B050"/>
                </a:solidFill>
              </a:rPr>
              <a:t>shipless</a:t>
            </a:r>
            <a:r>
              <a:rPr lang="en-US" sz="3200" dirty="0">
                <a:solidFill>
                  <a:srgbClr val="00B050"/>
                </a:solidFill>
              </a:rPr>
              <a:t> anomaly and oil detection with deployable Arctic buoys for aided navigation, remote communication and docking; around-the-clock expertise available and training with a TRL 6/7 system ready for low-rate manufacturing and payload capability expansion.</a:t>
            </a:r>
          </a:p>
          <a:p>
            <a:pPr lvl="1"/>
            <a:endParaRPr lang="en-US" dirty="0"/>
          </a:p>
          <a:p>
            <a:pPr marL="0" indent="0">
              <a:buNone/>
            </a:pPr>
            <a:r>
              <a:rPr lang="en-US" sz="4000" dirty="0">
                <a:solidFill>
                  <a:schemeClr val="accent6"/>
                </a:solidFill>
              </a:rPr>
              <a:t>Additional research identification:</a:t>
            </a:r>
          </a:p>
          <a:p>
            <a:pPr lvl="1"/>
            <a:r>
              <a:rPr lang="en-US" sz="3100" dirty="0"/>
              <a:t>Service for hire </a:t>
            </a:r>
          </a:p>
          <a:p>
            <a:pPr lvl="1"/>
            <a:r>
              <a:rPr lang="en-US" sz="3100" dirty="0"/>
              <a:t>Interest in commercialization</a:t>
            </a:r>
          </a:p>
          <a:p>
            <a:pPr lvl="1"/>
            <a:r>
              <a:rPr lang="en-US" sz="3100" dirty="0"/>
              <a:t>Interest in scientific community to use and develop tech (BSEE, EPA, NOAA, etc.)</a:t>
            </a:r>
          </a:p>
          <a:p>
            <a:pPr lvl="2"/>
            <a:r>
              <a:rPr lang="en-US" sz="3100" dirty="0"/>
              <a:t>(more vehicles, deeper ratings, recharge capabilities)</a:t>
            </a:r>
          </a:p>
          <a:p>
            <a:pPr lvl="2"/>
            <a:endParaRPr lang="en-US" dirty="0"/>
          </a:p>
          <a:p>
            <a:endParaRPr lang="en-US" dirty="0"/>
          </a:p>
        </p:txBody>
      </p:sp>
    </p:spTree>
    <p:extLst>
      <p:ext uri="{BB962C8B-B14F-4D97-AF65-F5344CB8AC3E}">
        <p14:creationId xmlns:p14="http://schemas.microsoft.com/office/powerpoint/2010/main" val="34285106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3943" y="775601"/>
            <a:ext cx="7703988" cy="4794225"/>
          </a:xfrm>
          <a:prstGeom prst="rect">
            <a:avLst/>
          </a:prstGeom>
        </p:spPr>
        <p:txBody>
          <a:bodyPr vert="horz" lIns="91440" tIns="45720" rIns="91440" bIns="45720" rtlCol="0">
            <a:normAutofit lnSpcReduction="10000"/>
          </a:bodyPr>
          <a:lstStyle/>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What</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needs improvement or is missing</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Sensing of oil against the ice and seafloor and high latitude testing</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More sensor payloads-Echosounders, Cameras, Water sampling, energy harvesting</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More operational time for shake-down and training</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Software development (behaviors) and backseat autonomy</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System upkeep funding</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LARS for helicopter---have ideas</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How can we be ready and respond to current events?</a:t>
            </a:r>
          </a:p>
          <a:p>
            <a:pPr marL="257175" marR="0" lvl="0"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Who</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should we connect with to improve odds of success?</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Engage with USCG operators early and frequently</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Broaden R&amp;D support</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Be a part of oil spill technology and response meetings</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Need to coordinate field operations with first responders and fill technology gaps that are identified</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Continue to connect with alternative funding sources like ONR, NOAA and BSEE to help fund operations and sensor development (methane, what else?)</a:t>
            </a:r>
          </a:p>
          <a:p>
            <a:pPr marL="600075" marR="0" lvl="1" indent="-2571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Need more vehicles</a:t>
            </a: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3" name="TextBox 2">
            <a:extLst>
              <a:ext uri="{FF2B5EF4-FFF2-40B4-BE49-F238E27FC236}">
                <a16:creationId xmlns:a16="http://schemas.microsoft.com/office/drawing/2014/main" id="{2289CF2D-468C-534E-B9DA-722390FB7181}"/>
              </a:ext>
            </a:extLst>
          </p:cNvPr>
          <p:cNvSpPr txBox="1"/>
          <p:nvPr/>
        </p:nvSpPr>
        <p:spPr>
          <a:xfrm>
            <a:off x="8403890" y="4985960"/>
            <a:ext cx="3637722" cy="646331"/>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Input on future from you:  Do we need 2, 5, 10 vehicles?</a:t>
            </a:r>
          </a:p>
        </p:txBody>
      </p:sp>
      <p:pic>
        <p:nvPicPr>
          <p:cNvPr id="8" name="Picture 7">
            <a:extLst>
              <a:ext uri="{FF2B5EF4-FFF2-40B4-BE49-F238E27FC236}">
                <a16:creationId xmlns:a16="http://schemas.microsoft.com/office/drawing/2014/main" id="{05758EF8-E477-B144-85F4-1EB5BD0A86DB}"/>
              </a:ext>
            </a:extLst>
          </p:cNvPr>
          <p:cNvPicPr>
            <a:picLocks noChangeAspect="1"/>
          </p:cNvPicPr>
          <p:nvPr/>
        </p:nvPicPr>
        <p:blipFill>
          <a:blip r:embed="rId3"/>
          <a:stretch>
            <a:fillRect/>
          </a:stretch>
        </p:blipFill>
        <p:spPr>
          <a:xfrm>
            <a:off x="9703940" y="949655"/>
            <a:ext cx="1638300" cy="1244600"/>
          </a:xfrm>
          <a:prstGeom prst="rect">
            <a:avLst/>
          </a:prstGeom>
        </p:spPr>
      </p:pic>
      <p:pic>
        <p:nvPicPr>
          <p:cNvPr id="15" name="Picture 14">
            <a:extLst>
              <a:ext uri="{FF2B5EF4-FFF2-40B4-BE49-F238E27FC236}">
                <a16:creationId xmlns:a16="http://schemas.microsoft.com/office/drawing/2014/main" id="{033B8560-960C-B44D-878D-E9C05BE69EB0}"/>
              </a:ext>
            </a:extLst>
          </p:cNvPr>
          <p:cNvPicPr>
            <a:picLocks noChangeAspect="1"/>
          </p:cNvPicPr>
          <p:nvPr/>
        </p:nvPicPr>
        <p:blipFill>
          <a:blip r:embed="rId3"/>
          <a:stretch>
            <a:fillRect/>
          </a:stretch>
        </p:blipFill>
        <p:spPr>
          <a:xfrm>
            <a:off x="9703940" y="2259541"/>
            <a:ext cx="1638300" cy="1244600"/>
          </a:xfrm>
          <a:prstGeom prst="rect">
            <a:avLst/>
          </a:prstGeom>
        </p:spPr>
      </p:pic>
      <p:pic>
        <p:nvPicPr>
          <p:cNvPr id="16" name="Picture 15">
            <a:extLst>
              <a:ext uri="{FF2B5EF4-FFF2-40B4-BE49-F238E27FC236}">
                <a16:creationId xmlns:a16="http://schemas.microsoft.com/office/drawing/2014/main" id="{2C5CE10B-6266-F849-969D-994111D8A983}"/>
              </a:ext>
            </a:extLst>
          </p:cNvPr>
          <p:cNvPicPr>
            <a:picLocks noChangeAspect="1"/>
          </p:cNvPicPr>
          <p:nvPr/>
        </p:nvPicPr>
        <p:blipFill>
          <a:blip r:embed="rId3"/>
          <a:stretch>
            <a:fillRect/>
          </a:stretch>
        </p:blipFill>
        <p:spPr>
          <a:xfrm>
            <a:off x="9719245" y="3580692"/>
            <a:ext cx="1638300" cy="1244600"/>
          </a:xfrm>
          <a:prstGeom prst="rect">
            <a:avLst/>
          </a:prstGeom>
        </p:spPr>
      </p:pic>
    </p:spTree>
    <p:extLst>
      <p:ext uri="{BB962C8B-B14F-4D97-AF65-F5344CB8AC3E}">
        <p14:creationId xmlns:p14="http://schemas.microsoft.com/office/powerpoint/2010/main" val="2210723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E415CB-D25A-4D1E-BAFE-0BD22028C9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72983"/>
            <a:ext cx="9382652" cy="6262469"/>
          </a:xfrm>
          <a:prstGeom prst="rect">
            <a:avLst/>
          </a:prstGeom>
        </p:spPr>
      </p:pic>
      <p:sp>
        <p:nvSpPr>
          <p:cNvPr id="4" name="TextBox 3">
            <a:extLst>
              <a:ext uri="{FF2B5EF4-FFF2-40B4-BE49-F238E27FC236}">
                <a16:creationId xmlns:a16="http://schemas.microsoft.com/office/drawing/2014/main" id="{DCBD3F30-0344-4894-B4FD-EA28F87E11A0}"/>
              </a:ext>
            </a:extLst>
          </p:cNvPr>
          <p:cNvSpPr txBox="1"/>
          <p:nvPr/>
        </p:nvSpPr>
        <p:spPr>
          <a:xfrm>
            <a:off x="2809348" y="595531"/>
            <a:ext cx="2494722"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222A37">
                    <a:lumMod val="50000"/>
                    <a:lumOff val="50000"/>
                  </a:srgbClr>
                </a:solidFill>
                <a:effectLst/>
                <a:uLnTx/>
                <a:uFillTx/>
                <a:latin typeface="Franklin Gothic Book" panose="020B0503020102020204" pitchFamily="34" charset="0"/>
                <a:ea typeface="+mn-ea"/>
                <a:cs typeface="+mn-cs"/>
              </a:rPr>
              <a:t>Transition…</a:t>
            </a:r>
          </a:p>
        </p:txBody>
      </p:sp>
      <p:sp>
        <p:nvSpPr>
          <p:cNvPr id="2" name="Rectangle 1">
            <a:extLst>
              <a:ext uri="{FF2B5EF4-FFF2-40B4-BE49-F238E27FC236}">
                <a16:creationId xmlns:a16="http://schemas.microsoft.com/office/drawing/2014/main" id="{6755EB4C-B2ED-4940-AED2-688CEB5EAD16}"/>
              </a:ext>
            </a:extLst>
          </p:cNvPr>
          <p:cNvSpPr/>
          <p:nvPr/>
        </p:nvSpPr>
        <p:spPr>
          <a:xfrm>
            <a:off x="9486347" y="887918"/>
            <a:ext cx="2579962" cy="5393784"/>
          </a:xfrm>
          <a:prstGeom prst="rect">
            <a:avLst/>
          </a:prstGeom>
        </p:spPr>
        <p:txBody>
          <a:bodyPr wrap="square">
            <a:spAutoFit/>
          </a:bodyPr>
          <a:lstStyle/>
          <a:p>
            <a:pPr marL="228600" marR="0" lvl="0" indent="-228600" algn="l" defTabSz="914400" rtl="0" eaLnBrk="1" fontAlgn="auto" latinLnBrk="0" hangingPunct="1">
              <a:lnSpc>
                <a:spcPct val="100000"/>
              </a:lnSpc>
              <a:spcBef>
                <a:spcPts val="3900"/>
              </a:spcBef>
              <a:spcAft>
                <a:spcPts val="0"/>
              </a:spcAft>
              <a:buClrTx/>
              <a:buSzPct val="100000"/>
              <a:buFontTx/>
              <a:buChar char="•"/>
              <a:tabLst/>
              <a:defRPr sz="4100">
                <a:solidFill>
                  <a:srgbClr val="FFFFFF"/>
                </a:solidFill>
              </a:defRPr>
            </a:pPr>
            <a:r>
              <a:rPr kumimoji="0" lang="en-US" sz="2400" b="1" i="0" u="none" strike="noStrike" kern="1200" cap="none" spc="0" normalizeH="0" baseline="0" noProof="0" dirty="0">
                <a:ln>
                  <a:noFill/>
                </a:ln>
                <a:solidFill>
                  <a:srgbClr val="FFFFFF"/>
                </a:solidFill>
                <a:effectLst/>
                <a:uLnTx/>
                <a:uFillTx/>
                <a:latin typeface="Avenir Next"/>
                <a:ea typeface="Avenir Next"/>
                <a:cs typeface="Avenir Next"/>
                <a:sym typeface="Avenir Next"/>
              </a:rPr>
              <a:t> </a:t>
            </a: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Persistent observations on the order of weeks and spanning 10s–100s of km </a:t>
            </a:r>
          </a:p>
          <a:p>
            <a:pPr marL="228600" marR="0" lvl="0" indent="-228600" algn="l" defTabSz="914400" rtl="0" eaLnBrk="1" fontAlgn="auto" latinLnBrk="0" hangingPunct="1">
              <a:lnSpc>
                <a:spcPct val="100000"/>
              </a:lnSpc>
              <a:spcBef>
                <a:spcPts val="3900"/>
              </a:spcBef>
              <a:spcAft>
                <a:spcPts val="0"/>
              </a:spcAft>
              <a:buClrTx/>
              <a:buSzPct val="100000"/>
              <a:buFontTx/>
              <a:buChar char="•"/>
              <a:tabLst/>
              <a:defRPr sz="4100">
                <a:solidFill>
                  <a:srgbClr val="FFFFFF"/>
                </a:solidFill>
              </a:defRPr>
            </a:pPr>
            <a:r>
              <a:rPr kumimoji="0" lang="en-US" sz="2400" b="0" i="0" u="none" strike="noStrike" kern="1200" cap="none" spc="0" normalizeH="0" baseline="0" noProof="0" dirty="0">
                <a:ln>
                  <a:noFill/>
                </a:ln>
                <a:solidFill>
                  <a:srgbClr val="FFFFFF"/>
                </a:solidFill>
                <a:effectLst/>
                <a:uLnTx/>
                <a:uFillTx/>
                <a:latin typeface="Calibri" panose="020F0502020204030204"/>
                <a:ea typeface="+mn-ea"/>
                <a:cs typeface="+mn-cs"/>
              </a:rPr>
              <a:t> Relevant observations require comprehensive sensing capabilities and investment</a:t>
            </a:r>
          </a:p>
        </p:txBody>
      </p:sp>
    </p:spTree>
    <p:extLst>
      <p:ext uri="{BB962C8B-B14F-4D97-AF65-F5344CB8AC3E}">
        <p14:creationId xmlns:p14="http://schemas.microsoft.com/office/powerpoint/2010/main" val="18908379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a:t>
            </a:r>
            <a:r>
              <a:rPr lang="en-US" sz="3600" dirty="0"/>
              <a:t>  Transition Plans</a:t>
            </a:r>
          </a:p>
        </p:txBody>
      </p:sp>
      <p:sp>
        <p:nvSpPr>
          <p:cNvPr id="3" name="Content Placeholder 2"/>
          <p:cNvSpPr>
            <a:spLocks noGrp="1"/>
          </p:cNvSpPr>
          <p:nvPr>
            <p:ph idx="4294967295"/>
          </p:nvPr>
        </p:nvSpPr>
        <p:spPr>
          <a:xfrm>
            <a:off x="22693" y="1246251"/>
            <a:ext cx="8273168" cy="4051536"/>
          </a:xfrm>
        </p:spPr>
        <p:txBody>
          <a:bodyPr>
            <a:normAutofit fontScale="92500" lnSpcReduction="10000"/>
          </a:bodyPr>
          <a:lstStyle/>
          <a:p>
            <a:pPr marL="0" indent="0">
              <a:buNone/>
            </a:pPr>
            <a:r>
              <a:rPr lang="en-US" dirty="0"/>
              <a:t>Two-Stage Transition Plan:</a:t>
            </a:r>
          </a:p>
          <a:p>
            <a:pPr marL="914400" lvl="1" indent="-457200">
              <a:buFont typeface="+mj-lt"/>
              <a:buAutoNum type="arabicPeriod"/>
            </a:pPr>
            <a:r>
              <a:rPr lang="en-US" dirty="0"/>
              <a:t>Build one or more systems to support USCG complete with successful open-water and under-ice demonstrations.  WHOI trains USCG operators with support funding. WHOI can support USCG on site or remotely via iridium vehicle communications as needed.  24 </a:t>
            </a:r>
            <a:r>
              <a:rPr lang="en-US" dirty="0" err="1"/>
              <a:t>hr</a:t>
            </a:r>
            <a:r>
              <a:rPr lang="en-US" dirty="0"/>
              <a:t> support possible.</a:t>
            </a:r>
          </a:p>
          <a:p>
            <a:pPr marL="914400" lvl="1" indent="-457200">
              <a:buFont typeface="+mj-lt"/>
              <a:buAutoNum type="arabicPeriod"/>
            </a:pPr>
            <a:endParaRPr lang="en-US" dirty="0"/>
          </a:p>
          <a:p>
            <a:pPr marL="914400" lvl="1" indent="-457200">
              <a:buFont typeface="+mj-lt"/>
              <a:buAutoNum type="arabicPeriod"/>
            </a:pPr>
            <a:r>
              <a:rPr lang="en-US" dirty="0"/>
              <a:t>Commercialize resulting platform:  Based on lessons learned from (1), prepare the system for commercialization by accessing WHOI CMR fabrication resources.  LRAUV was not designed for efficiency of manufacturing and rapid prototyping, therefore revisiting AUV design is a top priority.</a:t>
            </a:r>
          </a:p>
          <a:p>
            <a:endParaRPr lang="en-US" dirty="0"/>
          </a:p>
        </p:txBody>
      </p:sp>
      <p:pic>
        <p:nvPicPr>
          <p:cNvPr id="8" name="Picture 7">
            <a:extLst>
              <a:ext uri="{FF2B5EF4-FFF2-40B4-BE49-F238E27FC236}">
                <a16:creationId xmlns:a16="http://schemas.microsoft.com/office/drawing/2014/main" id="{437DB1FB-93DF-4985-819C-A6F6C135711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5072" y="1006185"/>
            <a:ext cx="3392556" cy="2544417"/>
          </a:xfrm>
          <a:prstGeom prst="rect">
            <a:avLst/>
          </a:prstGeom>
        </p:spPr>
      </p:pic>
      <p:pic>
        <p:nvPicPr>
          <p:cNvPr id="11" name="Picture 10">
            <a:extLst>
              <a:ext uri="{FF2B5EF4-FFF2-40B4-BE49-F238E27FC236}">
                <a16:creationId xmlns:a16="http://schemas.microsoft.com/office/drawing/2014/main" id="{A5704E4A-AAB5-4ACD-992B-EEBEF95FE4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5861" y="4128001"/>
            <a:ext cx="3607998" cy="2408531"/>
          </a:xfrm>
          <a:prstGeom prst="rect">
            <a:avLst/>
          </a:prstGeom>
        </p:spPr>
      </p:pic>
    </p:spTree>
    <p:extLst>
      <p:ext uri="{BB962C8B-B14F-4D97-AF65-F5344CB8AC3E}">
        <p14:creationId xmlns:p14="http://schemas.microsoft.com/office/powerpoint/2010/main" val="11369577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3243" y="533093"/>
            <a:ext cx="9940158" cy="480131"/>
          </a:xfrm>
        </p:spPr>
        <p:txBody>
          <a:bodyPr>
            <a:noAutofit/>
          </a:bodyPr>
          <a:lstStyle/>
          <a:p>
            <a:r>
              <a:rPr lang="en-US" sz="3600" dirty="0">
                <a:solidFill>
                  <a:srgbClr val="FFFF00"/>
                </a:solidFill>
              </a:rPr>
              <a:t>Project LRAUV: </a:t>
            </a:r>
            <a:r>
              <a:rPr lang="en-US" sz="3600" dirty="0"/>
              <a:t>Transition Plans</a:t>
            </a:r>
          </a:p>
        </p:txBody>
      </p:sp>
      <p:sp>
        <p:nvSpPr>
          <p:cNvPr id="3" name="Content Placeholder 2"/>
          <p:cNvSpPr>
            <a:spLocks noGrp="1"/>
          </p:cNvSpPr>
          <p:nvPr>
            <p:ph idx="4294967295"/>
          </p:nvPr>
        </p:nvSpPr>
        <p:spPr>
          <a:xfrm>
            <a:off x="0" y="1121629"/>
            <a:ext cx="8692240" cy="3599251"/>
          </a:xfrm>
        </p:spPr>
        <p:txBody>
          <a:bodyPr>
            <a:normAutofit lnSpcReduction="10000"/>
          </a:bodyPr>
          <a:lstStyle/>
          <a:p>
            <a:pPr>
              <a:buNone/>
            </a:pPr>
            <a:r>
              <a:rPr lang="en-US" dirty="0"/>
              <a:t>Pathway to Transition:</a:t>
            </a:r>
          </a:p>
          <a:p>
            <a:r>
              <a:rPr lang="en-US" i="1" dirty="0"/>
              <a:t>Create an operational system that the USCG can use for characterizing spills in ice-covered ocean environments.  Transition advantages of the LRAUV platform</a:t>
            </a:r>
            <a:r>
              <a:rPr lang="en-US" dirty="0"/>
              <a:t>:</a:t>
            </a:r>
          </a:p>
          <a:p>
            <a:pPr lvl="1"/>
            <a:r>
              <a:rPr lang="en-US" dirty="0"/>
              <a:t>Contains commercially available sensors</a:t>
            </a:r>
          </a:p>
          <a:p>
            <a:pPr lvl="1"/>
            <a:r>
              <a:rPr lang="en-US" dirty="0"/>
              <a:t>Can be replicated for the USCG</a:t>
            </a:r>
          </a:p>
          <a:p>
            <a:pPr lvl="1"/>
            <a:r>
              <a:rPr lang="en-US" dirty="0"/>
              <a:t>Has a proven vehicle design and proven reliability</a:t>
            </a:r>
          </a:p>
          <a:p>
            <a:pPr lvl="1"/>
            <a:r>
              <a:rPr lang="en-US" dirty="0"/>
              <a:t>Sensor commonality</a:t>
            </a:r>
          </a:p>
          <a:p>
            <a:endParaRPr lang="en-US" dirty="0"/>
          </a:p>
        </p:txBody>
      </p:sp>
      <p:pic>
        <p:nvPicPr>
          <p:cNvPr id="6" name="Picture 5">
            <a:extLst>
              <a:ext uri="{FF2B5EF4-FFF2-40B4-BE49-F238E27FC236}">
                <a16:creationId xmlns:a16="http://schemas.microsoft.com/office/drawing/2014/main" id="{BA075938-124A-4FD7-9758-6F3DBFF296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3812" y="2843969"/>
            <a:ext cx="4185054" cy="3599252"/>
          </a:xfrm>
          <a:prstGeom prst="rect">
            <a:avLst/>
          </a:prstGeom>
        </p:spPr>
      </p:pic>
    </p:spTree>
    <p:extLst>
      <p:ext uri="{BB962C8B-B14F-4D97-AF65-F5344CB8AC3E}">
        <p14:creationId xmlns:p14="http://schemas.microsoft.com/office/powerpoint/2010/main" val="18718728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84935" y="766120"/>
            <a:ext cx="9940158" cy="480131"/>
          </a:xfrm>
        </p:spPr>
        <p:txBody>
          <a:bodyPr>
            <a:noAutofit/>
          </a:bodyPr>
          <a:lstStyle/>
          <a:p>
            <a:r>
              <a:rPr lang="en-US" sz="3600" dirty="0">
                <a:solidFill>
                  <a:srgbClr val="FFFF00"/>
                </a:solidFill>
              </a:rPr>
              <a:t>Project LRAUV:  </a:t>
            </a:r>
            <a:r>
              <a:rPr lang="en-US" sz="3600" dirty="0"/>
              <a:t>Transition Plans</a:t>
            </a:r>
          </a:p>
        </p:txBody>
      </p:sp>
      <p:sp>
        <p:nvSpPr>
          <p:cNvPr id="3" name="Content Placeholder 2"/>
          <p:cNvSpPr>
            <a:spLocks noGrp="1"/>
          </p:cNvSpPr>
          <p:nvPr>
            <p:ph idx="4294967295"/>
          </p:nvPr>
        </p:nvSpPr>
        <p:spPr>
          <a:xfrm>
            <a:off x="705199" y="1427485"/>
            <a:ext cx="10077642" cy="4248605"/>
          </a:xfrm>
        </p:spPr>
        <p:txBody>
          <a:bodyPr>
            <a:normAutofit fontScale="92500" lnSpcReduction="20000"/>
          </a:bodyPr>
          <a:lstStyle/>
          <a:p>
            <a:pPr marL="0" indent="0">
              <a:buNone/>
            </a:pPr>
            <a:r>
              <a:rPr lang="en-US" dirty="0"/>
              <a:t>Transition Plan includes the following:</a:t>
            </a:r>
          </a:p>
          <a:p>
            <a:pPr lvl="1"/>
            <a:r>
              <a:rPr lang="en-US" dirty="0">
                <a:solidFill>
                  <a:schemeClr val="accent6"/>
                </a:solidFill>
              </a:rPr>
              <a:t>Facilities:</a:t>
            </a:r>
            <a:r>
              <a:rPr lang="en-US" dirty="0"/>
              <a:t> WHOI operates facilities for fabrication, testing, logistics (on-ice support) and platforms such as ALVIN</a:t>
            </a:r>
          </a:p>
          <a:p>
            <a:pPr lvl="1"/>
            <a:endParaRPr lang="en-US" dirty="0"/>
          </a:p>
          <a:p>
            <a:pPr lvl="1"/>
            <a:r>
              <a:rPr lang="en-US" dirty="0">
                <a:solidFill>
                  <a:schemeClr val="accent6"/>
                </a:solidFill>
              </a:rPr>
              <a:t>Service for-Hire: </a:t>
            </a:r>
            <a:r>
              <a:rPr lang="en-US" dirty="0"/>
              <a:t>Operators and AUV’s such as the REMUS are available for hire and also have been transitioned into both the Navy and commercial sectors</a:t>
            </a:r>
          </a:p>
          <a:p>
            <a:pPr lvl="1"/>
            <a:endParaRPr lang="en-US" dirty="0"/>
          </a:p>
          <a:p>
            <a:pPr lvl="1"/>
            <a:r>
              <a:rPr lang="en-US" dirty="0">
                <a:solidFill>
                  <a:schemeClr val="accent6"/>
                </a:solidFill>
              </a:rPr>
              <a:t>Hardware Builds: </a:t>
            </a:r>
            <a:r>
              <a:rPr lang="en-US" dirty="0"/>
              <a:t>WHOI has a history of replicating systems and training  end users</a:t>
            </a:r>
          </a:p>
          <a:p>
            <a:pPr lvl="1"/>
            <a:endParaRPr lang="en-US" dirty="0"/>
          </a:p>
          <a:p>
            <a:pPr lvl="1"/>
            <a:r>
              <a:rPr lang="en-US" dirty="0">
                <a:solidFill>
                  <a:schemeClr val="accent6"/>
                </a:solidFill>
              </a:rPr>
              <a:t>Commercialization:</a:t>
            </a:r>
            <a:r>
              <a:rPr lang="en-US" dirty="0"/>
              <a:t>  Demand for WHOI built systems may occur through spin-off companies or through licensing the technology to a commercial entity. (example: Hydroid Kongsberg with REMUS and Bluefin from MIT, Bellingham)</a:t>
            </a:r>
          </a:p>
          <a:p>
            <a:endParaRPr lang="en-US" dirty="0"/>
          </a:p>
        </p:txBody>
      </p:sp>
    </p:spTree>
    <p:extLst>
      <p:ext uri="{BB962C8B-B14F-4D97-AF65-F5344CB8AC3E}">
        <p14:creationId xmlns:p14="http://schemas.microsoft.com/office/powerpoint/2010/main" val="1845310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7AFBAC-0D14-4E5E-AFB9-0168975D30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945" y="-1019657"/>
            <a:ext cx="12475889" cy="8127725"/>
          </a:xfrm>
          <a:prstGeom prst="rect">
            <a:avLst/>
          </a:prstGeom>
        </p:spPr>
      </p:pic>
      <p:sp>
        <p:nvSpPr>
          <p:cNvPr id="2" name="Rectangle 1">
            <a:extLst>
              <a:ext uri="{FF2B5EF4-FFF2-40B4-BE49-F238E27FC236}">
                <a16:creationId xmlns:a16="http://schemas.microsoft.com/office/drawing/2014/main" id="{E55401C0-186B-4CBC-807E-885CAE63F9C0}"/>
              </a:ext>
            </a:extLst>
          </p:cNvPr>
          <p:cNvSpPr/>
          <p:nvPr/>
        </p:nvSpPr>
        <p:spPr>
          <a:xfrm>
            <a:off x="6794222" y="5024229"/>
            <a:ext cx="5539722"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FF00"/>
                </a:solidFill>
                <a:effectLst/>
                <a:uLnTx/>
                <a:uFillTx/>
                <a:latin typeface="Franklin Gothic Medium" panose="020B0603020102020204" pitchFamily="34" charset="0"/>
                <a:ea typeface="+mn-ea"/>
                <a:cs typeface="+mn-cs"/>
              </a:rPr>
              <a:t>LRAUV</a:t>
            </a:r>
            <a:r>
              <a:rPr kumimoji="0" lang="en-US" sz="3600" b="0" i="0" u="none" strike="noStrike" kern="1200" cap="none" spc="0" normalizeH="0" baseline="0" noProof="0" dirty="0">
                <a:ln>
                  <a:noFill/>
                </a:ln>
                <a:solidFill>
                  <a:srgbClr val="E4E8EE"/>
                </a:solidFill>
                <a:effectLst/>
                <a:uLnTx/>
                <a:uFillTx/>
                <a:latin typeface="Franklin Gothic Medium" panose="020B0603020102020204" pitchFamily="34" charset="0"/>
                <a:ea typeface="+mn-ea"/>
                <a:cs typeface="+mn-cs"/>
              </a:rPr>
              <a:t> </a:t>
            </a:r>
            <a:r>
              <a:rPr kumimoji="0" lang="en-US" sz="3600" b="0" i="0" u="none" strike="noStrike" kern="1200" cap="none" spc="0" normalizeH="0" baseline="0" noProof="0" dirty="0">
                <a:ln>
                  <a:noFill/>
                </a:ln>
                <a:solidFill>
                  <a:srgbClr val="222A37"/>
                </a:solidFill>
                <a:effectLst/>
                <a:uLnTx/>
                <a:uFillTx/>
                <a:latin typeface="Franklin Gothic Medium" panose="020B0603020102020204" pitchFamily="34" charset="0"/>
                <a:ea typeface="+mn-ea"/>
                <a:cs typeface="+mn-cs"/>
              </a:rPr>
              <a:t>Ready for questions</a:t>
            </a:r>
          </a:p>
        </p:txBody>
      </p:sp>
      <p:sp>
        <p:nvSpPr>
          <p:cNvPr id="3" name="TextBox 2">
            <a:extLst>
              <a:ext uri="{FF2B5EF4-FFF2-40B4-BE49-F238E27FC236}">
                <a16:creationId xmlns:a16="http://schemas.microsoft.com/office/drawing/2014/main" id="{9CF1FD4D-71CB-422B-A023-976698AE5896}"/>
              </a:ext>
            </a:extLst>
          </p:cNvPr>
          <p:cNvSpPr txBox="1"/>
          <p:nvPr/>
        </p:nvSpPr>
        <p:spPr>
          <a:xfrm>
            <a:off x="0" y="369332"/>
            <a:ext cx="268013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222A37"/>
                </a:solidFill>
                <a:effectLst/>
                <a:uLnTx/>
                <a:uFillTx/>
                <a:latin typeface="Franklin Gothic Medium" panose="020B0603020102020204" pitchFamily="34" charset="0"/>
                <a:ea typeface="+mn-ea"/>
                <a:cs typeface="+mn-cs"/>
              </a:rPr>
              <a:t>Thanks and </a:t>
            </a:r>
          </a:p>
        </p:txBody>
      </p:sp>
      <p:pic>
        <p:nvPicPr>
          <p:cNvPr id="5" name="Picture 4">
            <a:extLst>
              <a:ext uri="{FF2B5EF4-FFF2-40B4-BE49-F238E27FC236}">
                <a16:creationId xmlns:a16="http://schemas.microsoft.com/office/drawing/2014/main" id="{F876F3C4-605E-4BCE-BEB4-2E4118EC4A56}"/>
              </a:ext>
            </a:extLst>
          </p:cNvPr>
          <p:cNvPicPr>
            <a:picLocks noChangeAspect="1"/>
          </p:cNvPicPr>
          <p:nvPr/>
        </p:nvPicPr>
        <p:blipFill>
          <a:blip r:embed="rId3"/>
          <a:stretch>
            <a:fillRect/>
          </a:stretch>
        </p:blipFill>
        <p:spPr>
          <a:xfrm>
            <a:off x="0" y="1171032"/>
            <a:ext cx="1930276" cy="471651"/>
          </a:xfrm>
          <a:prstGeom prst="rect">
            <a:avLst/>
          </a:prstGeom>
        </p:spPr>
      </p:pic>
      <p:pic>
        <p:nvPicPr>
          <p:cNvPr id="8" name="Picture 7" descr="MBARI-logo.jpg">
            <a:extLst>
              <a:ext uri="{FF2B5EF4-FFF2-40B4-BE49-F238E27FC236}">
                <a16:creationId xmlns:a16="http://schemas.microsoft.com/office/drawing/2014/main" id="{3F702893-83B5-4F95-A46A-921C76D08B33}"/>
              </a:ext>
            </a:extLst>
          </p:cNvPr>
          <p:cNvPicPr>
            <a:picLocks noChangeAspect="1"/>
          </p:cNvPicPr>
          <p:nvPr/>
        </p:nvPicPr>
        <p:blipFill rotWithShape="1">
          <a:blip r:embed="rId4" cstate="print"/>
          <a:srcRect t="14781" b="15062"/>
          <a:stretch/>
        </p:blipFill>
        <p:spPr>
          <a:xfrm>
            <a:off x="130683" y="1896697"/>
            <a:ext cx="1668910" cy="878148"/>
          </a:xfrm>
          <a:prstGeom prst="rect">
            <a:avLst/>
          </a:prstGeom>
        </p:spPr>
      </p:pic>
    </p:spTree>
    <p:extLst>
      <p:ext uri="{BB962C8B-B14F-4D97-AF65-F5344CB8AC3E}">
        <p14:creationId xmlns:p14="http://schemas.microsoft.com/office/powerpoint/2010/main" val="33677010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sz="3600" dirty="0"/>
            </a:br>
            <a:r>
              <a:rPr lang="en-US" sz="3600" dirty="0"/>
              <a:t>ADAC Year 8 Annual Meeting</a:t>
            </a:r>
            <a:br>
              <a:rPr lang="en-US" sz="3600" dirty="0"/>
            </a:br>
            <a:r>
              <a:rPr lang="en-US" sz="3600" dirty="0"/>
              <a:t>ADAC Project Briefing</a:t>
            </a:r>
            <a:br>
              <a:rPr lang="en-US" sz="3600" dirty="0"/>
            </a:br>
            <a:r>
              <a:rPr lang="en-US" sz="3000" i="1" dirty="0">
                <a:solidFill>
                  <a:srgbClr val="FFFF00"/>
                </a:solidFill>
              </a:rPr>
              <a:t>“Geofencing”</a:t>
            </a:r>
          </a:p>
        </p:txBody>
      </p:sp>
      <p:sp>
        <p:nvSpPr>
          <p:cNvPr id="4" name="Text Placeholder 3"/>
          <p:cNvSpPr>
            <a:spLocks noGrp="1"/>
          </p:cNvSpPr>
          <p:nvPr>
            <p:ph type="body" sz="quarter" idx="10"/>
          </p:nvPr>
        </p:nvSpPr>
        <p:spPr>
          <a:xfrm>
            <a:off x="1522384" y="3999702"/>
            <a:ext cx="6633644" cy="1571625"/>
          </a:xfrm>
        </p:spPr>
        <p:txBody>
          <a:bodyPr/>
          <a:lstStyle/>
          <a:p>
            <a:r>
              <a:rPr lang="en-US" dirty="0">
                <a:solidFill>
                  <a:srgbClr val="FFFF00"/>
                </a:solidFill>
              </a:rPr>
              <a:t>Dr. Shawn Butler</a:t>
            </a:r>
          </a:p>
          <a:p>
            <a:r>
              <a:rPr lang="en-US" dirty="0">
                <a:solidFill>
                  <a:srgbClr val="FFFF00"/>
                </a:solidFill>
              </a:rPr>
              <a:t>Assistant Term Professor</a:t>
            </a:r>
          </a:p>
          <a:p>
            <a:r>
              <a:rPr lang="en-US" dirty="0">
                <a:solidFill>
                  <a:srgbClr val="FFFF00"/>
                </a:solidFill>
              </a:rPr>
              <a:t>University of Alaska Anchorage</a:t>
            </a:r>
          </a:p>
        </p:txBody>
      </p:sp>
      <p:pic>
        <p:nvPicPr>
          <p:cNvPr id="6" name="Picture Placeholder 5">
            <a:extLst>
              <a:ext uri="{FF2B5EF4-FFF2-40B4-BE49-F238E27FC236}">
                <a16:creationId xmlns:a16="http://schemas.microsoft.com/office/drawing/2014/main" id="{788C6E8E-57C3-F047-AD9A-F5207C0568A2}"/>
              </a:ext>
            </a:extLst>
          </p:cNvPr>
          <p:cNvPicPr>
            <a:picLocks noGrp="1" noChangeAspect="1"/>
          </p:cNvPicPr>
          <p:nvPr>
            <p:ph type="pic" sz="quarter" idx="11"/>
          </p:nvPr>
        </p:nvPicPr>
        <p:blipFill>
          <a:blip r:embed="rId2"/>
          <a:srcRect l="7085" r="7085"/>
          <a:stretch>
            <a:fillRect/>
          </a:stretch>
        </p:blipFill>
        <p:spPr>
          <a:xfrm>
            <a:off x="7899992" y="2632470"/>
            <a:ext cx="3733800" cy="2244725"/>
          </a:xfrm>
          <a:prstGeom prst="rect">
            <a:avLst/>
          </a:prstGeom>
        </p:spPr>
      </p:pic>
    </p:spTree>
    <p:extLst>
      <p:ext uri="{BB962C8B-B14F-4D97-AF65-F5344CB8AC3E}">
        <p14:creationId xmlns:p14="http://schemas.microsoft.com/office/powerpoint/2010/main" val="5641717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175" y="0"/>
            <a:ext cx="12198350" cy="6858000"/>
            <a:chOff x="-3175" y="0"/>
            <a:chExt cx="1219835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pic>
          <p:nvPicPr>
            <p:cNvPr id="6" name="object 6"/>
            <p:cNvPicPr/>
            <p:nvPr/>
          </p:nvPicPr>
          <p:blipFill>
            <a:blip r:embed="rId5" cstate="print"/>
            <a:stretch>
              <a:fillRect/>
            </a:stretch>
          </p:blipFill>
          <p:spPr>
            <a:xfrm>
              <a:off x="845819" y="6344411"/>
              <a:ext cx="2686811" cy="426719"/>
            </a:xfrm>
            <a:prstGeom prst="rect">
              <a:avLst/>
            </a:prstGeom>
          </p:spPr>
        </p:pic>
        <p:pic>
          <p:nvPicPr>
            <p:cNvPr id="7" name="object 7"/>
            <p:cNvPicPr/>
            <p:nvPr/>
          </p:nvPicPr>
          <p:blipFill>
            <a:blip r:embed="rId6" cstate="print"/>
            <a:stretch>
              <a:fillRect/>
            </a:stretch>
          </p:blipFill>
          <p:spPr>
            <a:xfrm>
              <a:off x="149352" y="6342888"/>
              <a:ext cx="577595" cy="428243"/>
            </a:xfrm>
            <a:prstGeom prst="rect">
              <a:avLst/>
            </a:prstGeom>
          </p:spPr>
        </p:pic>
        <p:sp>
          <p:nvSpPr>
            <p:cNvPr id="8" name="object 8"/>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endParaRPr/>
            </a:p>
          </p:txBody>
        </p:sp>
        <p:pic>
          <p:nvPicPr>
            <p:cNvPr id="9" name="object 9"/>
            <p:cNvPicPr/>
            <p:nvPr/>
          </p:nvPicPr>
          <p:blipFill>
            <a:blip r:embed="rId7" cstate="print"/>
            <a:stretch>
              <a:fillRect/>
            </a:stretch>
          </p:blipFill>
          <p:spPr>
            <a:xfrm>
              <a:off x="8732519" y="0"/>
              <a:ext cx="3459479" cy="565403"/>
            </a:xfrm>
            <a:prstGeom prst="rect">
              <a:avLst/>
            </a:prstGeom>
          </p:spPr>
        </p:pic>
      </p:grpSp>
      <p:sp>
        <p:nvSpPr>
          <p:cNvPr id="10" name="object 10"/>
          <p:cNvSpPr txBox="1"/>
          <p:nvPr/>
        </p:nvSpPr>
        <p:spPr>
          <a:xfrm>
            <a:off x="581159" y="3588134"/>
            <a:ext cx="10966450" cy="1412823"/>
          </a:xfrm>
          <a:prstGeom prst="rect">
            <a:avLst/>
          </a:prstGeom>
        </p:spPr>
        <p:txBody>
          <a:bodyPr vert="horz" wrap="square" lIns="0" tIns="13335" rIns="0" bIns="0" rtlCol="0">
            <a:spAutoFit/>
          </a:bodyPr>
          <a:lstStyle/>
          <a:p>
            <a:pPr algn="ctr">
              <a:lnSpc>
                <a:spcPts val="3575"/>
              </a:lnSpc>
              <a:spcBef>
                <a:spcPts val="105"/>
              </a:spcBef>
            </a:pPr>
            <a:r>
              <a:rPr kumimoji="0" lang="en-US" sz="6000" b="0" i="0" u="none" strike="noStrike" kern="0" cap="none" spc="0" normalizeH="0" baseline="0" noProof="0" dirty="0">
                <a:ln>
                  <a:noFill/>
                </a:ln>
                <a:solidFill>
                  <a:srgbClr val="FFFF00"/>
                </a:solidFill>
                <a:effectLst/>
                <a:uLnTx/>
                <a:uFillTx/>
                <a:latin typeface="Franklin Gothic Book"/>
                <a:ea typeface="+mj-ea"/>
              </a:rPr>
              <a:t>Break</a:t>
            </a:r>
            <a:r>
              <a:rPr kumimoji="0" lang="en-US" sz="4400" b="0" i="0" u="none" strike="noStrike" kern="0" cap="none" spc="0" normalizeH="0" baseline="0" noProof="0" dirty="0">
                <a:ln>
                  <a:noFill/>
                </a:ln>
                <a:solidFill>
                  <a:srgbClr val="FFFF00"/>
                </a:solidFill>
                <a:effectLst/>
                <a:uLnTx/>
                <a:uFillTx/>
                <a:latin typeface="Franklin Gothic Book"/>
                <a:ea typeface="+mj-ea"/>
              </a:rPr>
              <a:t> </a:t>
            </a:r>
            <a:br>
              <a:rPr kumimoji="0" lang="en-US" sz="4400" b="0" i="0" u="none" strike="noStrike" kern="0" cap="none" spc="0" normalizeH="0" baseline="0" noProof="0" dirty="0">
                <a:ln>
                  <a:noFill/>
                </a:ln>
                <a:solidFill>
                  <a:srgbClr val="E3E8ED"/>
                </a:solidFill>
                <a:effectLst/>
                <a:uLnTx/>
                <a:uFillTx/>
                <a:latin typeface="Franklin Gothic Book"/>
                <a:ea typeface="+mj-ea"/>
              </a:rPr>
            </a:br>
            <a:r>
              <a:rPr kumimoji="0" lang="en-US" sz="4400" b="0" i="0" u="none" strike="noStrike" kern="0" cap="none" spc="0" normalizeH="0" baseline="0" noProof="0" dirty="0">
                <a:ln>
                  <a:noFill/>
                </a:ln>
                <a:solidFill>
                  <a:srgbClr val="E3E8ED"/>
                </a:solidFill>
                <a:effectLst/>
                <a:uLnTx/>
                <a:uFillTx/>
                <a:latin typeface="Franklin Gothic Book"/>
                <a:ea typeface="+mj-ea"/>
              </a:rPr>
              <a:t>9:45-9:55 AM AKDT</a:t>
            </a:r>
            <a:br>
              <a:rPr kumimoji="0" lang="en-US" sz="4400" b="0" i="0" u="none" strike="noStrike" kern="0" cap="none" spc="0" normalizeH="0" baseline="0" noProof="0" dirty="0">
                <a:ln>
                  <a:noFill/>
                </a:ln>
                <a:solidFill>
                  <a:srgbClr val="E3E8ED"/>
                </a:solidFill>
                <a:effectLst/>
                <a:uLnTx/>
                <a:uFillTx/>
                <a:latin typeface="Franklin Gothic Book"/>
                <a:ea typeface="+mj-ea"/>
              </a:rPr>
            </a:br>
            <a:r>
              <a:rPr kumimoji="0" lang="en-US" sz="4400" b="0" i="0" u="none" strike="noStrike" kern="0" cap="none" spc="0" normalizeH="0" baseline="0" noProof="0" dirty="0">
                <a:ln>
                  <a:noFill/>
                </a:ln>
                <a:solidFill>
                  <a:srgbClr val="E3E8ED"/>
                </a:solidFill>
                <a:effectLst/>
                <a:uLnTx/>
                <a:uFillTx/>
                <a:latin typeface="Franklin Gothic Book"/>
                <a:ea typeface="+mj-ea"/>
              </a:rPr>
              <a:t>1:45-1:55 PM EDT</a:t>
            </a:r>
            <a:endParaRPr sz="3350" dirty="0">
              <a:latin typeface="Franklin Gothic Book"/>
              <a:cs typeface="Franklin Gothic Book"/>
            </a:endParaRPr>
          </a:p>
        </p:txBody>
      </p:sp>
      <p:pic>
        <p:nvPicPr>
          <p:cNvPr id="11" name="object 11"/>
          <p:cNvPicPr/>
          <p:nvPr/>
        </p:nvPicPr>
        <p:blipFill>
          <a:blip r:embed="rId8" cstate="print"/>
          <a:stretch>
            <a:fillRect/>
          </a:stretch>
        </p:blipFill>
        <p:spPr>
          <a:xfrm>
            <a:off x="301752" y="816863"/>
            <a:ext cx="11526011" cy="1844039"/>
          </a:xfrm>
          <a:prstGeom prst="rect">
            <a:avLst/>
          </a:prstGeom>
        </p:spPr>
      </p:pic>
      <p:sp>
        <p:nvSpPr>
          <p:cNvPr id="12" name="object 12"/>
          <p:cNvSpPr txBox="1"/>
          <p:nvPr/>
        </p:nvSpPr>
        <p:spPr>
          <a:xfrm>
            <a:off x="78739" y="6034773"/>
            <a:ext cx="3771900" cy="168910"/>
          </a:xfrm>
          <a:prstGeom prst="rect">
            <a:avLst/>
          </a:prstGeom>
        </p:spPr>
        <p:txBody>
          <a:bodyPr vert="horz" wrap="square" lIns="0" tIns="1270" rIns="0" bIns="0" rtlCol="0">
            <a:spAutoFit/>
          </a:bodyPr>
          <a:lstStyle/>
          <a:p>
            <a:pPr marL="12700">
              <a:lnSpc>
                <a:spcPct val="100000"/>
              </a:lnSpc>
              <a:spcBef>
                <a:spcPts val="10"/>
              </a:spcBef>
            </a:pPr>
            <a:r>
              <a:rPr sz="1000" spc="-10" dirty="0">
                <a:solidFill>
                  <a:srgbClr val="E3E8ED"/>
                </a:solidFill>
                <a:latin typeface="Franklin Gothic Book"/>
                <a:cs typeface="Franklin Gothic Book"/>
              </a:rPr>
              <a:t>ADAC:</a:t>
            </a:r>
            <a:r>
              <a:rPr sz="1000" spc="15" dirty="0">
                <a:solidFill>
                  <a:srgbClr val="E3E8ED"/>
                </a:solidFill>
                <a:latin typeface="Franklin Gothic Book"/>
                <a:cs typeface="Franklin Gothic Book"/>
              </a:rPr>
              <a:t> </a:t>
            </a:r>
            <a:r>
              <a:rPr sz="1000" spc="-5" dirty="0">
                <a:solidFill>
                  <a:srgbClr val="E3E8ED"/>
                </a:solidFill>
                <a:latin typeface="Franklin Gothic Book"/>
                <a:cs typeface="Franklin Gothic Book"/>
              </a:rPr>
              <a:t>Research</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for</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the Arctic</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Operator…</a:t>
            </a:r>
            <a:r>
              <a:rPr sz="1000" spc="35" dirty="0">
                <a:solidFill>
                  <a:srgbClr val="E3E8ED"/>
                </a:solidFill>
                <a:latin typeface="Franklin Gothic Book"/>
                <a:cs typeface="Franklin Gothic Book"/>
              </a:rPr>
              <a:t> </a:t>
            </a:r>
            <a:r>
              <a:rPr sz="1000" spc="-10" dirty="0">
                <a:solidFill>
                  <a:srgbClr val="E3E8ED"/>
                </a:solidFill>
                <a:latin typeface="Franklin Gothic Book"/>
                <a:cs typeface="Franklin Gothic Book"/>
              </a:rPr>
              <a:t>For</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Today</a:t>
            </a:r>
            <a:r>
              <a:rPr sz="1000" spc="5" dirty="0">
                <a:solidFill>
                  <a:srgbClr val="E3E8ED"/>
                </a:solidFill>
                <a:latin typeface="Franklin Gothic Book"/>
                <a:cs typeface="Franklin Gothic Book"/>
              </a:rPr>
              <a:t> </a:t>
            </a:r>
            <a:r>
              <a:rPr sz="1000" spc="-5" dirty="0">
                <a:solidFill>
                  <a:srgbClr val="E3E8ED"/>
                </a:solidFill>
                <a:latin typeface="Franklin Gothic Book"/>
                <a:cs typeface="Franklin Gothic Book"/>
              </a:rPr>
              <a:t>and </a:t>
            </a:r>
            <a:r>
              <a:rPr sz="1000" spc="-10" dirty="0">
                <a:solidFill>
                  <a:srgbClr val="E3E8ED"/>
                </a:solidFill>
                <a:latin typeface="Franklin Gothic Book"/>
                <a:cs typeface="Franklin Gothic Book"/>
              </a:rPr>
              <a:t>For</a:t>
            </a:r>
            <a:r>
              <a:rPr sz="1000" spc="20" dirty="0">
                <a:solidFill>
                  <a:srgbClr val="E3E8ED"/>
                </a:solidFill>
                <a:latin typeface="Franklin Gothic Book"/>
                <a:cs typeface="Franklin Gothic Book"/>
              </a:rPr>
              <a:t> </a:t>
            </a:r>
            <a:r>
              <a:rPr sz="1000" spc="-5" dirty="0">
                <a:solidFill>
                  <a:srgbClr val="E3E8ED"/>
                </a:solidFill>
                <a:latin typeface="Franklin Gothic Book"/>
                <a:cs typeface="Franklin Gothic Book"/>
              </a:rPr>
              <a:t>the</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Future</a:t>
            </a:r>
            <a:endParaRPr sz="1000">
              <a:latin typeface="Franklin Gothic Book"/>
              <a:cs typeface="Franklin Gothic Book"/>
            </a:endParaRPr>
          </a:p>
        </p:txBody>
      </p:sp>
    </p:spTree>
    <p:extLst>
      <p:ext uri="{BB962C8B-B14F-4D97-AF65-F5344CB8AC3E}">
        <p14:creationId xmlns:p14="http://schemas.microsoft.com/office/powerpoint/2010/main" val="8803840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5175" y="2260612"/>
            <a:ext cx="6761408" cy="1362739"/>
          </a:xfrm>
        </p:spPr>
        <p:txBody>
          <a:bodyPr>
            <a:normAutofit fontScale="90000"/>
          </a:bodyPr>
          <a:lstStyle/>
          <a:p>
            <a:br>
              <a:rPr lang="en-US" sz="3600" dirty="0"/>
            </a:br>
            <a:r>
              <a:rPr lang="en-US" sz="2700" dirty="0"/>
              <a:t>ADAC Year 8 Annual Meeting </a:t>
            </a:r>
            <a:br>
              <a:rPr lang="en-US" sz="3600" dirty="0"/>
            </a:br>
            <a:r>
              <a:rPr lang="en-US" sz="2700" dirty="0">
                <a:solidFill>
                  <a:srgbClr val="00B0F0"/>
                </a:solidFill>
              </a:rPr>
              <a:t>...Via Conference Call</a:t>
            </a:r>
            <a:r>
              <a:rPr lang="en-US" sz="2700">
                <a:solidFill>
                  <a:srgbClr val="00B0F0"/>
                </a:solidFill>
              </a:rPr>
              <a:t>, 20-21 </a:t>
            </a:r>
            <a:r>
              <a:rPr lang="en-US" sz="2700" dirty="0">
                <a:solidFill>
                  <a:srgbClr val="00B0F0"/>
                </a:solidFill>
              </a:rPr>
              <a:t>April 2022</a:t>
            </a:r>
            <a:br>
              <a:rPr lang="en-US" sz="3600" dirty="0"/>
            </a:br>
            <a:r>
              <a:rPr lang="en-US" sz="3600" dirty="0"/>
              <a:t>ADAC Project Briefing</a:t>
            </a:r>
            <a:br>
              <a:rPr lang="en-US" sz="3600" dirty="0"/>
            </a:br>
            <a:r>
              <a:rPr lang="en-US" sz="3000" i="1" dirty="0">
                <a:solidFill>
                  <a:srgbClr val="FFFF00"/>
                </a:solidFill>
              </a:rPr>
              <a:t>Arctic Ice Condition Index</a:t>
            </a:r>
          </a:p>
        </p:txBody>
      </p:sp>
      <p:pic>
        <p:nvPicPr>
          <p:cNvPr id="7" name="Picture Placeholder 5">
            <a:extLst>
              <a:ext uri="{FF2B5EF4-FFF2-40B4-BE49-F238E27FC236}">
                <a16:creationId xmlns:a16="http://schemas.microsoft.com/office/drawing/2014/main" id="{48DA0439-BC5D-624B-B7F9-5A60AA0F22E4}"/>
              </a:ext>
            </a:extLst>
          </p:cNvPr>
          <p:cNvPicPr>
            <a:picLocks noGrp="1" noChangeAspect="1"/>
          </p:cNvPicPr>
          <p:nvPr>
            <p:ph type="pic" sz="quarter" idx="11"/>
          </p:nvPr>
        </p:nvPicPr>
        <p:blipFill>
          <a:blip r:embed="rId2" cstate="hqprint">
            <a:extLst>
              <a:ext uri="{28A0092B-C50C-407E-A947-70E740481C1C}">
                <a14:useLocalDpi xmlns:a14="http://schemas.microsoft.com/office/drawing/2010/main"/>
              </a:ext>
            </a:extLst>
          </a:blip>
          <a:srcRect t="80" b="80"/>
          <a:stretch>
            <a:fillRect/>
          </a:stretch>
        </p:blipFill>
        <p:spPr>
          <a:prstGeom prst="rect">
            <a:avLst/>
          </a:prstGeom>
          <a:ln w="28575">
            <a:solidFill>
              <a:schemeClr val="tx1"/>
            </a:solidFill>
          </a:ln>
        </p:spPr>
      </p:pic>
      <p:sp>
        <p:nvSpPr>
          <p:cNvPr id="8" name="Text Placeholder 7">
            <a:extLst>
              <a:ext uri="{FF2B5EF4-FFF2-40B4-BE49-F238E27FC236}">
                <a16:creationId xmlns:a16="http://schemas.microsoft.com/office/drawing/2014/main" id="{68959872-439D-E742-B736-77ED1589BF65}"/>
              </a:ext>
            </a:extLst>
          </p:cNvPr>
          <p:cNvSpPr>
            <a:spLocks noGrp="1"/>
          </p:cNvSpPr>
          <p:nvPr>
            <p:ph type="body" sz="quarter" idx="10"/>
          </p:nvPr>
        </p:nvSpPr>
        <p:spPr>
          <a:xfrm>
            <a:off x="1522384" y="3999702"/>
            <a:ext cx="5529580" cy="1571625"/>
          </a:xfrm>
        </p:spPr>
        <p:txBody>
          <a:bodyPr>
            <a:normAutofit/>
          </a:bodyPr>
          <a:lstStyle/>
          <a:p>
            <a:r>
              <a:rPr lang="en-US" dirty="0" err="1">
                <a:solidFill>
                  <a:srgbClr val="FFFF00"/>
                </a:solidFill>
              </a:rPr>
              <a:t>Jifeng</a:t>
            </a:r>
            <a:r>
              <a:rPr lang="en-US" dirty="0">
                <a:solidFill>
                  <a:srgbClr val="FFFF00"/>
                </a:solidFill>
              </a:rPr>
              <a:t> Peng, University of Alaska Anchorage</a:t>
            </a:r>
          </a:p>
          <a:p>
            <a:r>
              <a:rPr lang="en-US" dirty="0">
                <a:solidFill>
                  <a:srgbClr val="FFFF00"/>
                </a:solidFill>
              </a:rPr>
              <a:t>Shawn Butler, University of Alaska Anchorage</a:t>
            </a:r>
          </a:p>
          <a:p>
            <a:r>
              <a:rPr lang="en-US" dirty="0">
                <a:solidFill>
                  <a:srgbClr val="FFFF00"/>
                </a:solidFill>
              </a:rPr>
              <a:t>Jinlun Zhang, University of Washington</a:t>
            </a:r>
          </a:p>
          <a:p>
            <a:r>
              <a:rPr lang="en-US" dirty="0">
                <a:solidFill>
                  <a:srgbClr val="FFFF00"/>
                </a:solidFill>
              </a:rPr>
              <a:t>Kelsey Frazier, University of Alaska Anchorage</a:t>
            </a:r>
          </a:p>
          <a:p>
            <a:endParaRPr lang="en-US" dirty="0"/>
          </a:p>
        </p:txBody>
      </p:sp>
    </p:spTree>
    <p:extLst>
      <p:ext uri="{BB962C8B-B14F-4D97-AF65-F5344CB8AC3E}">
        <p14:creationId xmlns:p14="http://schemas.microsoft.com/office/powerpoint/2010/main" val="27181272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5175" y="2260612"/>
            <a:ext cx="6761408" cy="1362739"/>
          </a:xfrm>
        </p:spPr>
        <p:txBody>
          <a:bodyPr>
            <a:normAutofit fontScale="90000"/>
          </a:bodyPr>
          <a:lstStyle/>
          <a:p>
            <a:br>
              <a:rPr lang="en-US" sz="3600" dirty="0"/>
            </a:br>
            <a:r>
              <a:rPr lang="en-US" sz="2700" dirty="0"/>
              <a:t>ADAC Year 8 Annual Meeting </a:t>
            </a:r>
            <a:br>
              <a:rPr lang="en-US" sz="3600" dirty="0"/>
            </a:br>
            <a:r>
              <a:rPr lang="en-US" sz="2700" dirty="0">
                <a:solidFill>
                  <a:srgbClr val="00B0F0"/>
                </a:solidFill>
              </a:rPr>
              <a:t>...Via Conference Call</a:t>
            </a:r>
            <a:r>
              <a:rPr lang="en-US" sz="2700">
                <a:solidFill>
                  <a:srgbClr val="00B0F0"/>
                </a:solidFill>
              </a:rPr>
              <a:t>, 20-21 </a:t>
            </a:r>
            <a:r>
              <a:rPr lang="en-US" sz="2700" dirty="0">
                <a:solidFill>
                  <a:srgbClr val="00B0F0"/>
                </a:solidFill>
              </a:rPr>
              <a:t>April 2022</a:t>
            </a:r>
            <a:br>
              <a:rPr lang="en-US" sz="3600" dirty="0"/>
            </a:br>
            <a:r>
              <a:rPr lang="en-US" sz="3600" dirty="0"/>
              <a:t>ADAC Project Briefing</a:t>
            </a:r>
            <a:br>
              <a:rPr lang="en-US" sz="3600" dirty="0"/>
            </a:br>
            <a:r>
              <a:rPr lang="en-US" sz="3000" i="1" dirty="0">
                <a:solidFill>
                  <a:srgbClr val="FFFF00"/>
                </a:solidFill>
              </a:rPr>
              <a:t>Arctic Ice Condition Index</a:t>
            </a:r>
          </a:p>
        </p:txBody>
      </p:sp>
      <p:pic>
        <p:nvPicPr>
          <p:cNvPr id="7" name="Picture Placeholder 5">
            <a:extLst>
              <a:ext uri="{FF2B5EF4-FFF2-40B4-BE49-F238E27FC236}">
                <a16:creationId xmlns:a16="http://schemas.microsoft.com/office/drawing/2014/main" id="{48DA0439-BC5D-624B-B7F9-5A60AA0F22E4}"/>
              </a:ext>
            </a:extLst>
          </p:cNvPr>
          <p:cNvPicPr>
            <a:picLocks noGrp="1" noChangeAspect="1"/>
          </p:cNvPicPr>
          <p:nvPr>
            <p:ph type="pic" sz="quarter" idx="11"/>
          </p:nvPr>
        </p:nvPicPr>
        <p:blipFill>
          <a:blip r:embed="rId2" cstate="hqprint">
            <a:extLst>
              <a:ext uri="{28A0092B-C50C-407E-A947-70E740481C1C}">
                <a14:useLocalDpi xmlns:a14="http://schemas.microsoft.com/office/drawing/2010/main"/>
              </a:ext>
            </a:extLst>
          </a:blip>
          <a:srcRect t="80" b="80"/>
          <a:stretch>
            <a:fillRect/>
          </a:stretch>
        </p:blipFill>
        <p:spPr>
          <a:prstGeom prst="rect">
            <a:avLst/>
          </a:prstGeom>
          <a:ln w="28575">
            <a:solidFill>
              <a:schemeClr val="tx1"/>
            </a:solidFill>
          </a:ln>
        </p:spPr>
      </p:pic>
      <p:sp>
        <p:nvSpPr>
          <p:cNvPr id="8" name="Text Placeholder 7">
            <a:extLst>
              <a:ext uri="{FF2B5EF4-FFF2-40B4-BE49-F238E27FC236}">
                <a16:creationId xmlns:a16="http://schemas.microsoft.com/office/drawing/2014/main" id="{68959872-439D-E742-B736-77ED1589BF65}"/>
              </a:ext>
            </a:extLst>
          </p:cNvPr>
          <p:cNvSpPr>
            <a:spLocks noGrp="1"/>
          </p:cNvSpPr>
          <p:nvPr>
            <p:ph type="body" sz="quarter" idx="10"/>
          </p:nvPr>
        </p:nvSpPr>
        <p:spPr>
          <a:xfrm>
            <a:off x="1522384" y="3999702"/>
            <a:ext cx="5529580" cy="1571625"/>
          </a:xfrm>
        </p:spPr>
        <p:txBody>
          <a:bodyPr>
            <a:normAutofit/>
          </a:bodyPr>
          <a:lstStyle/>
          <a:p>
            <a:r>
              <a:rPr lang="en-US" dirty="0" err="1">
                <a:solidFill>
                  <a:srgbClr val="FFFF00"/>
                </a:solidFill>
              </a:rPr>
              <a:t>Jifeng</a:t>
            </a:r>
            <a:r>
              <a:rPr lang="en-US" dirty="0">
                <a:solidFill>
                  <a:srgbClr val="FFFF00"/>
                </a:solidFill>
              </a:rPr>
              <a:t> Peng, University of Alaska Anchorage</a:t>
            </a:r>
          </a:p>
          <a:p>
            <a:r>
              <a:rPr lang="en-US" dirty="0">
                <a:solidFill>
                  <a:srgbClr val="FFFF00"/>
                </a:solidFill>
              </a:rPr>
              <a:t>Shawn Butler, University of Alaska Anchorage</a:t>
            </a:r>
          </a:p>
          <a:p>
            <a:r>
              <a:rPr lang="en-US" dirty="0">
                <a:solidFill>
                  <a:srgbClr val="FFFF00"/>
                </a:solidFill>
              </a:rPr>
              <a:t>Jinlun Zhang, University of Washington</a:t>
            </a:r>
          </a:p>
          <a:p>
            <a:r>
              <a:rPr lang="en-US" dirty="0">
                <a:solidFill>
                  <a:srgbClr val="FFFF00"/>
                </a:solidFill>
              </a:rPr>
              <a:t>Kelsey Frazier, University of Alaska Anchorage</a:t>
            </a:r>
          </a:p>
          <a:p>
            <a:endParaRPr lang="en-US" dirty="0"/>
          </a:p>
        </p:txBody>
      </p:sp>
    </p:spTree>
    <p:extLst>
      <p:ext uri="{BB962C8B-B14F-4D97-AF65-F5344CB8AC3E}">
        <p14:creationId xmlns:p14="http://schemas.microsoft.com/office/powerpoint/2010/main" val="13852467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8407B7A-76C0-B04C-AB24-9938C6CCD152}"/>
              </a:ext>
            </a:extLst>
          </p:cNvPr>
          <p:cNvSpPr>
            <a:spLocks noGrp="1"/>
          </p:cNvSpPr>
          <p:nvPr>
            <p:ph type="body" sz="quarter" idx="17"/>
          </p:nvPr>
        </p:nvSpPr>
        <p:spPr>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
        <p:nvSpPr>
          <p:cNvPr id="6" name="Title 1">
            <a:extLst>
              <a:ext uri="{FF2B5EF4-FFF2-40B4-BE49-F238E27FC236}">
                <a16:creationId xmlns:a16="http://schemas.microsoft.com/office/drawing/2014/main" id="{6BC5DFF2-8682-1F4B-B75D-BE42C82496E2}"/>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Ice Conditions Index (ARCTICE)  </a:t>
            </a:r>
            <a:b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8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rPr>
              <a:t>Expert Advisors</a:t>
            </a:r>
          </a:p>
        </p:txBody>
      </p:sp>
      <p:sp>
        <p:nvSpPr>
          <p:cNvPr id="7" name="Text Placeholder 2">
            <a:extLst>
              <a:ext uri="{FF2B5EF4-FFF2-40B4-BE49-F238E27FC236}">
                <a16:creationId xmlns:a16="http://schemas.microsoft.com/office/drawing/2014/main" id="{8F04E894-20B7-554A-BF9D-3823EC24A183}"/>
              </a:ext>
            </a:extLst>
          </p:cNvPr>
          <p:cNvSpPr>
            <a:spLocks noGrp="1"/>
          </p:cNvSpPr>
          <p:nvPr>
            <p:ph type="body" sz="quarter" idx="10"/>
          </p:nvPr>
        </p:nvSpPr>
        <p:spPr>
          <a:xfrm>
            <a:off x="838199" y="1601864"/>
            <a:ext cx="5112895" cy="4164755"/>
          </a:xfrm>
        </p:spPr>
        <p:txBody>
          <a:bodyPr>
            <a:normAutofit fontScale="92500"/>
          </a:bodyPr>
          <a:lstStyle/>
          <a:p>
            <a:pPr>
              <a:lnSpc>
                <a:spcPct val="120000"/>
              </a:lnSpc>
              <a:spcAft>
                <a:spcPts val="200"/>
              </a:spcAft>
            </a:pPr>
            <a:r>
              <a:rPr lang="en-US" sz="2400" dirty="0">
                <a:solidFill>
                  <a:srgbClr val="EEE9AA"/>
                </a:solidFill>
                <a:effectLst>
                  <a:outerShdw blurRad="50800" dist="38100" dir="2700000" algn="tl" rotWithShape="0">
                    <a:prstClr val="black">
                      <a:alpha val="40000"/>
                    </a:prstClr>
                  </a:outerShdw>
                </a:effectLst>
              </a:rPr>
              <a:t>Project Champions</a:t>
            </a:r>
          </a:p>
          <a:p>
            <a:pPr lvl="1">
              <a:lnSpc>
                <a:spcPct val="120000"/>
              </a:lnSpc>
              <a:spcAft>
                <a:spcPts val="200"/>
              </a:spcAft>
            </a:pPr>
            <a:r>
              <a:rPr lang="en-US" dirty="0"/>
              <a:t>CDR Christopher Tuckey, </a:t>
            </a:r>
            <a:br>
              <a:rPr lang="en-US" dirty="0"/>
            </a:br>
            <a:r>
              <a:rPr lang="en-US" dirty="0"/>
              <a:t>CG-WWM</a:t>
            </a:r>
          </a:p>
          <a:p>
            <a:pPr>
              <a:lnSpc>
                <a:spcPct val="120000"/>
              </a:lnSpc>
              <a:spcAft>
                <a:spcPts val="200"/>
              </a:spcAft>
            </a:pPr>
            <a:r>
              <a:rPr lang="en-US" sz="2400" dirty="0">
                <a:solidFill>
                  <a:srgbClr val="EEE9AA"/>
                </a:solidFill>
                <a:effectLst>
                  <a:outerShdw blurRad="50800" dist="38100" dir="2700000" algn="tl" rotWithShape="0">
                    <a:prstClr val="black">
                      <a:alpha val="40000"/>
                    </a:prstClr>
                  </a:outerShdw>
                </a:effectLst>
              </a:rPr>
              <a:t>Project Support</a:t>
            </a:r>
          </a:p>
          <a:p>
            <a:pPr lvl="1">
              <a:lnSpc>
                <a:spcPct val="120000"/>
              </a:lnSpc>
              <a:spcAft>
                <a:spcPts val="200"/>
              </a:spcAft>
            </a:pPr>
            <a:r>
              <a:rPr lang="en-US" dirty="0"/>
              <a:t>Sam Cheung, CG RDC</a:t>
            </a:r>
          </a:p>
          <a:p>
            <a:pPr>
              <a:lnSpc>
                <a:spcPct val="120000"/>
              </a:lnSpc>
              <a:spcAft>
                <a:spcPts val="200"/>
              </a:spcAft>
            </a:pPr>
            <a:r>
              <a:rPr lang="en-US" sz="2400" dirty="0">
                <a:solidFill>
                  <a:srgbClr val="EEE9AA"/>
                </a:solidFill>
                <a:effectLst>
                  <a:outerShdw blurRad="50800" dist="38100" dir="2700000" algn="tl" rotWithShape="0">
                    <a:prstClr val="black">
                      <a:alpha val="40000"/>
                    </a:prstClr>
                  </a:outerShdw>
                </a:effectLst>
              </a:rPr>
              <a:t>Project Collaborators</a:t>
            </a:r>
          </a:p>
          <a:p>
            <a:pPr lvl="1">
              <a:lnSpc>
                <a:spcPct val="120000"/>
              </a:lnSpc>
              <a:spcAft>
                <a:spcPts val="200"/>
              </a:spcAft>
            </a:pPr>
            <a:r>
              <a:rPr lang="en-US" dirty="0"/>
              <a:t>Jonathan Edwards-Opperman, NIC</a:t>
            </a:r>
          </a:p>
          <a:p>
            <a:pPr lvl="1">
              <a:lnSpc>
                <a:spcPct val="120000"/>
              </a:lnSpc>
              <a:spcAft>
                <a:spcPts val="200"/>
              </a:spcAft>
            </a:pPr>
            <a:r>
              <a:rPr lang="en-US" dirty="0"/>
              <a:t>Capt. (Ret) Phillip Thorne, CG D17</a:t>
            </a:r>
          </a:p>
          <a:p>
            <a:pPr lvl="1">
              <a:lnSpc>
                <a:spcPct val="120000"/>
              </a:lnSpc>
              <a:spcAft>
                <a:spcPts val="200"/>
              </a:spcAft>
            </a:pPr>
            <a:r>
              <a:rPr lang="en-US" dirty="0"/>
              <a:t>Axiom Data Science</a:t>
            </a:r>
          </a:p>
          <a:p>
            <a:pPr lvl="1">
              <a:lnSpc>
                <a:spcPct val="120000"/>
              </a:lnSpc>
              <a:spcBef>
                <a:spcPts val="400"/>
              </a:spcBef>
              <a:spcAft>
                <a:spcPts val="400"/>
              </a:spcAft>
            </a:pPr>
            <a:endParaRPr lang="en-US" dirty="0"/>
          </a:p>
          <a:p>
            <a:endParaRPr lang="en-US" dirty="0"/>
          </a:p>
        </p:txBody>
      </p:sp>
      <p:pic>
        <p:nvPicPr>
          <p:cNvPr id="8" name="Picture 2" descr="Image result for arctic shipping.">
            <a:extLst>
              <a:ext uri="{FF2B5EF4-FFF2-40B4-BE49-F238E27FC236}">
                <a16:creationId xmlns:a16="http://schemas.microsoft.com/office/drawing/2014/main" id="{0722532F-BB7E-8448-9202-3F12B80CE04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510227" y="1167251"/>
            <a:ext cx="5681773" cy="216757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2">
            <a:extLst>
              <a:ext uri="{FF2B5EF4-FFF2-40B4-BE49-F238E27FC236}">
                <a16:creationId xmlns:a16="http://schemas.microsoft.com/office/drawing/2014/main" id="{B963DECD-8715-9C49-9EDC-9DA8BE4495F3}"/>
              </a:ext>
            </a:extLst>
          </p:cNvPr>
          <p:cNvSpPr txBox="1">
            <a:spLocks/>
          </p:cNvSpPr>
          <p:nvPr/>
        </p:nvSpPr>
        <p:spPr>
          <a:xfrm>
            <a:off x="6510227" y="3626652"/>
            <a:ext cx="5257800" cy="243876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914400" rtl="0" eaLnBrk="1" fontAlgn="auto" latinLnBrk="0" hangingPunct="1">
              <a:lnSpc>
                <a:spcPct val="120000"/>
              </a:lnSpc>
              <a:spcBef>
                <a:spcPts val="400"/>
              </a:spcBef>
              <a:spcAft>
                <a:spcPts val="400"/>
              </a:spcAft>
              <a:buClrTx/>
              <a:buSzTx/>
              <a:buFont typeface="Arial" panose="020B0604020202020204" pitchFamily="34" charset="0"/>
              <a:buNone/>
              <a:tabLst/>
              <a:defRPr/>
            </a:pPr>
            <a:r>
              <a:rPr kumimoji="0" lang="en-US" altLang="en-US" sz="2200" b="0" i="0" u="none" strike="noStrike" kern="1200" cap="none" spc="0" normalizeH="0" baseline="0" noProof="0" dirty="0">
                <a:ln>
                  <a:noFill/>
                </a:ln>
                <a:solidFill>
                  <a:srgbClr val="EEE9AA"/>
                </a:solidFill>
                <a:effectLst/>
                <a:uLnTx/>
                <a:uFillTx/>
                <a:latin typeface="Franklin Gothic Book" panose="020B0503020102020204" pitchFamily="34" charset="0"/>
                <a:ea typeface="+mn-ea"/>
                <a:cs typeface="+mn-cs"/>
              </a:rPr>
              <a:t>USNIC Scientists</a:t>
            </a:r>
          </a:p>
          <a:p>
            <a:pPr marL="685800" marR="0" lvl="1" indent="-228600" algn="l" defTabSz="914400" rtl="0" eaLnBrk="1" fontAlgn="auto" latinLnBrk="0" hangingPunct="1">
              <a:lnSpc>
                <a:spcPct val="120000"/>
              </a:lnSpc>
              <a:spcBef>
                <a:spcPts val="400"/>
              </a:spcBef>
              <a:spcAft>
                <a:spcPts val="400"/>
              </a:spcAft>
              <a:buClrTx/>
              <a:buSzTx/>
              <a:buFont typeface="Arial" panose="020B0604020202020204" pitchFamily="34" charset="0"/>
              <a:buChar char="•"/>
              <a:tabLst/>
              <a:defRPr/>
            </a:pPr>
            <a:r>
              <a:rPr kumimoji="0" lang="en-US" alt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Sofia Montalvo</a:t>
            </a:r>
          </a:p>
          <a:p>
            <a:pPr marL="685800" marR="0" lvl="1" indent="-228600" algn="l" defTabSz="914400" rtl="0" eaLnBrk="1" fontAlgn="auto" latinLnBrk="0" hangingPunct="1">
              <a:lnSpc>
                <a:spcPct val="120000"/>
              </a:lnSpc>
              <a:spcBef>
                <a:spcPts val="400"/>
              </a:spcBef>
              <a:spcAft>
                <a:spcPts val="400"/>
              </a:spcAft>
              <a:buClrTx/>
              <a:buSzTx/>
              <a:buFont typeface="Arial" panose="020B0604020202020204" pitchFamily="34" charset="0"/>
              <a:buChar char="•"/>
              <a:tabLst/>
              <a:defRPr/>
            </a:pPr>
            <a:r>
              <a:rPr kumimoji="0" lang="en-US" alt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Michael Lowe</a:t>
            </a:r>
          </a:p>
          <a:p>
            <a:pPr marL="685800" marR="0" lvl="1" indent="-228600" algn="l" defTabSz="914400" rtl="0" eaLnBrk="1" fontAlgn="auto" latinLnBrk="0" hangingPunct="1">
              <a:lnSpc>
                <a:spcPct val="120000"/>
              </a:lnSpc>
              <a:spcBef>
                <a:spcPts val="400"/>
              </a:spcBef>
              <a:spcAft>
                <a:spcPts val="400"/>
              </a:spcAft>
              <a:buClrTx/>
              <a:buSzTx/>
              <a:buFont typeface="Arial" panose="020B0604020202020204" pitchFamily="34" charset="0"/>
              <a:buChar char="•"/>
              <a:tabLst/>
              <a:defRPr/>
            </a:pPr>
            <a:r>
              <a:rPr kumimoji="0" lang="en-US" alt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Bailey Miller from USNIC</a:t>
            </a:r>
            <a:endPar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4360636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79500" y="1617500"/>
            <a:ext cx="10839598" cy="484214"/>
          </a:xfrm>
        </p:spPr>
        <p:txBody>
          <a:bodyPr>
            <a:noAutofit/>
          </a:bodyPr>
          <a:lstStyle/>
          <a:p>
            <a:pPr marL="0" indent="0">
              <a:buNone/>
            </a:pPr>
            <a:r>
              <a:rPr lang="en-US" sz="2600" dirty="0">
                <a:solidFill>
                  <a:srgbClr val="F8F8F8"/>
                </a:solidFill>
              </a:rPr>
              <a:t>Retreating sea ice has increased Arctic shipping and transportation viability</a:t>
            </a:r>
            <a:endParaRPr lang="en-US" sz="2600" dirty="0"/>
          </a:p>
        </p:txBody>
      </p:sp>
      <p:grpSp>
        <p:nvGrpSpPr>
          <p:cNvPr id="10" name="Group 9">
            <a:extLst>
              <a:ext uri="{FF2B5EF4-FFF2-40B4-BE49-F238E27FC236}">
                <a16:creationId xmlns:a16="http://schemas.microsoft.com/office/drawing/2014/main" id="{4898D392-65AB-1E4B-A949-C0131198C770}"/>
              </a:ext>
            </a:extLst>
          </p:cNvPr>
          <p:cNvGrpSpPr/>
          <p:nvPr/>
        </p:nvGrpSpPr>
        <p:grpSpPr>
          <a:xfrm>
            <a:off x="7632700" y="2157413"/>
            <a:ext cx="4458474" cy="3975318"/>
            <a:chOff x="7480300" y="2132013"/>
            <a:chExt cx="4458474" cy="3975318"/>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0300" y="2132013"/>
              <a:ext cx="4458474" cy="3291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766437" y="5461000"/>
              <a:ext cx="38862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From U.S. Committee on the Marine Transportation System</a:t>
              </a:r>
            </a:p>
          </p:txBody>
        </p:sp>
      </p:grpSp>
      <p:grpSp>
        <p:nvGrpSpPr>
          <p:cNvPr id="6" name="Group 5">
            <a:extLst>
              <a:ext uri="{FF2B5EF4-FFF2-40B4-BE49-F238E27FC236}">
                <a16:creationId xmlns:a16="http://schemas.microsoft.com/office/drawing/2014/main" id="{7877BED0-2702-3848-A437-E6771B7910CD}"/>
              </a:ext>
            </a:extLst>
          </p:cNvPr>
          <p:cNvGrpSpPr/>
          <p:nvPr/>
        </p:nvGrpSpPr>
        <p:grpSpPr>
          <a:xfrm>
            <a:off x="2477810" y="2165125"/>
            <a:ext cx="4949658" cy="3631740"/>
            <a:chOff x="2325410" y="2161445"/>
            <a:chExt cx="4949658" cy="3631740"/>
          </a:xfrm>
        </p:grpSpPr>
        <p:pic>
          <p:nvPicPr>
            <p:cNvPr id="7" name="Picture 6">
              <a:extLst>
                <a:ext uri="{FF2B5EF4-FFF2-40B4-BE49-F238E27FC236}">
                  <a16:creationId xmlns:a16="http://schemas.microsoft.com/office/drawing/2014/main" id="{FB30D6D9-B435-B646-ABF2-A889849179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25410" y="2161445"/>
              <a:ext cx="4949658" cy="3291840"/>
            </a:xfrm>
            <a:prstGeom prst="rect">
              <a:avLst/>
            </a:prstGeom>
          </p:spPr>
        </p:pic>
        <p:sp>
          <p:nvSpPr>
            <p:cNvPr id="8" name="TextBox 7"/>
            <p:cNvSpPr txBox="1"/>
            <p:nvPr/>
          </p:nvSpPr>
          <p:spPr>
            <a:xfrm>
              <a:off x="2356717" y="5423853"/>
              <a:ext cx="488704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Polar shipping routes</a:t>
              </a:r>
            </a:p>
          </p:txBody>
        </p:sp>
      </p:grpSp>
      <p:sp>
        <p:nvSpPr>
          <p:cNvPr id="9" name="Title 1">
            <a:extLst>
              <a:ext uri="{FF2B5EF4-FFF2-40B4-BE49-F238E27FC236}">
                <a16:creationId xmlns:a16="http://schemas.microsoft.com/office/drawing/2014/main" id="{8DF46F8B-74F6-FC43-A14C-51656F050208}"/>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Ice Conditions Index (ARCTICE):  </a:t>
            </a:r>
            <a:b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8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rPr>
              <a:t>Relevance to DHS and USCG</a:t>
            </a:r>
          </a:p>
        </p:txBody>
      </p:sp>
      <p:sp>
        <p:nvSpPr>
          <p:cNvPr id="11" name="Rectangle 10">
            <a:extLst>
              <a:ext uri="{FF2B5EF4-FFF2-40B4-BE49-F238E27FC236}">
                <a16:creationId xmlns:a16="http://schemas.microsoft.com/office/drawing/2014/main" id="{74939F72-0B75-8AA5-F9AF-6F949E6AC811}"/>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733467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3779E81-290B-EF46-85A0-B3D6B1D3141D}"/>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Ice Conditions Index (ARCTICE)  </a:t>
            </a:r>
            <a:b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8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rPr>
              <a:t>Relevance to DHS and USCG</a:t>
            </a:r>
          </a:p>
        </p:txBody>
      </p:sp>
      <p:sp>
        <p:nvSpPr>
          <p:cNvPr id="4" name="Rectangle 3">
            <a:extLst>
              <a:ext uri="{FF2B5EF4-FFF2-40B4-BE49-F238E27FC236}">
                <a16:creationId xmlns:a16="http://schemas.microsoft.com/office/drawing/2014/main" id="{F7293A9B-6BAC-8545-9361-049D028ADA74}"/>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
        <p:nvSpPr>
          <p:cNvPr id="6" name="Content Placeholder 2">
            <a:extLst>
              <a:ext uri="{FF2B5EF4-FFF2-40B4-BE49-F238E27FC236}">
                <a16:creationId xmlns:a16="http://schemas.microsoft.com/office/drawing/2014/main" id="{22B42023-E105-0734-6391-D0F2528A927C}"/>
              </a:ext>
            </a:extLst>
          </p:cNvPr>
          <p:cNvSpPr txBox="1">
            <a:spLocks/>
          </p:cNvSpPr>
          <p:nvPr/>
        </p:nvSpPr>
        <p:spPr>
          <a:xfrm>
            <a:off x="4092314" y="4369734"/>
            <a:ext cx="7829184" cy="248826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graphicFrame>
        <p:nvGraphicFramePr>
          <p:cNvPr id="2" name="Diagram 1">
            <a:extLst>
              <a:ext uri="{FF2B5EF4-FFF2-40B4-BE49-F238E27FC236}">
                <a16:creationId xmlns:a16="http://schemas.microsoft.com/office/drawing/2014/main" id="{C422AF00-C7EF-870B-92E7-B211A8EDE7BA}"/>
              </a:ext>
            </a:extLst>
          </p:cNvPr>
          <p:cNvGraphicFramePr/>
          <p:nvPr/>
        </p:nvGraphicFramePr>
        <p:xfrm>
          <a:off x="5518193" y="1169894"/>
          <a:ext cx="6489700" cy="5459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2E81646E-9E9D-A655-3B29-F0B5DD3CE3FF}"/>
              </a:ext>
            </a:extLst>
          </p:cNvPr>
          <p:cNvSpPr txBox="1"/>
          <p:nvPr/>
        </p:nvSpPr>
        <p:spPr>
          <a:xfrm>
            <a:off x="774700" y="1656035"/>
            <a:ext cx="4657098" cy="3801041"/>
          </a:xfrm>
          <a:prstGeom prst="rect">
            <a:avLst/>
          </a:prstGeom>
          <a:noFill/>
        </p:spPr>
        <p:txBody>
          <a:bodyPr wrap="square" rtlCol="0">
            <a:spAutoFit/>
          </a:bodyPr>
          <a:lstStyle/>
          <a:p>
            <a:pPr marL="171450" marR="0" lvl="0" indent="-171450" algn="l" defTabSz="914400" rtl="0" eaLnBrk="1" fontAlgn="auto" latinLnBrk="0" hangingPunct="1">
              <a:lnSpc>
                <a:spcPct val="110000"/>
              </a:lnSpc>
              <a:spcBef>
                <a:spcPts val="60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There is no current publication of the severity of ice conditions and associated risk related to specific vessel classes</a:t>
            </a:r>
          </a:p>
          <a:p>
            <a:pPr marL="171450" marR="0" lvl="0" indent="-171450" algn="l" defTabSz="914400" rtl="0" eaLnBrk="1" fontAlgn="auto" latinLnBrk="0" hangingPunct="1">
              <a:lnSpc>
                <a:spcPct val="110000"/>
              </a:lnSpc>
              <a:spcBef>
                <a:spcPts val="600"/>
              </a:spcBef>
              <a:spcAft>
                <a:spcPts val="12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In order to ensure the safety and security of the vessels, personnel, and the environment, it is important to develop a high resolution ARCTICE to support Arctic mariner decision making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82235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B7C1599-DC15-2649-B2EE-8DAA3FCEB17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Ice Conditions Index (ARCTICE)  </a:t>
            </a:r>
            <a:b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8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rPr>
              <a:t>Description and Baseline</a:t>
            </a:r>
          </a:p>
        </p:txBody>
      </p:sp>
      <p:pic>
        <p:nvPicPr>
          <p:cNvPr id="7" name="Picture 2" descr="Polar Code Ship Safety Infographic smaller ">
            <a:extLst>
              <a:ext uri="{FF2B5EF4-FFF2-40B4-BE49-F238E27FC236}">
                <a16:creationId xmlns:a16="http://schemas.microsoft.com/office/drawing/2014/main" id="{E6D3DB74-206C-2842-B06E-1DAB6D9F404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39981" y="1506612"/>
            <a:ext cx="5668381" cy="4133593"/>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a:extLst>
              <a:ext uri="{FF2B5EF4-FFF2-40B4-BE49-F238E27FC236}">
                <a16:creationId xmlns:a16="http://schemas.microsoft.com/office/drawing/2014/main" id="{9FBE68E7-DC89-DD40-9777-45D02922295E}"/>
              </a:ext>
            </a:extLst>
          </p:cNvPr>
          <p:cNvSpPr txBox="1">
            <a:spLocks/>
          </p:cNvSpPr>
          <p:nvPr/>
        </p:nvSpPr>
        <p:spPr>
          <a:xfrm>
            <a:off x="7298479" y="1506612"/>
            <a:ext cx="4668234" cy="5019675"/>
          </a:xfrm>
          <a:prstGeom prst="rect">
            <a:avLst/>
          </a:prstGeom>
        </p:spPr>
        <p:txBody>
          <a:bodyPr>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10000"/>
              </a:lnSpc>
              <a:spcBef>
                <a:spcPts val="60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Leveraging team and research skills which developed Great Lakes ICECON, project </a:t>
            </a:r>
            <a:r>
              <a:rPr kumimoji="0" lang="en-US" sz="1600" b="0"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ARCTICE</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will develop a high-resolution ice condition index for U.S. Arctic Maritime Exclusive Economic Zone (EEZ), including Bering, Chukchi and Beaufort Sea regions </a:t>
            </a:r>
          </a:p>
          <a:p>
            <a:pPr marL="285750" marR="0" lvl="0" indent="-285750" algn="l" defTabSz="914400" rtl="0" eaLnBrk="1" fontAlgn="auto" latinLnBrk="0" hangingPunct="1">
              <a:lnSpc>
                <a:spcPct val="110000"/>
              </a:lnSpc>
              <a:spcBef>
                <a:spcPts val="600"/>
              </a:spcBef>
              <a:spcAft>
                <a:spcPts val="1200"/>
              </a:spcAft>
              <a:buClrTx/>
              <a:buSzTx/>
              <a:buFont typeface="Arial" panose="020B0604020202020204" pitchFamily="34" charset="0"/>
              <a:buChar char="•"/>
              <a:tabLst/>
              <a:defRPr/>
            </a:pPr>
            <a:r>
              <a:rPr kumimoji="0" lang="en-US" sz="1600" b="0" i="1" u="none" strike="noStrike" kern="1200" cap="none" spc="0" normalizeH="0" baseline="0" noProof="0" dirty="0">
                <a:ln w="3175">
                  <a:noFill/>
                </a:ln>
                <a:solidFill>
                  <a:srgbClr val="FFFF00"/>
                </a:solidFill>
                <a:effectLst/>
                <a:uLnTx/>
                <a:uFillTx/>
                <a:latin typeface="Franklin Gothic Book" panose="020B0503020102020204" pitchFamily="34" charset="0"/>
                <a:ea typeface="+mn-ea"/>
                <a:cs typeface="+mn-cs"/>
              </a:rPr>
              <a:t>ARCTICE</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produces an easy-to-understand numeral to communicate ice conditions that are relevant to the capabilities of an individual vessel. This index will be available for current and future ice conditions, providing forecasts up to 1 month in advance</a:t>
            </a:r>
          </a:p>
          <a:p>
            <a:pPr marL="285750" marR="0" lvl="0" indent="-285750" algn="l" defTabSz="914400" rtl="0" eaLnBrk="1" fontAlgn="auto" latinLnBrk="0" hangingPunct="1">
              <a:lnSpc>
                <a:spcPct val="110000"/>
              </a:lnSpc>
              <a:spcBef>
                <a:spcPts val="600"/>
              </a:spcBef>
              <a:spcAft>
                <a:spcPts val="1200"/>
              </a:spcAft>
              <a:buClrTx/>
              <a:buSzTx/>
              <a:buFont typeface="Arial" panose="020B0604020202020204" pitchFamily="34" charset="0"/>
              <a:buChar char="•"/>
              <a:tabLst/>
              <a:defRPr/>
            </a:pPr>
            <a:r>
              <a:rPr kumimoji="0" lang="en-US" sz="1600" b="0" i="1"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ARCTICE</a:t>
            </a:r>
            <a:r>
              <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supports vessel captains and officers in route planning and determining associated risk for traveling through a region of Arctic water</a:t>
            </a:r>
          </a:p>
        </p:txBody>
      </p:sp>
      <p:sp>
        <p:nvSpPr>
          <p:cNvPr id="10" name="Rectangle 9">
            <a:extLst>
              <a:ext uri="{FF2B5EF4-FFF2-40B4-BE49-F238E27FC236}">
                <a16:creationId xmlns:a16="http://schemas.microsoft.com/office/drawing/2014/main" id="{CC6701BC-AFCC-7B4B-BF75-A5851CC325D5}"/>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24014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57200"/>
            <a:ext cx="9940158" cy="1049412"/>
          </a:xfrm>
        </p:spPr>
        <p:txBody>
          <a:bodyPr>
            <a:normAutofit/>
          </a:bodyPr>
          <a:lstStyle/>
          <a:p>
            <a:r>
              <a:rPr lang="en-US" sz="3600" dirty="0"/>
              <a:t>Arctic Ice Conditions Index (ARCTICE)  </a:t>
            </a:r>
            <a:br>
              <a:rPr lang="en-US" sz="3600" dirty="0"/>
            </a:br>
            <a:r>
              <a:rPr lang="en-US" sz="2800" dirty="0">
                <a:solidFill>
                  <a:srgbClr val="EEE9AA"/>
                </a:solidFill>
              </a:rPr>
              <a:t>Description and Baseline</a:t>
            </a:r>
          </a:p>
        </p:txBody>
      </p:sp>
      <p:sp>
        <p:nvSpPr>
          <p:cNvPr id="3" name="Content Placeholder 2"/>
          <p:cNvSpPr>
            <a:spLocks noGrp="1"/>
          </p:cNvSpPr>
          <p:nvPr>
            <p:ph idx="4294967295"/>
          </p:nvPr>
        </p:nvSpPr>
        <p:spPr>
          <a:xfrm>
            <a:off x="1061672" y="1465871"/>
            <a:ext cx="6823371" cy="4109428"/>
          </a:xfrm>
        </p:spPr>
        <p:txBody>
          <a:bodyPr>
            <a:noAutofit/>
          </a:bodyPr>
          <a:lstStyle/>
          <a:p>
            <a:pPr>
              <a:lnSpc>
                <a:spcPct val="110000"/>
              </a:lnSpc>
              <a:spcBef>
                <a:spcPts val="600"/>
              </a:spcBef>
              <a:spcAft>
                <a:spcPts val="1200"/>
              </a:spcAft>
            </a:pPr>
            <a:r>
              <a:rPr lang="en-US" sz="1600" dirty="0"/>
              <a:t>Historically many Arctic nations use their own methods for communicating ice conditions. Following the addition of the “POLARIS amendment” to the International Maritime Organization (IMO) Polar Code, communication tools on ice conditions started to migrate to a uniform methodology. </a:t>
            </a:r>
          </a:p>
          <a:p>
            <a:pPr>
              <a:lnSpc>
                <a:spcPct val="110000"/>
              </a:lnSpc>
              <a:spcBef>
                <a:spcPts val="600"/>
              </a:spcBef>
              <a:spcAft>
                <a:spcPts val="1200"/>
              </a:spcAft>
            </a:pPr>
            <a:r>
              <a:rPr lang="en-US" sz="1600" dirty="0"/>
              <a:t>The POLARIS amendment to the IMO Polar Code is based on vetted ice condition processes from the Canadian AIRSS system, the Russian Ice Certificate concept, and additional inputs from other coastal administrators. </a:t>
            </a:r>
          </a:p>
          <a:p>
            <a:pPr>
              <a:lnSpc>
                <a:spcPct val="110000"/>
              </a:lnSpc>
              <a:spcBef>
                <a:spcPts val="600"/>
              </a:spcBef>
              <a:spcAft>
                <a:spcPts val="1200"/>
              </a:spcAft>
            </a:pPr>
            <a:r>
              <a:rPr lang="en-US" sz="1600" dirty="0"/>
              <a:t>While the IMO has no existing or planned international enforcement privileges, the IMO Polar Code is seen as a “best practices” guide, many nations require that vessels comply with the Polar Code.</a:t>
            </a:r>
          </a:p>
        </p:txBody>
      </p:sp>
      <p:pic>
        <p:nvPicPr>
          <p:cNvPr id="4" name="Picture 2" descr="Image result for imo polar code">
            <a:extLst>
              <a:ext uri="{FF2B5EF4-FFF2-40B4-BE49-F238E27FC236}">
                <a16:creationId xmlns:a16="http://schemas.microsoft.com/office/drawing/2014/main" id="{D7BD28AA-CA6E-8B47-A8CE-9EAAF9106501}"/>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8103416" y="981906"/>
            <a:ext cx="3540470" cy="53721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96A5E14-37AF-BA42-AE23-1084893C6094}"/>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14484177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2623" y="1491271"/>
            <a:ext cx="6538622" cy="1271386"/>
          </a:xfrm>
        </p:spPr>
        <p:txBody>
          <a:bodyPr>
            <a:noAutofit/>
          </a:bodyPr>
          <a:lstStyle/>
          <a:p>
            <a:pPr marL="514350" lvl="0" indent="-514350">
              <a:spcAft>
                <a:spcPts val="600"/>
              </a:spcAft>
              <a:buFont typeface="+mj-lt"/>
              <a:buAutoNum type="arabicPeriod"/>
            </a:pPr>
            <a:r>
              <a:rPr lang="en-US" sz="1800" dirty="0">
                <a:solidFill>
                  <a:srgbClr val="EEE9AA"/>
                </a:solidFill>
              </a:rPr>
              <a:t>Provide and confirm the ARCTICE vessel classification index;</a:t>
            </a:r>
          </a:p>
          <a:p>
            <a:pPr marL="514350" lvl="0" indent="-514350">
              <a:spcAft>
                <a:spcPts val="600"/>
              </a:spcAft>
              <a:buFont typeface="+mj-lt"/>
              <a:buAutoNum type="arabicPeriod"/>
            </a:pPr>
            <a:r>
              <a:rPr lang="en-US" sz="1800" dirty="0">
                <a:solidFill>
                  <a:srgbClr val="EEE9AA"/>
                </a:solidFill>
              </a:rPr>
              <a:t>Investigate other national models (in particular, Canadian programs)</a:t>
            </a:r>
          </a:p>
          <a:p>
            <a:pPr marL="514350" lvl="0" indent="-514350">
              <a:spcAft>
                <a:spcPts val="600"/>
              </a:spcAft>
              <a:buFont typeface="+mj-lt"/>
              <a:buAutoNum type="arabicPeriod"/>
            </a:pPr>
            <a:r>
              <a:rPr lang="en-US" sz="1800" dirty="0">
                <a:solidFill>
                  <a:srgbClr val="EEE9AA"/>
                </a:solidFill>
              </a:rPr>
              <a:t>Determine suitable environmental factors;</a:t>
            </a:r>
          </a:p>
          <a:p>
            <a:pPr marL="514350" lvl="0" indent="-514350">
              <a:spcAft>
                <a:spcPts val="600"/>
              </a:spcAft>
              <a:buFont typeface="+mj-lt"/>
              <a:buAutoNum type="arabicPeriod"/>
            </a:pPr>
            <a:r>
              <a:rPr lang="en-US" sz="1800" dirty="0">
                <a:solidFill>
                  <a:srgbClr val="EEE9AA"/>
                </a:solidFill>
              </a:rPr>
              <a:t>Integration of the index to a visualization tool as an aid to vessel mariner planning and underway activities;</a:t>
            </a:r>
          </a:p>
          <a:p>
            <a:pPr marL="514350" lvl="0" indent="-514350">
              <a:spcAft>
                <a:spcPts val="600"/>
              </a:spcAft>
              <a:buFont typeface="+mj-lt"/>
              <a:buAutoNum type="arabicPeriod"/>
            </a:pPr>
            <a:r>
              <a:rPr lang="en-US" sz="1800" dirty="0">
                <a:solidFill>
                  <a:srgbClr val="EEE9AA"/>
                </a:solidFill>
              </a:rPr>
              <a:t>Transition the ARCTICE to an operational destination.</a:t>
            </a:r>
          </a:p>
          <a:p>
            <a:pPr marL="514350" lvl="0" indent="-514350">
              <a:spcAft>
                <a:spcPts val="600"/>
              </a:spcAft>
              <a:buFont typeface="+mj-lt"/>
              <a:buAutoNum type="arabicPeriod"/>
            </a:pPr>
            <a:endParaRPr lang="en-US" sz="1800" dirty="0"/>
          </a:p>
        </p:txBody>
      </p:sp>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Ice Conditions Index (ARCTICE)  </a:t>
            </a:r>
            <a:b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8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rPr>
              <a:t>Prior Work Completed </a:t>
            </a:r>
          </a:p>
        </p:txBody>
      </p:sp>
      <p:pic>
        <p:nvPicPr>
          <p:cNvPr id="9" name="Picture 2">
            <a:extLst>
              <a:ext uri="{FF2B5EF4-FFF2-40B4-BE49-F238E27FC236}">
                <a16:creationId xmlns:a16="http://schemas.microsoft.com/office/drawing/2014/main" id="{A638049F-FA6F-4D33-A16E-FE6FAA9FFC5B}"/>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8013940" y="1999056"/>
            <a:ext cx="3825592" cy="36426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90C70D9-3648-6E41-8648-4B941EDFEEDE}"/>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27029991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Ice Conditions Index (ARCTICE)  </a:t>
            </a:r>
            <a:b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4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10717309" cy="3829482"/>
          </a:xfrm>
        </p:spPr>
        <p:txBody>
          <a:bodyPr>
            <a:noAutofit/>
          </a:bodyPr>
          <a:lstStyle/>
          <a:p>
            <a:pPr marL="0" indent="0">
              <a:spcAft>
                <a:spcPts val="1200"/>
              </a:spcAft>
              <a:buNone/>
            </a:pPr>
            <a:r>
              <a:rPr lang="en-US" sz="2400" dirty="0">
                <a:solidFill>
                  <a:srgbClr val="92D050"/>
                </a:solidFill>
              </a:rPr>
              <a:t>Task 1: </a:t>
            </a:r>
            <a:r>
              <a:rPr lang="en-US" sz="2400" dirty="0"/>
              <a:t>Finalize the validation efforts for the ARCTICE algorithm. </a:t>
            </a:r>
            <a:r>
              <a:rPr lang="en-US" sz="2400" b="1" dirty="0">
                <a:solidFill>
                  <a:srgbClr val="92D050"/>
                </a:solidFill>
              </a:rPr>
              <a:t>Completed.</a:t>
            </a:r>
          </a:p>
          <a:p>
            <a:pPr marL="0" indent="0">
              <a:spcAft>
                <a:spcPts val="1200"/>
              </a:spcAft>
              <a:buNone/>
            </a:pPr>
            <a:r>
              <a:rPr lang="en-US" sz="2400" dirty="0">
                <a:solidFill>
                  <a:srgbClr val="92D050"/>
                </a:solidFill>
              </a:rPr>
              <a:t>Task 2: </a:t>
            </a:r>
            <a:r>
              <a:rPr lang="en-US" sz="2400" dirty="0"/>
              <a:t>Increase the accessibility of ARCTICE products. </a:t>
            </a:r>
            <a:r>
              <a:rPr lang="en-US" sz="2400" b="1" dirty="0">
                <a:solidFill>
                  <a:srgbClr val="92D050"/>
                </a:solidFill>
              </a:rPr>
              <a:t>Completed.</a:t>
            </a:r>
          </a:p>
          <a:p>
            <a:pPr marL="0" indent="0">
              <a:spcAft>
                <a:spcPts val="1200"/>
              </a:spcAft>
              <a:buNone/>
            </a:pPr>
            <a:r>
              <a:rPr lang="en-US" sz="2400" dirty="0">
                <a:solidFill>
                  <a:srgbClr val="92D050"/>
                </a:solidFill>
              </a:rPr>
              <a:t>Task 3: </a:t>
            </a:r>
            <a:r>
              <a:rPr lang="en-US" altLang="en-US" sz="2400" dirty="0"/>
              <a:t>Transition the ARCTICE to an operational destination. </a:t>
            </a:r>
            <a:r>
              <a:rPr lang="en-US" altLang="en-US" sz="2400" dirty="0">
                <a:solidFill>
                  <a:srgbClr val="FFFF00"/>
                </a:solidFill>
              </a:rPr>
              <a:t>Partially </a:t>
            </a:r>
            <a:r>
              <a:rPr lang="en-US" altLang="en-US" sz="2400" b="1" dirty="0">
                <a:solidFill>
                  <a:srgbClr val="FFFF00"/>
                </a:solidFill>
              </a:rPr>
              <a:t>Completed</a:t>
            </a:r>
            <a:r>
              <a:rPr lang="en-US" altLang="en-US" sz="2400" b="1" dirty="0">
                <a:solidFill>
                  <a:srgbClr val="92D050"/>
                </a:solidFill>
              </a:rPr>
              <a:t>.</a:t>
            </a:r>
          </a:p>
          <a:p>
            <a:pPr marL="0" indent="0">
              <a:spcAft>
                <a:spcPts val="1200"/>
              </a:spcAft>
              <a:buNone/>
            </a:pPr>
            <a:r>
              <a:rPr lang="en-US" altLang="en-US" sz="2400" dirty="0">
                <a:solidFill>
                  <a:srgbClr val="92D050"/>
                </a:solidFill>
              </a:rPr>
              <a:t>Task 4: </a:t>
            </a:r>
            <a:r>
              <a:rPr lang="en-US" altLang="en-US" sz="2400" dirty="0"/>
              <a:t>Investigate application of ARCTICE RIO charts to forecast Bering Strait traffic bound for a future Arctic Port in Nome, AK. </a:t>
            </a:r>
            <a:r>
              <a:rPr lang="en-US" altLang="en-US" sz="2400" b="1" dirty="0">
                <a:solidFill>
                  <a:srgbClr val="92D050"/>
                </a:solidFill>
              </a:rPr>
              <a:t>Completed.</a:t>
            </a:r>
          </a:p>
          <a:p>
            <a:pPr marL="0" indent="0">
              <a:spcAft>
                <a:spcPts val="1200"/>
              </a:spcAft>
              <a:buNone/>
            </a:pPr>
            <a:endParaRPr lang="en-US" altLang="en-US" sz="2400" dirty="0"/>
          </a:p>
          <a:p>
            <a:pPr>
              <a:spcAft>
                <a:spcPts val="1200"/>
              </a:spcAft>
              <a:buFontTx/>
              <a:buChar char="•"/>
            </a:pPr>
            <a:endParaRPr lang="en-US" altLang="en-US" sz="2400" dirty="0"/>
          </a:p>
        </p:txBody>
      </p:sp>
      <p:sp>
        <p:nvSpPr>
          <p:cNvPr id="6" name="Rectangle 5">
            <a:extLst>
              <a:ext uri="{FF2B5EF4-FFF2-40B4-BE49-F238E27FC236}">
                <a16:creationId xmlns:a16="http://schemas.microsoft.com/office/drawing/2014/main" id="{C28E255F-81D3-234C-ACD2-C54B486668EE}"/>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13262222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Ice Conditions Index (ARCTICE)  </a:t>
            </a:r>
            <a:b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4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520404" y="1490663"/>
            <a:ext cx="5749169" cy="4037301"/>
          </a:xfrm>
        </p:spPr>
        <p:txBody>
          <a:bodyPr>
            <a:noAutofit/>
          </a:bodyPr>
          <a:lstStyle/>
          <a:p>
            <a:pPr marL="12700" lvl="1" indent="0">
              <a:spcAft>
                <a:spcPts val="1200"/>
              </a:spcAft>
              <a:buNone/>
            </a:pPr>
            <a:r>
              <a:rPr lang="en-US" sz="2000" b="1" dirty="0">
                <a:solidFill>
                  <a:srgbClr val="92D050"/>
                </a:solidFill>
              </a:rPr>
              <a:t>Task 1: </a:t>
            </a:r>
            <a:r>
              <a:rPr lang="en-US" sz="2000" b="1" dirty="0"/>
              <a:t>Finalize the validation efforts for the ARCTICE algorithm</a:t>
            </a:r>
            <a:r>
              <a:rPr lang="en-US" sz="2000" dirty="0"/>
              <a:t>. </a:t>
            </a:r>
          </a:p>
          <a:p>
            <a:pPr lvl="1">
              <a:spcAft>
                <a:spcPts val="1200"/>
              </a:spcAft>
            </a:pPr>
            <a:r>
              <a:rPr lang="en-US" altLang="en-US" sz="1800" dirty="0"/>
              <a:t>Received part of the ice data from USNIC on board Healy (acknowledgement to Sofia Montalvo, Michael Lowe and Bailey Miller from USNIC);</a:t>
            </a:r>
          </a:p>
          <a:p>
            <a:pPr lvl="1">
              <a:spcAft>
                <a:spcPts val="1200"/>
              </a:spcAft>
              <a:buFontTx/>
              <a:buChar char="•"/>
            </a:pPr>
            <a:r>
              <a:rPr lang="en-US" sz="1800" dirty="0"/>
              <a:t>The accuracy of the ARCTICE model was evaluated based on the 3 ranges of RIO values listed in Table 1. The accuracy of the ARCTICE model depends on the ship ice class. </a:t>
            </a:r>
            <a:endParaRPr lang="en-US" altLang="en-US" sz="1800" dirty="0"/>
          </a:p>
          <a:p>
            <a:pPr lvl="1">
              <a:spcAft>
                <a:spcPts val="1200"/>
              </a:spcAft>
              <a:buFontTx/>
              <a:buChar char="•"/>
            </a:pPr>
            <a:endParaRPr lang="en-US" altLang="en-US" sz="2000" dirty="0"/>
          </a:p>
          <a:p>
            <a:pPr>
              <a:spcAft>
                <a:spcPts val="1200"/>
              </a:spcAft>
              <a:buFontTx/>
              <a:buChar char="•"/>
            </a:pPr>
            <a:endParaRPr lang="en-US" altLang="en-US" sz="2400" dirty="0"/>
          </a:p>
        </p:txBody>
      </p:sp>
      <p:pic>
        <p:nvPicPr>
          <p:cNvPr id="6" name="Picture 5">
            <a:extLst>
              <a:ext uri="{FF2B5EF4-FFF2-40B4-BE49-F238E27FC236}">
                <a16:creationId xmlns:a16="http://schemas.microsoft.com/office/drawing/2014/main" id="{D395F9E6-7FC4-754A-ABC3-FDFCE8F9648B}"/>
              </a:ext>
            </a:extLst>
          </p:cNvPr>
          <p:cNvPicPr/>
          <p:nvPr/>
        </p:nvPicPr>
        <p:blipFill>
          <a:blip r:embed="rId2"/>
          <a:stretch>
            <a:fillRect/>
          </a:stretch>
        </p:blipFill>
        <p:spPr>
          <a:xfrm>
            <a:off x="6378733" y="1083251"/>
            <a:ext cx="5479415" cy="2047875"/>
          </a:xfrm>
          <a:prstGeom prst="rect">
            <a:avLst/>
          </a:prstGeom>
        </p:spPr>
      </p:pic>
      <p:sp>
        <p:nvSpPr>
          <p:cNvPr id="2" name="TextBox 1">
            <a:extLst>
              <a:ext uri="{FF2B5EF4-FFF2-40B4-BE49-F238E27FC236}">
                <a16:creationId xmlns:a16="http://schemas.microsoft.com/office/drawing/2014/main" id="{63770F38-7C51-E44A-B2DC-759E1DC2B363}"/>
              </a:ext>
            </a:extLst>
          </p:cNvPr>
          <p:cNvSpPr txBox="1"/>
          <p:nvPr/>
        </p:nvSpPr>
        <p:spPr>
          <a:xfrm>
            <a:off x="6378732" y="3275336"/>
            <a:ext cx="5479415" cy="313932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For more ice-capable ships such as Healy, the model is accurate and indicated ‘normal sailing’ on all recorded locations.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However, the input data used for the ARCTICE model sometimes underestimates the ice thickness, especially in the marginal ice zones, and therefore creates some discrepancies of RIO value for less ice-capable ships.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For example, using the same data from Healy, the ARCTICE model accuracy is only 72% for an PC7 (least ice capable) ship.</a:t>
            </a:r>
            <a:endParaRPr kumimoji="0" lang="en-US" sz="1000" b="0" i="0" u="none" strike="noStrike" kern="1200" cap="none" spc="0" normalizeH="0" baseline="0" noProof="0" dirty="0">
              <a:ln>
                <a:noFill/>
              </a:ln>
              <a:solidFill>
                <a:srgbClr val="92D050"/>
              </a:solidFill>
              <a:effectLst/>
              <a:uLnTx/>
              <a:uFillTx/>
              <a:latin typeface="Franklin Gothic Book" panose="020B0503020102020204" pitchFamily="34" charset="0"/>
              <a:ea typeface="+mn-ea"/>
              <a:cs typeface="+mn-cs"/>
            </a:endParaRPr>
          </a:p>
        </p:txBody>
      </p:sp>
      <p:sp>
        <p:nvSpPr>
          <p:cNvPr id="7" name="Rectangle 6">
            <a:extLst>
              <a:ext uri="{FF2B5EF4-FFF2-40B4-BE49-F238E27FC236}">
                <a16:creationId xmlns:a16="http://schemas.microsoft.com/office/drawing/2014/main" id="{5C6C2C9A-1095-D745-B93B-A7EDE9021BD9}"/>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31775006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162B2-9F90-0A47-BB9B-E5F5D6AE4F24}"/>
              </a:ext>
            </a:extLst>
          </p:cNvPr>
          <p:cNvSpPr>
            <a:spLocks noGrp="1"/>
          </p:cNvSpPr>
          <p:nvPr>
            <p:ph type="body" sz="quarter" idx="10"/>
          </p:nvPr>
        </p:nvSpPr>
        <p:spPr>
          <a:xfrm>
            <a:off x="548115" y="1601864"/>
            <a:ext cx="6656250" cy="3801409"/>
          </a:xfrm>
        </p:spPr>
        <p:txBody>
          <a:bodyPr>
            <a:normAutofit lnSpcReduction="10000"/>
          </a:bodyPr>
          <a:lstStyle/>
          <a:p>
            <a:r>
              <a:rPr lang="en-US" sz="2000" b="1" dirty="0">
                <a:solidFill>
                  <a:srgbClr val="92D050"/>
                </a:solidFill>
              </a:rPr>
              <a:t>Task 2: </a:t>
            </a:r>
            <a:r>
              <a:rPr lang="en-US" sz="2000" b="1" dirty="0"/>
              <a:t>Increase the accessibility of ARCTICE products</a:t>
            </a:r>
          </a:p>
          <a:p>
            <a:endParaRPr lang="en-US" sz="2000" dirty="0"/>
          </a:p>
          <a:p>
            <a:pPr marL="342900" indent="-342900">
              <a:buFont typeface="Arial" panose="020B0604020202020204" pitchFamily="34" charset="0"/>
              <a:buChar char="•"/>
            </a:pPr>
            <a:r>
              <a:rPr lang="en-US" sz="2000" dirty="0"/>
              <a:t>The research team, alongside Axiom employees, investigated ease of access and built a front-facing website for the products aimed for on-board and mobile device usage. </a:t>
            </a:r>
          </a:p>
          <a:p>
            <a:pPr marL="342900" indent="-342900">
              <a:buFont typeface="Arial" panose="020B0604020202020204" pitchFamily="34" charset="0"/>
              <a:buChar char="•"/>
            </a:pPr>
            <a:r>
              <a:rPr lang="en-US" sz="2000" dirty="0"/>
              <a:t>The website is </a:t>
            </a:r>
            <a:r>
              <a:rPr lang="en-US" sz="2000" u="sng" dirty="0">
                <a:hlinkClick r:id="rId2"/>
              </a:rPr>
              <a:t>https://arctice.srv.axds.co/</a:t>
            </a:r>
            <a:r>
              <a:rPr lang="en-US" sz="2000" dirty="0"/>
              <a:t>. The website also includes instructions for users to easily use the product. </a:t>
            </a:r>
          </a:p>
          <a:p>
            <a:pPr marL="342900" indent="-342900">
              <a:buFont typeface="Arial" panose="020B0604020202020204" pitchFamily="34" charset="0"/>
              <a:buChar char="•"/>
            </a:pPr>
            <a:r>
              <a:rPr lang="en-US" sz="2000" dirty="0"/>
              <a:t>Another value-added element proposed is the inclusion and offering of ArcGIS capable data sets allowing onshore use such as route planning.</a:t>
            </a:r>
          </a:p>
          <a:p>
            <a:endParaRPr lang="en-US" dirty="0"/>
          </a:p>
        </p:txBody>
      </p:sp>
      <p:sp>
        <p:nvSpPr>
          <p:cNvPr id="6" name="Title 1">
            <a:extLst>
              <a:ext uri="{FF2B5EF4-FFF2-40B4-BE49-F238E27FC236}">
                <a16:creationId xmlns:a16="http://schemas.microsoft.com/office/drawing/2014/main" id="{61A5CE4C-ADEB-1E42-9CE2-A4E62CDEF30D}"/>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Ice Conditions Index (ARCTICE)  </a:t>
            </a:r>
            <a:b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4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rPr>
              <a:t>Project year 8 workplan</a:t>
            </a:r>
          </a:p>
        </p:txBody>
      </p:sp>
      <p:pic>
        <p:nvPicPr>
          <p:cNvPr id="8" name="Picture 7" descr="Graphical user interface, application, website&#10;&#10;Description automatically generated">
            <a:extLst>
              <a:ext uri="{FF2B5EF4-FFF2-40B4-BE49-F238E27FC236}">
                <a16:creationId xmlns:a16="http://schemas.microsoft.com/office/drawing/2014/main" id="{FF15B199-4513-B74C-ABFB-AE2C1350AC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4365" y="1542912"/>
            <a:ext cx="4572000" cy="4114800"/>
          </a:xfrm>
          <a:prstGeom prst="rect">
            <a:avLst/>
          </a:prstGeom>
        </p:spPr>
      </p:pic>
      <p:sp>
        <p:nvSpPr>
          <p:cNvPr id="9" name="Text Placeholder 8">
            <a:extLst>
              <a:ext uri="{FF2B5EF4-FFF2-40B4-BE49-F238E27FC236}">
                <a16:creationId xmlns:a16="http://schemas.microsoft.com/office/drawing/2014/main" id="{E4921D93-5DC2-984A-A812-3CB72223C56F}"/>
              </a:ext>
            </a:extLst>
          </p:cNvPr>
          <p:cNvSpPr>
            <a:spLocks noGrp="1"/>
          </p:cNvSpPr>
          <p:nvPr>
            <p:ph type="body" sz="quarter" idx="17"/>
          </p:nvPr>
        </p:nvSpPr>
        <p:spPr>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9816974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162B2-9F90-0A47-BB9B-E5F5D6AE4F24}"/>
              </a:ext>
            </a:extLst>
          </p:cNvPr>
          <p:cNvSpPr>
            <a:spLocks noGrp="1"/>
          </p:cNvSpPr>
          <p:nvPr>
            <p:ph type="body" sz="quarter" idx="10"/>
          </p:nvPr>
        </p:nvSpPr>
        <p:spPr>
          <a:xfrm>
            <a:off x="548115" y="1601864"/>
            <a:ext cx="6656250" cy="3801409"/>
          </a:xfrm>
        </p:spPr>
        <p:txBody>
          <a:bodyPr>
            <a:normAutofit/>
          </a:bodyPr>
          <a:lstStyle/>
          <a:p>
            <a:r>
              <a:rPr lang="en-US" sz="2400" b="1" dirty="0">
                <a:solidFill>
                  <a:srgbClr val="92D050"/>
                </a:solidFill>
              </a:rPr>
              <a:t>Task 3: </a:t>
            </a:r>
            <a:r>
              <a:rPr lang="en-US" altLang="en-US" sz="2400" b="1" dirty="0"/>
              <a:t>Transition the ARCTICE to an operational destination</a:t>
            </a:r>
          </a:p>
          <a:p>
            <a:endParaRPr lang="en-US" sz="2000" dirty="0"/>
          </a:p>
          <a:p>
            <a:pPr marL="342900" indent="-342900">
              <a:buFont typeface="Arial" panose="020B0604020202020204" pitchFamily="34" charset="0"/>
              <a:buChar char="•"/>
            </a:pPr>
            <a:r>
              <a:rPr lang="en-US" sz="2400" dirty="0"/>
              <a:t>ARCTICE is operational and maintained by Axiom Data Science</a:t>
            </a:r>
          </a:p>
          <a:p>
            <a:pPr marL="342900" indent="-342900">
              <a:buFont typeface="Arial" panose="020B0604020202020204" pitchFamily="34" charset="0"/>
              <a:buChar char="•"/>
            </a:pPr>
            <a:r>
              <a:rPr lang="en-US" sz="2400" dirty="0"/>
              <a:t>Final federally-owned operational destination is currently under discussion. Working to maintain longevity of the system.</a:t>
            </a:r>
          </a:p>
          <a:p>
            <a:endParaRPr lang="en-US" dirty="0"/>
          </a:p>
        </p:txBody>
      </p:sp>
      <p:sp>
        <p:nvSpPr>
          <p:cNvPr id="6" name="Title 1">
            <a:extLst>
              <a:ext uri="{FF2B5EF4-FFF2-40B4-BE49-F238E27FC236}">
                <a16:creationId xmlns:a16="http://schemas.microsoft.com/office/drawing/2014/main" id="{61A5CE4C-ADEB-1E42-9CE2-A4E62CDEF30D}"/>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Ice Conditions Index (ARCTICE)  </a:t>
            </a:r>
            <a:b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4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rPr>
              <a:t>Project year 8 workplan</a:t>
            </a:r>
          </a:p>
        </p:txBody>
      </p:sp>
      <p:sp>
        <p:nvSpPr>
          <p:cNvPr id="7" name="Text Placeholder 6">
            <a:extLst>
              <a:ext uri="{FF2B5EF4-FFF2-40B4-BE49-F238E27FC236}">
                <a16:creationId xmlns:a16="http://schemas.microsoft.com/office/drawing/2014/main" id="{308BF3CC-94D8-B44F-9909-420C6BAF75B7}"/>
              </a:ext>
            </a:extLst>
          </p:cNvPr>
          <p:cNvSpPr>
            <a:spLocks noGrp="1"/>
          </p:cNvSpPr>
          <p:nvPr>
            <p:ph type="body" sz="quarter" idx="17"/>
          </p:nvPr>
        </p:nvSpPr>
        <p:spPr>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1408121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Arctic Ice Conditions Index (ARCTICE)  </a:t>
            </a:r>
            <a:b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br>
            <a:r>
              <a:rPr kumimoji="0" lang="en-US" sz="24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11014322" cy="2682875"/>
          </a:xfrm>
        </p:spPr>
        <p:txBody>
          <a:bodyPr>
            <a:noAutofit/>
          </a:bodyPr>
          <a:lstStyle/>
          <a:p>
            <a:pPr marL="0" indent="0">
              <a:spcAft>
                <a:spcPts val="1200"/>
              </a:spcAft>
              <a:buNone/>
            </a:pPr>
            <a:r>
              <a:rPr lang="en-US" altLang="en-US" sz="2400" b="1" dirty="0">
                <a:solidFill>
                  <a:srgbClr val="92D050"/>
                </a:solidFill>
              </a:rPr>
              <a:t>Task 4: </a:t>
            </a:r>
            <a:r>
              <a:rPr lang="en-US" altLang="en-US" sz="2400" b="1" dirty="0"/>
              <a:t>Investigate application of ARCTICE RIO charts to forecast Bering Strait traffic bound for a future Arctic Port in Nome, AK </a:t>
            </a:r>
          </a:p>
          <a:p>
            <a:pPr>
              <a:spcAft>
                <a:spcPts val="1200"/>
              </a:spcAft>
            </a:pPr>
            <a:r>
              <a:rPr lang="en-US" altLang="en-US" sz="2400" dirty="0"/>
              <a:t>Investigated application of ARCTICE RIO charts to forecast Bering Strait traffic bound for a future Arctic Port in Nome, AK:</a:t>
            </a:r>
          </a:p>
          <a:p>
            <a:pPr lvl="1">
              <a:spcAft>
                <a:spcPts val="1200"/>
              </a:spcAft>
              <a:buFontTx/>
              <a:buChar char="•"/>
            </a:pPr>
            <a:r>
              <a:rPr lang="en-US" altLang="en-US" sz="2000" dirty="0"/>
              <a:t>Analyzed ARCTICE data for year 2021 at Bering Strait;</a:t>
            </a:r>
          </a:p>
          <a:p>
            <a:pPr lvl="1">
              <a:spcAft>
                <a:spcPts val="1200"/>
              </a:spcAft>
              <a:buFontTx/>
              <a:buChar char="•"/>
            </a:pPr>
            <a:r>
              <a:rPr lang="en-US" altLang="en-US" sz="2000" dirty="0"/>
              <a:t>The days of safe passage at Bering Strait in year 2021 for various ice class vessels are listed in Table. </a:t>
            </a:r>
          </a:p>
          <a:p>
            <a:pPr lvl="1">
              <a:spcAft>
                <a:spcPts val="1200"/>
              </a:spcAft>
              <a:buFontTx/>
              <a:buChar char="•"/>
            </a:pPr>
            <a:endParaRPr lang="en-US" altLang="en-US" sz="2000" dirty="0"/>
          </a:p>
          <a:p>
            <a:pPr marL="0" indent="0">
              <a:spcAft>
                <a:spcPts val="1200"/>
              </a:spcAft>
              <a:buNone/>
            </a:pPr>
            <a:endParaRPr lang="en-US" altLang="en-US" sz="2400" dirty="0"/>
          </a:p>
          <a:p>
            <a:pPr>
              <a:spcAft>
                <a:spcPts val="1200"/>
              </a:spcAft>
              <a:buFontTx/>
              <a:buChar char="•"/>
            </a:pPr>
            <a:endParaRPr lang="en-US" altLang="en-US" sz="2400" dirty="0"/>
          </a:p>
        </p:txBody>
      </p:sp>
      <p:graphicFrame>
        <p:nvGraphicFramePr>
          <p:cNvPr id="3" name="Table 2">
            <a:extLst>
              <a:ext uri="{FF2B5EF4-FFF2-40B4-BE49-F238E27FC236}">
                <a16:creationId xmlns:a16="http://schemas.microsoft.com/office/drawing/2014/main" id="{0C294CCC-DFC3-44B1-A8A8-50ED647BF750}"/>
              </a:ext>
            </a:extLst>
          </p:cNvPr>
          <p:cNvGraphicFramePr>
            <a:graphicFrameLocks noGrp="1"/>
          </p:cNvGraphicFramePr>
          <p:nvPr/>
        </p:nvGraphicFramePr>
        <p:xfrm>
          <a:off x="1076978" y="4707254"/>
          <a:ext cx="10119493" cy="1320165"/>
        </p:xfrm>
        <a:graphic>
          <a:graphicData uri="http://schemas.openxmlformats.org/drawingml/2006/table">
            <a:tbl>
              <a:tblPr firstRow="1" bandRow="1">
                <a:tableStyleId>{5C22544A-7EE6-4342-B048-85BDC9FD1C3A}</a:tableStyleId>
              </a:tblPr>
              <a:tblGrid>
                <a:gridCol w="2001328">
                  <a:extLst>
                    <a:ext uri="{9D8B030D-6E8A-4147-A177-3AD203B41FA5}">
                      <a16:colId xmlns:a16="http://schemas.microsoft.com/office/drawing/2014/main" val="937139734"/>
                    </a:ext>
                  </a:extLst>
                </a:gridCol>
                <a:gridCol w="738015">
                  <a:extLst>
                    <a:ext uri="{9D8B030D-6E8A-4147-A177-3AD203B41FA5}">
                      <a16:colId xmlns:a16="http://schemas.microsoft.com/office/drawing/2014/main" val="2577534107"/>
                    </a:ext>
                  </a:extLst>
                </a:gridCol>
                <a:gridCol w="738015">
                  <a:extLst>
                    <a:ext uri="{9D8B030D-6E8A-4147-A177-3AD203B41FA5}">
                      <a16:colId xmlns:a16="http://schemas.microsoft.com/office/drawing/2014/main" val="2173807665"/>
                    </a:ext>
                  </a:extLst>
                </a:gridCol>
                <a:gridCol w="738015">
                  <a:extLst>
                    <a:ext uri="{9D8B030D-6E8A-4147-A177-3AD203B41FA5}">
                      <a16:colId xmlns:a16="http://schemas.microsoft.com/office/drawing/2014/main" val="2827721753"/>
                    </a:ext>
                  </a:extLst>
                </a:gridCol>
                <a:gridCol w="738015">
                  <a:extLst>
                    <a:ext uri="{9D8B030D-6E8A-4147-A177-3AD203B41FA5}">
                      <a16:colId xmlns:a16="http://schemas.microsoft.com/office/drawing/2014/main" val="1176061351"/>
                    </a:ext>
                  </a:extLst>
                </a:gridCol>
                <a:gridCol w="738015">
                  <a:extLst>
                    <a:ext uri="{9D8B030D-6E8A-4147-A177-3AD203B41FA5}">
                      <a16:colId xmlns:a16="http://schemas.microsoft.com/office/drawing/2014/main" val="3653013020"/>
                    </a:ext>
                  </a:extLst>
                </a:gridCol>
                <a:gridCol w="738015">
                  <a:extLst>
                    <a:ext uri="{9D8B030D-6E8A-4147-A177-3AD203B41FA5}">
                      <a16:colId xmlns:a16="http://schemas.microsoft.com/office/drawing/2014/main" val="1174216578"/>
                    </a:ext>
                  </a:extLst>
                </a:gridCol>
                <a:gridCol w="738015">
                  <a:extLst>
                    <a:ext uri="{9D8B030D-6E8A-4147-A177-3AD203B41FA5}">
                      <a16:colId xmlns:a16="http://schemas.microsoft.com/office/drawing/2014/main" val="602871353"/>
                    </a:ext>
                  </a:extLst>
                </a:gridCol>
                <a:gridCol w="738015">
                  <a:extLst>
                    <a:ext uri="{9D8B030D-6E8A-4147-A177-3AD203B41FA5}">
                      <a16:colId xmlns:a16="http://schemas.microsoft.com/office/drawing/2014/main" val="3488048821"/>
                    </a:ext>
                  </a:extLst>
                </a:gridCol>
                <a:gridCol w="738015">
                  <a:extLst>
                    <a:ext uri="{9D8B030D-6E8A-4147-A177-3AD203B41FA5}">
                      <a16:colId xmlns:a16="http://schemas.microsoft.com/office/drawing/2014/main" val="2455601948"/>
                    </a:ext>
                  </a:extLst>
                </a:gridCol>
                <a:gridCol w="738015">
                  <a:extLst>
                    <a:ext uri="{9D8B030D-6E8A-4147-A177-3AD203B41FA5}">
                      <a16:colId xmlns:a16="http://schemas.microsoft.com/office/drawing/2014/main" val="2202658852"/>
                    </a:ext>
                  </a:extLst>
                </a:gridCol>
                <a:gridCol w="738015">
                  <a:extLst>
                    <a:ext uri="{9D8B030D-6E8A-4147-A177-3AD203B41FA5}">
                      <a16:colId xmlns:a16="http://schemas.microsoft.com/office/drawing/2014/main" val="3381375074"/>
                    </a:ext>
                  </a:extLst>
                </a:gridCol>
              </a:tblGrid>
              <a:tr h="370840">
                <a:tc>
                  <a:txBody>
                    <a:bodyPr/>
                    <a:lstStyle/>
                    <a:p>
                      <a:r>
                        <a:rPr lang="en-US" sz="2000" dirty="0">
                          <a:latin typeface="+mn-lt"/>
                        </a:rPr>
                        <a:t>Vessel ice class</a:t>
                      </a:r>
                    </a:p>
                  </a:txBody>
                  <a:tcPr anchor="ctr"/>
                </a:tc>
                <a:tc>
                  <a:txBody>
                    <a:bodyPr/>
                    <a:lstStyle/>
                    <a:p>
                      <a:pPr algn="ctr" fontAlgn="b"/>
                      <a:r>
                        <a:rPr lang="en-US" sz="2000" b="0" i="0" u="none" strike="noStrike" dirty="0">
                          <a:solidFill>
                            <a:srgbClr val="000000"/>
                          </a:solidFill>
                          <a:effectLst/>
                          <a:latin typeface="+mn-lt"/>
                        </a:rPr>
                        <a:t>PC1</a:t>
                      </a:r>
                    </a:p>
                  </a:txBody>
                  <a:tcPr marL="9525" marR="9525" marT="9525" marB="0" anchor="ctr"/>
                </a:tc>
                <a:tc>
                  <a:txBody>
                    <a:bodyPr/>
                    <a:lstStyle/>
                    <a:p>
                      <a:pPr algn="ctr" fontAlgn="b"/>
                      <a:r>
                        <a:rPr lang="en-US" sz="2000" b="0" i="0" u="none" strike="noStrike" dirty="0">
                          <a:solidFill>
                            <a:srgbClr val="000000"/>
                          </a:solidFill>
                          <a:effectLst/>
                          <a:latin typeface="+mn-lt"/>
                        </a:rPr>
                        <a:t>PC2</a:t>
                      </a:r>
                    </a:p>
                  </a:txBody>
                  <a:tcPr marL="9525" marR="9525" marT="9525" marB="0" anchor="ctr"/>
                </a:tc>
                <a:tc>
                  <a:txBody>
                    <a:bodyPr/>
                    <a:lstStyle/>
                    <a:p>
                      <a:pPr algn="ctr" fontAlgn="b"/>
                      <a:r>
                        <a:rPr lang="en-US" sz="2000" b="0" i="0" u="none" strike="noStrike" dirty="0">
                          <a:solidFill>
                            <a:srgbClr val="000000"/>
                          </a:solidFill>
                          <a:effectLst/>
                          <a:latin typeface="+mn-lt"/>
                        </a:rPr>
                        <a:t>PC3</a:t>
                      </a:r>
                    </a:p>
                  </a:txBody>
                  <a:tcPr marL="9525" marR="9525" marT="9525" marB="0" anchor="ctr"/>
                </a:tc>
                <a:tc>
                  <a:txBody>
                    <a:bodyPr/>
                    <a:lstStyle/>
                    <a:p>
                      <a:pPr algn="ctr" fontAlgn="b"/>
                      <a:r>
                        <a:rPr lang="en-US" sz="2000" b="0" i="0" u="none" strike="noStrike" dirty="0">
                          <a:solidFill>
                            <a:srgbClr val="000000"/>
                          </a:solidFill>
                          <a:effectLst/>
                          <a:latin typeface="+mn-lt"/>
                        </a:rPr>
                        <a:t>PC4</a:t>
                      </a:r>
                    </a:p>
                  </a:txBody>
                  <a:tcPr marL="9525" marR="9525" marT="9525" marB="0" anchor="ctr"/>
                </a:tc>
                <a:tc>
                  <a:txBody>
                    <a:bodyPr/>
                    <a:lstStyle/>
                    <a:p>
                      <a:pPr algn="ctr" fontAlgn="b"/>
                      <a:r>
                        <a:rPr lang="en-US" sz="2000" b="0" i="0" u="none" strike="noStrike" dirty="0">
                          <a:solidFill>
                            <a:srgbClr val="000000"/>
                          </a:solidFill>
                          <a:effectLst/>
                          <a:latin typeface="+mn-lt"/>
                        </a:rPr>
                        <a:t>PC5</a:t>
                      </a:r>
                    </a:p>
                  </a:txBody>
                  <a:tcPr marL="9525" marR="9525" marT="9525" marB="0" anchor="ctr"/>
                </a:tc>
                <a:tc>
                  <a:txBody>
                    <a:bodyPr/>
                    <a:lstStyle/>
                    <a:p>
                      <a:pPr algn="ctr" fontAlgn="b"/>
                      <a:r>
                        <a:rPr lang="en-US" sz="2000" b="0" i="0" u="none" strike="noStrike" dirty="0">
                          <a:solidFill>
                            <a:srgbClr val="000000"/>
                          </a:solidFill>
                          <a:effectLst/>
                          <a:latin typeface="+mn-lt"/>
                        </a:rPr>
                        <a:t>PC6</a:t>
                      </a:r>
                    </a:p>
                  </a:txBody>
                  <a:tcPr marL="9525" marR="9525" marT="9525" marB="0" anchor="ctr"/>
                </a:tc>
                <a:tc>
                  <a:txBody>
                    <a:bodyPr/>
                    <a:lstStyle/>
                    <a:p>
                      <a:pPr algn="ctr" fontAlgn="b"/>
                      <a:r>
                        <a:rPr lang="en-US" sz="2000" b="0" i="0" u="none" strike="noStrike" dirty="0">
                          <a:solidFill>
                            <a:srgbClr val="000000"/>
                          </a:solidFill>
                          <a:effectLst/>
                          <a:latin typeface="+mn-lt"/>
                        </a:rPr>
                        <a:t>PC7</a:t>
                      </a:r>
                    </a:p>
                  </a:txBody>
                  <a:tcPr marL="9525" marR="9525" marT="9525" marB="0" anchor="ctr"/>
                </a:tc>
                <a:tc>
                  <a:txBody>
                    <a:bodyPr/>
                    <a:lstStyle/>
                    <a:p>
                      <a:pPr algn="ctr" fontAlgn="b"/>
                      <a:r>
                        <a:rPr lang="en-US" sz="2000" b="0" i="0" u="none" strike="noStrike" dirty="0">
                          <a:solidFill>
                            <a:srgbClr val="000000"/>
                          </a:solidFill>
                          <a:effectLst/>
                          <a:latin typeface="+mn-lt"/>
                        </a:rPr>
                        <a:t>1A super</a:t>
                      </a:r>
                    </a:p>
                  </a:txBody>
                  <a:tcPr marL="9525" marR="9525" marT="9525" marB="0" anchor="ctr"/>
                </a:tc>
                <a:tc>
                  <a:txBody>
                    <a:bodyPr/>
                    <a:lstStyle/>
                    <a:p>
                      <a:pPr algn="ctr" fontAlgn="b"/>
                      <a:r>
                        <a:rPr lang="en-US" sz="2000" b="0" i="0" u="none" strike="noStrike" dirty="0">
                          <a:solidFill>
                            <a:srgbClr val="000000"/>
                          </a:solidFill>
                          <a:effectLst/>
                          <a:latin typeface="+mn-lt"/>
                        </a:rPr>
                        <a:t>1A</a:t>
                      </a:r>
                    </a:p>
                  </a:txBody>
                  <a:tcPr marL="9525" marR="9525" marT="9525" marB="0" anchor="ctr"/>
                </a:tc>
                <a:tc>
                  <a:txBody>
                    <a:bodyPr/>
                    <a:lstStyle/>
                    <a:p>
                      <a:pPr algn="ctr" fontAlgn="b"/>
                      <a:r>
                        <a:rPr lang="en-US" sz="2000" b="0" i="0" u="none" strike="noStrike" dirty="0">
                          <a:solidFill>
                            <a:srgbClr val="000000"/>
                          </a:solidFill>
                          <a:effectLst/>
                          <a:latin typeface="+mn-lt"/>
                        </a:rPr>
                        <a:t>1B</a:t>
                      </a:r>
                    </a:p>
                  </a:txBody>
                  <a:tcPr marL="9525" marR="9525" marT="9525" marB="0" anchor="ctr"/>
                </a:tc>
                <a:tc>
                  <a:txBody>
                    <a:bodyPr/>
                    <a:lstStyle/>
                    <a:p>
                      <a:pPr algn="ctr" fontAlgn="b"/>
                      <a:r>
                        <a:rPr lang="en-US" sz="2000" b="0" i="0" u="none" strike="noStrike" dirty="0">
                          <a:solidFill>
                            <a:srgbClr val="000000"/>
                          </a:solidFill>
                          <a:effectLst/>
                          <a:latin typeface="+mn-lt"/>
                        </a:rPr>
                        <a:t>1C</a:t>
                      </a:r>
                    </a:p>
                  </a:txBody>
                  <a:tcPr marL="9525" marR="9525" marT="9525" marB="0" anchor="ctr"/>
                </a:tc>
                <a:extLst>
                  <a:ext uri="{0D108BD9-81ED-4DB2-BD59-A6C34878D82A}">
                    <a16:rowId xmlns:a16="http://schemas.microsoft.com/office/drawing/2014/main" val="2574014889"/>
                  </a:ext>
                </a:extLst>
              </a:tr>
              <a:tr h="370840">
                <a:tc>
                  <a:txBody>
                    <a:bodyPr/>
                    <a:lstStyle/>
                    <a:p>
                      <a:r>
                        <a:rPr lang="en-US" sz="2000" dirty="0">
                          <a:solidFill>
                            <a:schemeClr val="bg1"/>
                          </a:solidFill>
                          <a:latin typeface="+mn-lt"/>
                        </a:rPr>
                        <a:t>Days for safe passage in 2021</a:t>
                      </a:r>
                    </a:p>
                  </a:txBody>
                  <a:tcPr anchor="ctr"/>
                </a:tc>
                <a:tc>
                  <a:txBody>
                    <a:bodyPr/>
                    <a:lstStyle/>
                    <a:p>
                      <a:pPr algn="ctr" fontAlgn="b"/>
                      <a:r>
                        <a:rPr lang="en-US" sz="2000" b="0" i="0" u="none" strike="noStrike" dirty="0">
                          <a:solidFill>
                            <a:srgbClr val="000000"/>
                          </a:solidFill>
                          <a:effectLst/>
                          <a:latin typeface="Calibri" panose="020F0502020204030204" pitchFamily="34" charset="0"/>
                        </a:rPr>
                        <a:t>365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365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365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365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365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362</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359</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352</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317</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275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254</a:t>
                      </a:r>
                    </a:p>
                  </a:txBody>
                  <a:tcPr marL="9525" marR="9525" marT="9525" marB="0" anchor="ctr"/>
                </a:tc>
                <a:extLst>
                  <a:ext uri="{0D108BD9-81ED-4DB2-BD59-A6C34878D82A}">
                    <a16:rowId xmlns:a16="http://schemas.microsoft.com/office/drawing/2014/main" val="2447011096"/>
                  </a:ext>
                </a:extLst>
              </a:tr>
            </a:tbl>
          </a:graphicData>
        </a:graphic>
      </p:graphicFrame>
      <p:sp>
        <p:nvSpPr>
          <p:cNvPr id="6" name="Rectangle 5">
            <a:extLst>
              <a:ext uri="{FF2B5EF4-FFF2-40B4-BE49-F238E27FC236}">
                <a16:creationId xmlns:a16="http://schemas.microsoft.com/office/drawing/2014/main" id="{8D88AD7C-D8F8-AB40-AA0C-922827B51621}"/>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14144809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7989" y="1491270"/>
            <a:ext cx="5920764" cy="2921241"/>
          </a:xfrm>
          <a:prstGeom prst="rect">
            <a:avLst/>
          </a:prstGeom>
        </p:spPr>
        <p:txBody>
          <a:bodyPr vert="horz" lIns="91440" tIns="45720" rIns="91440" bIns="45720" rtlCol="0">
            <a:normAutofit fontScale="92500" lnSpcReduction="20000"/>
          </a:bodyPr>
          <a:lstStyle/>
          <a:p>
            <a:pPr marL="228600" marR="0" lvl="0" indent="-228600" algn="l" defTabSz="914400" rtl="0" eaLnBrk="1" fontAlgn="auto" latinLnBrk="0" hangingPunct="1">
              <a:lnSpc>
                <a:spcPct val="120000"/>
              </a:lnSpc>
              <a:spcBef>
                <a:spcPts val="60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Feedback…</a:t>
            </a:r>
          </a:p>
          <a:p>
            <a:pPr marL="228600" marR="0" lvl="0" indent="-228600" algn="l" defTabSz="914400" rtl="0" eaLnBrk="1" fontAlgn="auto" latinLnBrk="0" hangingPunct="1">
              <a:lnSpc>
                <a:spcPct val="120000"/>
              </a:lnSpc>
              <a:spcBef>
                <a:spcPts val="60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What are we missing?</a:t>
            </a:r>
          </a:p>
          <a:p>
            <a:pPr marL="228600" marR="0" lvl="0" indent="-228600" algn="l" defTabSz="914400" rtl="0" eaLnBrk="1" fontAlgn="auto" latinLnBrk="0" hangingPunct="1">
              <a:lnSpc>
                <a:spcPct val="120000"/>
              </a:lnSpc>
              <a:spcBef>
                <a:spcPts val="60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What can we improve?</a:t>
            </a:r>
          </a:p>
          <a:p>
            <a:pPr marL="228600" marR="0" lvl="0" indent="-228600" algn="l" defTabSz="914400" rtl="0" eaLnBrk="1" fontAlgn="auto" latinLnBrk="0" hangingPunct="1">
              <a:lnSpc>
                <a:spcPct val="120000"/>
              </a:lnSpc>
              <a:spcBef>
                <a:spcPts val="600"/>
              </a:spcBef>
              <a:spcAft>
                <a:spcPts val="12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Who should we connect with to improve odds of research success?</a:t>
            </a:r>
          </a:p>
        </p:txBody>
      </p:sp>
      <p:pic>
        <p:nvPicPr>
          <p:cNvPr id="6" name="Picture Placeholder 4" descr="A large ship in the snow&#10;&#10;Description automatically generated">
            <a:extLst>
              <a:ext uri="{FF2B5EF4-FFF2-40B4-BE49-F238E27FC236}">
                <a16:creationId xmlns:a16="http://schemas.microsoft.com/office/drawing/2014/main" id="{D9A7BD7A-D72A-E04F-B583-6124BE9A906F}"/>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218185" y="1746208"/>
            <a:ext cx="3733800" cy="2244725"/>
          </a:xfrm>
          <a:prstGeom prst="rect">
            <a:avLst/>
          </a:prstGeom>
        </p:spPr>
      </p:pic>
      <p:sp>
        <p:nvSpPr>
          <p:cNvPr id="7" name="Title 1">
            <a:extLst>
              <a:ext uri="{FF2B5EF4-FFF2-40B4-BE49-F238E27FC236}">
                <a16:creationId xmlns:a16="http://schemas.microsoft.com/office/drawing/2014/main" id="{25D2C411-3809-4242-9BD0-EF772C38992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Ready for Questions</a:t>
            </a:r>
            <a:endParaRPr kumimoji="0" lang="en-US" sz="2800" b="0" i="0" u="none" strike="noStrike" kern="1200" cap="none" spc="0" normalizeH="0" baseline="0" noProof="0" dirty="0">
              <a:ln>
                <a:noFill/>
              </a:ln>
              <a:solidFill>
                <a:srgbClr val="EEE9AA"/>
              </a:solidFill>
              <a:effectLst/>
              <a:uLnTx/>
              <a:uFillTx/>
              <a:latin typeface="Franklin Gothic Book" panose="020B0503020102020204" pitchFamily="34" charset="0"/>
              <a:ea typeface="+mj-ea"/>
              <a:cs typeface="+mj-cs"/>
            </a:endParaRPr>
          </a:p>
        </p:txBody>
      </p:sp>
      <p:sp>
        <p:nvSpPr>
          <p:cNvPr id="5" name="Rectangle 4">
            <a:extLst>
              <a:ext uri="{FF2B5EF4-FFF2-40B4-BE49-F238E27FC236}">
                <a16:creationId xmlns:a16="http://schemas.microsoft.com/office/drawing/2014/main" id="{6198D683-0CC2-6343-8378-8434F2A335E1}"/>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6275703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8184" y="1798896"/>
            <a:ext cx="6677892" cy="1736793"/>
          </a:xfrm>
        </p:spPr>
        <p:txBody>
          <a:bodyPr>
            <a:normAutofit fontScale="90000"/>
          </a:bodyPr>
          <a:lstStyle/>
          <a:p>
            <a:br>
              <a:rPr lang="en-US" sz="3600" dirty="0"/>
            </a:br>
            <a:r>
              <a:rPr lang="en-US" sz="2700" dirty="0"/>
              <a:t>ADAC Year 8</a:t>
            </a:r>
            <a:br>
              <a:rPr lang="en-US" sz="2700" dirty="0"/>
            </a:br>
            <a:r>
              <a:rPr lang="en-US" sz="2700" dirty="0"/>
              <a:t>ADAC Project Briefing</a:t>
            </a:r>
            <a:br>
              <a:rPr lang="en-US" sz="2700" dirty="0"/>
            </a:br>
            <a:r>
              <a:rPr lang="en-US" sz="2700" i="1" dirty="0">
                <a:solidFill>
                  <a:schemeClr val="bg1">
                    <a:lumMod val="10000"/>
                    <a:lumOff val="90000"/>
                  </a:schemeClr>
                </a:solidFill>
              </a:rPr>
              <a:t>Oil Spill Modeling for Improved Response </a:t>
            </a:r>
            <a:br>
              <a:rPr lang="en-US" sz="2700" i="1" dirty="0">
                <a:solidFill>
                  <a:schemeClr val="bg1">
                    <a:lumMod val="10000"/>
                    <a:lumOff val="90000"/>
                  </a:schemeClr>
                </a:solidFill>
              </a:rPr>
            </a:br>
            <a:r>
              <a:rPr lang="en-US" sz="2700" i="1" dirty="0">
                <a:solidFill>
                  <a:schemeClr val="bg1">
                    <a:lumMod val="10000"/>
                    <a:lumOff val="90000"/>
                  </a:schemeClr>
                </a:solidFill>
              </a:rPr>
              <a:t>to Arctic Maritime Spills </a:t>
            </a:r>
          </a:p>
        </p:txBody>
      </p:sp>
      <p:sp>
        <p:nvSpPr>
          <p:cNvPr id="4" name="Text Placeholder 3"/>
          <p:cNvSpPr>
            <a:spLocks noGrp="1"/>
          </p:cNvSpPr>
          <p:nvPr>
            <p:ph type="body" sz="quarter" idx="10"/>
          </p:nvPr>
        </p:nvSpPr>
        <p:spPr>
          <a:xfrm>
            <a:off x="1522384" y="3999702"/>
            <a:ext cx="6633644" cy="1571625"/>
          </a:xfrm>
        </p:spPr>
        <p:txBody>
          <a:bodyPr>
            <a:normAutofit/>
          </a:bodyPr>
          <a:lstStyle/>
          <a:p>
            <a:r>
              <a:rPr lang="en-US" dirty="0">
                <a:solidFill>
                  <a:schemeClr val="bg1">
                    <a:lumMod val="10000"/>
                    <a:lumOff val="90000"/>
                  </a:schemeClr>
                </a:solidFill>
              </a:rPr>
              <a:t>Nancy E. Kinner and Tori Sweet</a:t>
            </a:r>
          </a:p>
          <a:p>
            <a:r>
              <a:rPr lang="en-US" dirty="0">
                <a:solidFill>
                  <a:schemeClr val="bg1">
                    <a:lumMod val="10000"/>
                    <a:lumOff val="90000"/>
                  </a:schemeClr>
                </a:solidFill>
              </a:rPr>
              <a:t>Coastal Response Research Center</a:t>
            </a:r>
          </a:p>
          <a:p>
            <a:r>
              <a:rPr lang="en-US" dirty="0">
                <a:solidFill>
                  <a:schemeClr val="bg1">
                    <a:lumMod val="10000"/>
                    <a:lumOff val="90000"/>
                  </a:schemeClr>
                </a:solidFill>
              </a:rPr>
              <a:t>Center for Spills and Environmental Hazards </a:t>
            </a:r>
          </a:p>
          <a:p>
            <a:r>
              <a:rPr lang="en-US" dirty="0">
                <a:solidFill>
                  <a:schemeClr val="bg1">
                    <a:lumMod val="10000"/>
                    <a:lumOff val="90000"/>
                  </a:schemeClr>
                </a:solidFill>
              </a:rPr>
              <a:t>University of New Hampshire </a:t>
            </a:r>
          </a:p>
        </p:txBody>
      </p:sp>
      <p:pic>
        <p:nvPicPr>
          <p:cNvPr id="5" name="Picture 4" descr="Chart, radar chart&#10;&#10;Description automatically generated">
            <a:extLst>
              <a:ext uri="{FF2B5EF4-FFF2-40B4-BE49-F238E27FC236}">
                <a16:creationId xmlns:a16="http://schemas.microsoft.com/office/drawing/2014/main" id="{6E91CBF2-6B08-4901-90DB-C25D34B51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2510" y="1907008"/>
            <a:ext cx="3854252" cy="3409531"/>
          </a:xfrm>
          <a:prstGeom prst="rect">
            <a:avLst/>
          </a:prstGeom>
        </p:spPr>
      </p:pic>
      <p:pic>
        <p:nvPicPr>
          <p:cNvPr id="6" name="Picture 5"/>
          <p:cNvPicPr>
            <a:picLocks noChangeAspect="1"/>
          </p:cNvPicPr>
          <p:nvPr/>
        </p:nvPicPr>
        <p:blipFill>
          <a:blip r:embed="rId3"/>
          <a:stretch>
            <a:fillRect/>
          </a:stretch>
        </p:blipFill>
        <p:spPr>
          <a:xfrm>
            <a:off x="5992359" y="3322311"/>
            <a:ext cx="207282" cy="213378"/>
          </a:xfrm>
          <a:prstGeom prst="rect">
            <a:avLst/>
          </a:prstGeom>
        </p:spPr>
      </p:pic>
      <p:sp>
        <p:nvSpPr>
          <p:cNvPr id="7" name="TextBox 6"/>
          <p:cNvSpPr txBox="1"/>
          <p:nvPr/>
        </p:nvSpPr>
        <p:spPr>
          <a:xfrm>
            <a:off x="7952510" y="5463605"/>
            <a:ext cx="402552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858"/>
                </a:solidFill>
                <a:effectLst/>
                <a:uLnTx/>
                <a:uFillTx/>
                <a:latin typeface="Trebuchet MS"/>
                <a:ea typeface="+mn-ea"/>
                <a:cs typeface="+mn-cs"/>
                <a:hlinkClick r:id="rId4"/>
              </a:rPr>
              <a:t>Image Source: https://www7320.nrlssc.navy.mil/GLBhycomcice1-12/arctic.html</a:t>
            </a:r>
            <a:endParaRPr kumimoji="0" lang="en-US" sz="800" b="0" i="0" u="none" strike="noStrike" kern="1200" cap="none" spc="0" normalizeH="0" baseline="0" noProof="0" dirty="0">
              <a:ln>
                <a:noFill/>
              </a:ln>
              <a:solidFill>
                <a:srgbClr val="1D4858"/>
              </a:solidFill>
              <a:effectLst/>
              <a:uLnTx/>
              <a:uFillTx/>
              <a:latin typeface="Trebuchet MS"/>
              <a:ea typeface="+mn-ea"/>
              <a:cs typeface="+mn-cs"/>
            </a:endParaRPr>
          </a:p>
        </p:txBody>
      </p:sp>
    </p:spTree>
    <p:extLst>
      <p:ext uri="{BB962C8B-B14F-4D97-AF65-F5344CB8AC3E}">
        <p14:creationId xmlns:p14="http://schemas.microsoft.com/office/powerpoint/2010/main" val="38426383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98184" y="1798896"/>
            <a:ext cx="6677892" cy="1736793"/>
          </a:xfrm>
        </p:spPr>
        <p:txBody>
          <a:bodyPr>
            <a:normAutofit fontScale="90000"/>
          </a:bodyPr>
          <a:lstStyle/>
          <a:p>
            <a:br>
              <a:rPr lang="en-US" sz="3600" dirty="0"/>
            </a:br>
            <a:r>
              <a:rPr lang="en-US" sz="2700" dirty="0"/>
              <a:t>ADAC Year 8</a:t>
            </a:r>
            <a:br>
              <a:rPr lang="en-US" sz="2700" dirty="0"/>
            </a:br>
            <a:r>
              <a:rPr lang="en-US" sz="2700" dirty="0"/>
              <a:t>ADAC Project Briefing</a:t>
            </a:r>
            <a:br>
              <a:rPr lang="en-US" sz="2700" dirty="0"/>
            </a:br>
            <a:r>
              <a:rPr lang="en-US" sz="2700" i="1" dirty="0">
                <a:solidFill>
                  <a:schemeClr val="bg1">
                    <a:lumMod val="10000"/>
                    <a:lumOff val="90000"/>
                  </a:schemeClr>
                </a:solidFill>
              </a:rPr>
              <a:t>Oil Spill Modeling for Improved Response </a:t>
            </a:r>
            <a:br>
              <a:rPr lang="en-US" sz="2700" i="1" dirty="0">
                <a:solidFill>
                  <a:schemeClr val="bg1">
                    <a:lumMod val="10000"/>
                    <a:lumOff val="90000"/>
                  </a:schemeClr>
                </a:solidFill>
              </a:rPr>
            </a:br>
            <a:r>
              <a:rPr lang="en-US" sz="2700" i="1" dirty="0">
                <a:solidFill>
                  <a:schemeClr val="bg1">
                    <a:lumMod val="10000"/>
                    <a:lumOff val="90000"/>
                  </a:schemeClr>
                </a:solidFill>
              </a:rPr>
              <a:t>to Arctic Maritime Spills </a:t>
            </a:r>
          </a:p>
        </p:txBody>
      </p:sp>
      <p:sp>
        <p:nvSpPr>
          <p:cNvPr id="4" name="Text Placeholder 3"/>
          <p:cNvSpPr>
            <a:spLocks noGrp="1"/>
          </p:cNvSpPr>
          <p:nvPr>
            <p:ph type="body" sz="quarter" idx="10"/>
          </p:nvPr>
        </p:nvSpPr>
        <p:spPr>
          <a:xfrm>
            <a:off x="1522384" y="3999702"/>
            <a:ext cx="6633644" cy="1571625"/>
          </a:xfrm>
        </p:spPr>
        <p:txBody>
          <a:bodyPr>
            <a:normAutofit/>
          </a:bodyPr>
          <a:lstStyle/>
          <a:p>
            <a:r>
              <a:rPr lang="en-US" dirty="0">
                <a:solidFill>
                  <a:schemeClr val="bg1">
                    <a:lumMod val="10000"/>
                    <a:lumOff val="90000"/>
                  </a:schemeClr>
                </a:solidFill>
              </a:rPr>
              <a:t>Nancy E. Kinner and Tori Sweet</a:t>
            </a:r>
          </a:p>
          <a:p>
            <a:r>
              <a:rPr lang="en-US" dirty="0">
                <a:solidFill>
                  <a:schemeClr val="bg1">
                    <a:lumMod val="10000"/>
                    <a:lumOff val="90000"/>
                  </a:schemeClr>
                </a:solidFill>
              </a:rPr>
              <a:t>Coastal Response Research Center</a:t>
            </a:r>
          </a:p>
          <a:p>
            <a:r>
              <a:rPr lang="en-US" dirty="0">
                <a:solidFill>
                  <a:schemeClr val="bg1">
                    <a:lumMod val="10000"/>
                    <a:lumOff val="90000"/>
                  </a:schemeClr>
                </a:solidFill>
              </a:rPr>
              <a:t>Center for Spills and Environmental Hazards </a:t>
            </a:r>
          </a:p>
          <a:p>
            <a:r>
              <a:rPr lang="en-US" dirty="0">
                <a:solidFill>
                  <a:schemeClr val="bg1">
                    <a:lumMod val="10000"/>
                    <a:lumOff val="90000"/>
                  </a:schemeClr>
                </a:solidFill>
              </a:rPr>
              <a:t>University of New Hampshire </a:t>
            </a:r>
          </a:p>
        </p:txBody>
      </p:sp>
      <p:pic>
        <p:nvPicPr>
          <p:cNvPr id="5" name="Picture 4" descr="Chart, radar chart&#10;&#10;Description automatically generated">
            <a:extLst>
              <a:ext uri="{FF2B5EF4-FFF2-40B4-BE49-F238E27FC236}">
                <a16:creationId xmlns:a16="http://schemas.microsoft.com/office/drawing/2014/main" id="{6E91CBF2-6B08-4901-90DB-C25D34B510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52510" y="1907008"/>
            <a:ext cx="3854252" cy="3409531"/>
          </a:xfrm>
          <a:prstGeom prst="rect">
            <a:avLst/>
          </a:prstGeom>
        </p:spPr>
      </p:pic>
      <p:pic>
        <p:nvPicPr>
          <p:cNvPr id="6" name="Picture 5"/>
          <p:cNvPicPr>
            <a:picLocks noChangeAspect="1"/>
          </p:cNvPicPr>
          <p:nvPr/>
        </p:nvPicPr>
        <p:blipFill>
          <a:blip r:embed="rId3"/>
          <a:stretch>
            <a:fillRect/>
          </a:stretch>
        </p:blipFill>
        <p:spPr>
          <a:xfrm>
            <a:off x="5992359" y="3322311"/>
            <a:ext cx="207282" cy="213378"/>
          </a:xfrm>
          <a:prstGeom prst="rect">
            <a:avLst/>
          </a:prstGeom>
        </p:spPr>
      </p:pic>
      <p:sp>
        <p:nvSpPr>
          <p:cNvPr id="7" name="TextBox 6"/>
          <p:cNvSpPr txBox="1"/>
          <p:nvPr/>
        </p:nvSpPr>
        <p:spPr>
          <a:xfrm>
            <a:off x="7952510" y="5463605"/>
            <a:ext cx="4025525"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D4858"/>
                </a:solidFill>
                <a:effectLst/>
                <a:uLnTx/>
                <a:uFillTx/>
                <a:latin typeface="Trebuchet MS"/>
                <a:ea typeface="+mn-ea"/>
                <a:cs typeface="+mn-cs"/>
                <a:hlinkClick r:id="rId4"/>
              </a:rPr>
              <a:t>Image Source: https://www7320.nrlssc.navy.mil/GLBhycomcice1-12/arctic.html</a:t>
            </a:r>
            <a:endParaRPr kumimoji="0" lang="en-US" sz="800" b="0" i="0" u="none" strike="noStrike" kern="1200" cap="none" spc="0" normalizeH="0" baseline="0" noProof="0" dirty="0">
              <a:ln>
                <a:noFill/>
              </a:ln>
              <a:solidFill>
                <a:srgbClr val="1D4858"/>
              </a:solidFill>
              <a:effectLst/>
              <a:uLnTx/>
              <a:uFillTx/>
              <a:latin typeface="Trebuchet MS"/>
              <a:ea typeface="+mn-ea"/>
              <a:cs typeface="+mn-cs"/>
            </a:endParaRPr>
          </a:p>
        </p:txBody>
      </p:sp>
    </p:spTree>
    <p:extLst>
      <p:ext uri="{BB962C8B-B14F-4D97-AF65-F5344CB8AC3E}">
        <p14:creationId xmlns:p14="http://schemas.microsoft.com/office/powerpoint/2010/main" val="7107149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5800218" y="2600232"/>
            <a:ext cx="6055275" cy="3286556"/>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Franklin Gothic Medium Cond" panose="020B06060304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8" name="Text Placeholder 3"/>
          <p:cNvSpPr txBox="1">
            <a:spLocks/>
          </p:cNvSpPr>
          <p:nvPr/>
        </p:nvSpPr>
        <p:spPr>
          <a:xfrm>
            <a:off x="217521" y="1442593"/>
            <a:ext cx="9573024" cy="4256243"/>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Project Principal Investigators: Nancy E. Kinner </a:t>
            </a:r>
          </a:p>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Lead Institution: University of New Hampshire Coastal Response Research Center (CRRC), Center for Spills and Environmental Hazards</a:t>
            </a:r>
          </a:p>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Project Champion: Kristen Trego (HQ USCG 5RI) </a:t>
            </a:r>
          </a:p>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Project Support: </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Sarah Allan (NOAA OR&amp;R ARD)</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MST1 Gary Barnum (PacArea MST1)</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Catherine Berg (NOAA OR&amp;R ERD SSC)</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Mike Donnellan (Alaska DEC)</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Mark Everett (USCG D17)</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Amy MacFadyen (NOAA OR&amp;R ERD)</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Dr. Phillip McGillivary (USCG PacArea)</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E4E8EE"/>
                </a:solidFill>
                <a:effectLst/>
                <a:uLnTx/>
                <a:uFillTx/>
                <a:latin typeface="Franklin Gothic Book"/>
                <a:ea typeface="+mn-ea"/>
                <a:cs typeface="+mn-cs"/>
              </a:rPr>
              <a:t>LCDR Cliff Graham (HQ USCG MER)</a:t>
            </a:r>
          </a:p>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Project Advocates: NOAA ORR and USCG PACAREA and D17 </a:t>
            </a:r>
          </a:p>
        </p:txBody>
      </p:sp>
      <p:sp>
        <p:nvSpPr>
          <p:cNvPr id="9" name="Title 1"/>
          <p:cNvSpPr txBox="1">
            <a:spLocks/>
          </p:cNvSpPr>
          <p:nvPr/>
        </p:nvSpPr>
        <p:spPr>
          <a:xfrm>
            <a:off x="350692" y="417339"/>
            <a:ext cx="5458981" cy="9605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Oil Spill Modeling for Improved Response to Arctic Maritime Spills</a:t>
            </a:r>
            <a:endPar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endParaRPr>
          </a:p>
        </p:txBody>
      </p:sp>
      <p:grpSp>
        <p:nvGrpSpPr>
          <p:cNvPr id="10" name="Group 9">
            <a:extLst>
              <a:ext uri="{FF2B5EF4-FFF2-40B4-BE49-F238E27FC236}">
                <a16:creationId xmlns:a16="http://schemas.microsoft.com/office/drawing/2014/main" id="{852FD0E7-21E6-4D8B-8B2B-3E0EA152D0A6}"/>
              </a:ext>
            </a:extLst>
          </p:cNvPr>
          <p:cNvGrpSpPr/>
          <p:nvPr/>
        </p:nvGrpSpPr>
        <p:grpSpPr>
          <a:xfrm>
            <a:off x="6974330" y="2352499"/>
            <a:ext cx="4839692" cy="3346337"/>
            <a:chOff x="3787308" y="1883039"/>
            <a:chExt cx="4659743" cy="3098570"/>
          </a:xfrm>
        </p:grpSpPr>
        <p:pic>
          <p:nvPicPr>
            <p:cNvPr id="11" name="Picture 4" descr="3 Arctic Oil Spill Response Research | Responding to Oil Spills in ...">
              <a:extLst>
                <a:ext uri="{FF2B5EF4-FFF2-40B4-BE49-F238E27FC236}">
                  <a16:creationId xmlns:a16="http://schemas.microsoft.com/office/drawing/2014/main" id="{B31E5D27-F634-432C-89A8-547D713832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7308" y="1892697"/>
              <a:ext cx="4659743" cy="307260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E95F3AA-8D35-4EFF-8EBD-CDAD23901CDE}"/>
                </a:ext>
              </a:extLst>
            </p:cNvPr>
            <p:cNvSpPr txBox="1"/>
            <p:nvPr/>
          </p:nvSpPr>
          <p:spPr>
            <a:xfrm>
              <a:off x="5933634" y="4704610"/>
              <a:ext cx="251341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E4E8EE"/>
                  </a:solidFill>
                  <a:effectLst/>
                  <a:uLnTx/>
                  <a:uFillTx/>
                  <a:latin typeface="Calibri" panose="020F0502020204030204"/>
                  <a:ea typeface="+mn-ea"/>
                  <a:cs typeface="+mn-cs"/>
                </a:rPr>
                <a:t>Source: Fisheries and Oceans Canada</a:t>
              </a:r>
            </a:p>
          </p:txBody>
        </p:sp>
        <p:sp>
          <p:nvSpPr>
            <p:cNvPr id="13" name="TextBox 12">
              <a:extLst>
                <a:ext uri="{FF2B5EF4-FFF2-40B4-BE49-F238E27FC236}">
                  <a16:creationId xmlns:a16="http://schemas.microsoft.com/office/drawing/2014/main" id="{E110BAAF-F87A-42B0-804A-F73566E614E2}"/>
                </a:ext>
              </a:extLst>
            </p:cNvPr>
            <p:cNvSpPr txBox="1"/>
            <p:nvPr/>
          </p:nvSpPr>
          <p:spPr>
            <a:xfrm>
              <a:off x="5292548" y="1883039"/>
              <a:ext cx="166329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dirty="0">
                  <a:ln>
                    <a:noFill/>
                  </a:ln>
                  <a:solidFill>
                    <a:srgbClr val="E4E8EE"/>
                  </a:solidFill>
                  <a:effectLst/>
                  <a:uLnTx/>
                  <a:uFillTx/>
                  <a:latin typeface="Calibri" panose="020F0502020204030204"/>
                  <a:ea typeface="+mn-ea"/>
                  <a:cs typeface="+mn-cs"/>
                </a:rPr>
                <a:t>Oil and Ice Interactions</a:t>
              </a:r>
            </a:p>
          </p:txBody>
        </p:sp>
      </p:grpSp>
    </p:spTree>
    <p:extLst>
      <p:ext uri="{BB962C8B-B14F-4D97-AF65-F5344CB8AC3E}">
        <p14:creationId xmlns:p14="http://schemas.microsoft.com/office/powerpoint/2010/main" val="35391078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ADAC Fellows for AMSM Project</a:t>
            </a:r>
            <a:endPar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85720" y="1472758"/>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117012" y="1557965"/>
            <a:ext cx="9916767"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800" b="0"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rPr>
              <a:t>Megan Verfaillie’s Thesis Defense = May 18, 2021</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800" b="0"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rPr>
              <a:t>Jessica Manning Senior Thesis = May 20, 2021</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800" b="0"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rPr>
              <a:t>Tori Sweet = Senior graduating in May 22, 2022</a:t>
            </a:r>
          </a:p>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800" b="0"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20351" y="3610773"/>
            <a:ext cx="1512050" cy="1877613"/>
          </a:xfrm>
          <a:prstGeom prst="rect">
            <a:avLst/>
          </a:prstGeom>
        </p:spPr>
      </p:pic>
      <p:sp>
        <p:nvSpPr>
          <p:cNvPr id="9" name="TextBox 8"/>
          <p:cNvSpPr txBox="1"/>
          <p:nvPr/>
        </p:nvSpPr>
        <p:spPr>
          <a:xfrm>
            <a:off x="10091651" y="4180247"/>
            <a:ext cx="21003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Megan Verfaillie</a:t>
            </a:r>
          </a:p>
        </p:txBody>
      </p:sp>
      <p:sp>
        <p:nvSpPr>
          <p:cNvPr id="12" name="TextBox 11"/>
          <p:cNvSpPr txBox="1"/>
          <p:nvPr/>
        </p:nvSpPr>
        <p:spPr>
          <a:xfrm>
            <a:off x="6557253" y="4214521"/>
            <a:ext cx="18897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Jessica Manning</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9076" y="3741507"/>
            <a:ext cx="1702883" cy="1866466"/>
          </a:xfrm>
          <a:prstGeom prst="rect">
            <a:avLst/>
          </a:prstGeom>
        </p:spPr>
      </p:pic>
      <p:pic>
        <p:nvPicPr>
          <p:cNvPr id="4" name="Picture 3">
            <a:extLst>
              <a:ext uri="{FF2B5EF4-FFF2-40B4-BE49-F238E27FC236}">
                <a16:creationId xmlns:a16="http://schemas.microsoft.com/office/drawing/2014/main" id="{DBF3BC54-5341-436D-89BF-D87DB6EF50C0}"/>
              </a:ext>
            </a:extLst>
          </p:cNvPr>
          <p:cNvPicPr>
            <a:picLocks noChangeAspect="1"/>
          </p:cNvPicPr>
          <p:nvPr/>
        </p:nvPicPr>
        <p:blipFill>
          <a:blip r:embed="rId4"/>
          <a:stretch>
            <a:fillRect/>
          </a:stretch>
        </p:blipFill>
        <p:spPr>
          <a:xfrm>
            <a:off x="1777656" y="3675636"/>
            <a:ext cx="1332139" cy="1998208"/>
          </a:xfrm>
          <a:prstGeom prst="rect">
            <a:avLst/>
          </a:prstGeom>
        </p:spPr>
      </p:pic>
      <p:sp>
        <p:nvSpPr>
          <p:cNvPr id="14" name="TextBox 13">
            <a:extLst>
              <a:ext uri="{FF2B5EF4-FFF2-40B4-BE49-F238E27FC236}">
                <a16:creationId xmlns:a16="http://schemas.microsoft.com/office/drawing/2014/main" id="{1509F29E-7632-46DD-BA7B-180690BC43CC}"/>
              </a:ext>
            </a:extLst>
          </p:cNvPr>
          <p:cNvSpPr txBox="1"/>
          <p:nvPr/>
        </p:nvSpPr>
        <p:spPr>
          <a:xfrm>
            <a:off x="3339162" y="4367578"/>
            <a:ext cx="210034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Tori Sweet</a:t>
            </a:r>
          </a:p>
        </p:txBody>
      </p:sp>
    </p:spTree>
    <p:extLst>
      <p:ext uri="{BB962C8B-B14F-4D97-AF65-F5344CB8AC3E}">
        <p14:creationId xmlns:p14="http://schemas.microsoft.com/office/powerpoint/2010/main" val="27410147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9987" y="597877"/>
            <a:ext cx="10515600" cy="593726"/>
          </a:xfrm>
        </p:spPr>
        <p:txBody>
          <a:bodyPr>
            <a:normAutofit fontScale="90000"/>
          </a:bodyPr>
          <a:lstStyle/>
          <a:p>
            <a:pPr lvl="0">
              <a:lnSpc>
                <a:spcPct val="100000"/>
              </a:lnSpc>
              <a:spcBef>
                <a:spcPts val="0"/>
              </a:spcBef>
            </a:pPr>
            <a:r>
              <a:rPr lang="en-US" sz="2400" dirty="0">
                <a:solidFill>
                  <a:srgbClr val="E4E8EE"/>
                </a:solidFill>
                <a:latin typeface="Calibri" panose="020F0502020204030204"/>
                <a:ea typeface="+mn-ea"/>
                <a:cs typeface="+mn-cs"/>
              </a:rPr>
              <a:t>Oil Spill Modeling for Improved Response to Arctic Maritime Spills</a:t>
            </a:r>
            <a:br>
              <a:rPr lang="en-US" sz="2400" dirty="0">
                <a:solidFill>
                  <a:srgbClr val="E4E8EE"/>
                </a:solidFill>
                <a:latin typeface="Calibri" panose="020F0502020204030204"/>
                <a:ea typeface="+mn-ea"/>
                <a:cs typeface="+mn-cs"/>
              </a:rPr>
            </a:br>
            <a:r>
              <a:rPr lang="en-US" sz="3600" dirty="0">
                <a:solidFill>
                  <a:srgbClr val="E4E8EE"/>
                </a:solidFill>
                <a:latin typeface="Calibri" panose="020F0502020204030204"/>
                <a:ea typeface="+mn-ea"/>
                <a:cs typeface="+mn-cs"/>
              </a:rPr>
              <a:t>Baseline</a:t>
            </a:r>
            <a:r>
              <a:rPr lang="en-US" sz="3600" dirty="0"/>
              <a:t>: Arctic Environment</a:t>
            </a:r>
          </a:p>
        </p:txBody>
      </p:sp>
      <p:sp>
        <p:nvSpPr>
          <p:cNvPr id="11" name="Content Placeholder 10">
            <a:extLst>
              <a:ext uri="{FF2B5EF4-FFF2-40B4-BE49-F238E27FC236}">
                <a16:creationId xmlns:a16="http://schemas.microsoft.com/office/drawing/2014/main" id="{6E81D70B-F281-40E0-AFD4-2652A43A5A0B}"/>
              </a:ext>
            </a:extLst>
          </p:cNvPr>
          <p:cNvSpPr>
            <a:spLocks noGrp="1"/>
          </p:cNvSpPr>
          <p:nvPr>
            <p:ph idx="1"/>
          </p:nvPr>
        </p:nvSpPr>
        <p:spPr>
          <a:xfrm>
            <a:off x="1016000" y="1600200"/>
            <a:ext cx="6188227" cy="4572000"/>
          </a:xfrm>
        </p:spPr>
        <p:txBody>
          <a:bodyPr/>
          <a:lstStyle/>
          <a:p>
            <a:r>
              <a:rPr lang="en-US" dirty="0"/>
              <a:t>Arctic Specific Challenges: </a:t>
            </a:r>
          </a:p>
          <a:p>
            <a:pPr lvl="1"/>
            <a:r>
              <a:rPr lang="en-US" sz="2000" b="0" dirty="0"/>
              <a:t>Limited response infrastructure / personnel  </a:t>
            </a:r>
          </a:p>
          <a:p>
            <a:pPr lvl="1"/>
            <a:r>
              <a:rPr lang="en-US" sz="2000" b="0" dirty="0"/>
              <a:t>Sparse observational data </a:t>
            </a:r>
          </a:p>
          <a:p>
            <a:pPr lvl="1"/>
            <a:r>
              <a:rPr lang="en-US" sz="2000" b="0" dirty="0"/>
              <a:t>Extreme weather conditions </a:t>
            </a:r>
          </a:p>
          <a:p>
            <a:pPr lvl="1"/>
            <a:r>
              <a:rPr lang="en-US" sz="2000" b="0" dirty="0"/>
              <a:t>Extended periods of darkness </a:t>
            </a:r>
          </a:p>
          <a:p>
            <a:pPr lvl="1"/>
            <a:r>
              <a:rPr lang="en-US" sz="2000" b="0" dirty="0"/>
              <a:t>Long term impacts </a:t>
            </a:r>
          </a:p>
          <a:p>
            <a:pPr lvl="1"/>
            <a:r>
              <a:rPr lang="en-US" sz="2000" b="0" dirty="0"/>
              <a:t>Lower temperatures impact oil behavior and weathering </a:t>
            </a:r>
          </a:p>
          <a:p>
            <a:pPr lvl="1"/>
            <a:r>
              <a:rPr lang="en-US" sz="2000" b="0" dirty="0"/>
              <a:t>Ice is complex </a:t>
            </a:r>
          </a:p>
          <a:p>
            <a:pPr lvl="1"/>
            <a:r>
              <a:rPr lang="en-US" sz="2000" b="0" dirty="0"/>
              <a:t>Oil may become frozen into ice </a:t>
            </a:r>
            <a:endParaRPr lang="en-US" b="0" dirty="0"/>
          </a:p>
        </p:txBody>
      </p:sp>
      <p:pic>
        <p:nvPicPr>
          <p:cNvPr id="10" name="Picture 9" descr="A body of water next to the ocean&#10;&#10;Description automatically generated">
            <a:extLst>
              <a:ext uri="{FF2B5EF4-FFF2-40B4-BE49-F238E27FC236}">
                <a16:creationId xmlns:a16="http://schemas.microsoft.com/office/drawing/2014/main" id="{130DACCC-28C0-4C45-85DC-1F136E13F3C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999" t="17591" r="11876"/>
          <a:stretch/>
        </p:blipFill>
        <p:spPr>
          <a:xfrm>
            <a:off x="7368576" y="1828800"/>
            <a:ext cx="4823424" cy="3030718"/>
          </a:xfrm>
          <a:prstGeom prst="rect">
            <a:avLst/>
          </a:prstGeom>
        </p:spPr>
      </p:pic>
    </p:spTree>
    <p:extLst>
      <p:ext uri="{BB962C8B-B14F-4D97-AF65-F5344CB8AC3E}">
        <p14:creationId xmlns:p14="http://schemas.microsoft.com/office/powerpoint/2010/main" val="40027673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404" y="640248"/>
            <a:ext cx="10515600" cy="593726"/>
          </a:xfrm>
        </p:spPr>
        <p:txBody>
          <a:bodyPr>
            <a:normAutofit fontScale="90000"/>
          </a:bodyPr>
          <a:lstStyle/>
          <a:p>
            <a:r>
              <a:rPr lang="en-US" sz="2400" dirty="0">
                <a:solidFill>
                  <a:srgbClr val="E4E8EE"/>
                </a:solidFill>
                <a:latin typeface="Calibri" panose="020F0502020204030204"/>
              </a:rPr>
              <a:t>Oil Spill Modeling for Improved Response to Arctic Maritime Spills</a:t>
            </a:r>
            <a:br>
              <a:rPr lang="en-US" sz="2400" dirty="0">
                <a:solidFill>
                  <a:srgbClr val="E4E8EE"/>
                </a:solidFill>
                <a:latin typeface="Calibri" panose="020F0502020204030204"/>
              </a:rPr>
            </a:br>
            <a:r>
              <a:rPr lang="en-US" sz="3600" dirty="0">
                <a:solidFill>
                  <a:srgbClr val="E4E8EE"/>
                </a:solidFill>
                <a:latin typeface="Calibri" panose="020F0502020204030204"/>
              </a:rPr>
              <a:t>Relevance</a:t>
            </a:r>
            <a:r>
              <a:rPr lang="en-US" sz="3600" dirty="0"/>
              <a:t>: Emergency Response </a:t>
            </a:r>
          </a:p>
        </p:txBody>
      </p:sp>
      <p:sp>
        <p:nvSpPr>
          <p:cNvPr id="11" name="Content Placeholder 10">
            <a:extLst>
              <a:ext uri="{FF2B5EF4-FFF2-40B4-BE49-F238E27FC236}">
                <a16:creationId xmlns:a16="http://schemas.microsoft.com/office/drawing/2014/main" id="{6E81D70B-F281-40E0-AFD4-2652A43A5A0B}"/>
              </a:ext>
            </a:extLst>
          </p:cNvPr>
          <p:cNvSpPr>
            <a:spLocks noGrp="1"/>
          </p:cNvSpPr>
          <p:nvPr>
            <p:ph idx="1"/>
          </p:nvPr>
        </p:nvSpPr>
        <p:spPr>
          <a:xfrm>
            <a:off x="288677" y="1546093"/>
            <a:ext cx="5842000" cy="4572000"/>
          </a:xfrm>
        </p:spPr>
        <p:txBody>
          <a:bodyPr/>
          <a:lstStyle/>
          <a:p>
            <a:r>
              <a:rPr lang="en-US" dirty="0"/>
              <a:t>Key Players: </a:t>
            </a:r>
          </a:p>
          <a:p>
            <a:pPr lvl="1"/>
            <a:r>
              <a:rPr lang="en-US" sz="2000" b="0" dirty="0"/>
              <a:t>Incident Command System used by federal government for emergencies  </a:t>
            </a:r>
          </a:p>
          <a:p>
            <a:pPr lvl="1"/>
            <a:r>
              <a:rPr lang="en-US" sz="2000" b="0" dirty="0"/>
              <a:t>Unified Command: </a:t>
            </a:r>
          </a:p>
          <a:p>
            <a:pPr lvl="2"/>
            <a:r>
              <a:rPr lang="en-US" sz="2000" b="0" dirty="0"/>
              <a:t>Develops objectives / strategies </a:t>
            </a:r>
          </a:p>
          <a:p>
            <a:pPr lvl="2"/>
            <a:r>
              <a:rPr lang="en-US" sz="2000" b="0" dirty="0"/>
              <a:t>Improves information flow</a:t>
            </a:r>
          </a:p>
          <a:p>
            <a:pPr lvl="2"/>
            <a:r>
              <a:rPr lang="en-US" sz="2000" b="0" dirty="0"/>
              <a:t>Optimizes combined efforts </a:t>
            </a:r>
          </a:p>
          <a:p>
            <a:pPr lvl="1"/>
            <a:r>
              <a:rPr lang="en-US" sz="2000" b="0" dirty="0">
                <a:solidFill>
                  <a:srgbClr val="FFC000"/>
                </a:solidFill>
              </a:rPr>
              <a:t>USCG responds to marine shipping accidents in U.S. waters</a:t>
            </a:r>
          </a:p>
          <a:p>
            <a:pPr lvl="1"/>
            <a:r>
              <a:rPr lang="en-US" sz="2000" b="0" dirty="0">
                <a:solidFill>
                  <a:srgbClr val="FFC000"/>
                </a:solidFill>
              </a:rPr>
              <a:t>NOAA ORR provides scientific support to USCG FOSC during oil spill response</a:t>
            </a:r>
          </a:p>
          <a:p>
            <a:endParaRPr lang="en-US" sz="2400" dirty="0"/>
          </a:p>
        </p:txBody>
      </p:sp>
      <p:pic>
        <p:nvPicPr>
          <p:cNvPr id="15" name="Picture 2" descr="images">
            <a:extLst>
              <a:ext uri="{FF2B5EF4-FFF2-40B4-BE49-F238E27FC236}">
                <a16:creationId xmlns:a16="http://schemas.microsoft.com/office/drawing/2014/main" id="{CD393E2B-A76A-4A74-85A9-3A644677D1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2068" y="1943100"/>
            <a:ext cx="5063732" cy="2971800"/>
          </a:xfrm>
          <a:prstGeom prst="rect">
            <a:avLst/>
          </a:prstGeom>
          <a:noFill/>
          <a:ln w="76200">
            <a:solidFill>
              <a:schemeClr val="bg1"/>
            </a:solidFill>
          </a:ln>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DD6A6ABE-34EA-4381-A02A-4EEEB7AEE251}"/>
              </a:ext>
            </a:extLst>
          </p:cNvPr>
          <p:cNvSpPr/>
          <p:nvPr/>
        </p:nvSpPr>
        <p:spPr>
          <a:xfrm>
            <a:off x="6858000" y="4981545"/>
            <a:ext cx="4343400" cy="18466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E4E8EE"/>
                </a:solidFill>
                <a:effectLst/>
                <a:uLnTx/>
                <a:uFillTx/>
                <a:latin typeface="Calibri" panose="020F0502020204030204"/>
                <a:ea typeface="+mn-ea"/>
                <a:cs typeface="+mn-cs"/>
                <a:hlinkClick r:id="rId4"/>
              </a:rPr>
              <a:t>Image Source: https://nrt.org/sites/2/files/UC%20TAD%201-26-07%20FINAL.pdf</a:t>
            </a:r>
            <a:endParaRPr kumimoji="0" lang="en-US" sz="6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56575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3417-0513-4E60-B29A-8E8C22494980}"/>
              </a:ext>
            </a:extLst>
          </p:cNvPr>
          <p:cNvSpPr>
            <a:spLocks noGrp="1"/>
          </p:cNvSpPr>
          <p:nvPr>
            <p:ph type="title"/>
          </p:nvPr>
        </p:nvSpPr>
        <p:spPr>
          <a:xfrm>
            <a:off x="551435" y="624930"/>
            <a:ext cx="10515600" cy="593726"/>
          </a:xfrm>
        </p:spPr>
        <p:txBody>
          <a:bodyPr>
            <a:normAutofit fontScale="90000"/>
          </a:bodyPr>
          <a:lstStyle/>
          <a:p>
            <a:pPr lvl="0">
              <a:lnSpc>
                <a:spcPct val="100000"/>
              </a:lnSpc>
              <a:spcBef>
                <a:spcPts val="0"/>
              </a:spcBef>
            </a:pPr>
            <a:r>
              <a:rPr lang="en-US" sz="2400" dirty="0">
                <a:solidFill>
                  <a:srgbClr val="E4E8EE"/>
                </a:solidFill>
                <a:latin typeface="Calibri" panose="020F0502020204030204"/>
                <a:ea typeface="+mn-ea"/>
                <a:cs typeface="+mn-cs"/>
              </a:rPr>
              <a:t>Oil Spill Modeling for Improved Response to Arctic Maritime Spills</a:t>
            </a:r>
            <a:br>
              <a:rPr lang="en-US" sz="2400" dirty="0">
                <a:solidFill>
                  <a:srgbClr val="E4E8EE"/>
                </a:solidFill>
                <a:latin typeface="Calibri" panose="020F0502020204030204"/>
                <a:ea typeface="+mn-ea"/>
                <a:cs typeface="+mn-cs"/>
              </a:rPr>
            </a:br>
            <a:r>
              <a:rPr lang="en-US" sz="3600" dirty="0">
                <a:solidFill>
                  <a:srgbClr val="E4E8EE"/>
                </a:solidFill>
                <a:latin typeface="Calibri" panose="020F0502020204030204"/>
              </a:rPr>
              <a:t>Baseline </a:t>
            </a:r>
            <a:r>
              <a:rPr lang="en-US" sz="3600" dirty="0"/>
              <a:t>: Oil Spill Models </a:t>
            </a:r>
          </a:p>
        </p:txBody>
      </p:sp>
      <p:sp>
        <p:nvSpPr>
          <p:cNvPr id="3" name="Content Placeholder 2">
            <a:extLst>
              <a:ext uri="{FF2B5EF4-FFF2-40B4-BE49-F238E27FC236}">
                <a16:creationId xmlns:a16="http://schemas.microsoft.com/office/drawing/2014/main" id="{84BC4BF1-F134-49B7-BAD3-AAC84DC72664}"/>
              </a:ext>
            </a:extLst>
          </p:cNvPr>
          <p:cNvSpPr>
            <a:spLocks noGrp="1"/>
          </p:cNvSpPr>
          <p:nvPr>
            <p:ph idx="1"/>
          </p:nvPr>
        </p:nvSpPr>
        <p:spPr>
          <a:xfrm>
            <a:off x="551435" y="1410827"/>
            <a:ext cx="5597742" cy="4572000"/>
          </a:xfrm>
        </p:spPr>
        <p:txBody>
          <a:bodyPr/>
          <a:lstStyle/>
          <a:p>
            <a:pPr>
              <a:spcAft>
                <a:spcPts val="1200"/>
              </a:spcAft>
            </a:pPr>
            <a:r>
              <a:rPr lang="en-US" dirty="0"/>
              <a:t>Oil spill models: </a:t>
            </a:r>
          </a:p>
          <a:p>
            <a:pPr lvl="1">
              <a:spcAft>
                <a:spcPts val="1200"/>
              </a:spcAft>
            </a:pPr>
            <a:r>
              <a:rPr lang="en-US" b="0" dirty="0"/>
              <a:t>Predict the fate &amp; transport of spilled oil </a:t>
            </a:r>
          </a:p>
          <a:p>
            <a:pPr lvl="1">
              <a:spcAft>
                <a:spcPts val="1200"/>
              </a:spcAft>
            </a:pPr>
            <a:r>
              <a:rPr lang="en-US" b="0" dirty="0"/>
              <a:t>Use a particle tracking (Lagrangian) based approach </a:t>
            </a:r>
          </a:p>
          <a:p>
            <a:pPr lvl="1">
              <a:spcAft>
                <a:spcPts val="1200"/>
              </a:spcAft>
            </a:pPr>
            <a:r>
              <a:rPr lang="en-US" b="0" dirty="0"/>
              <a:t>Are made in U.S. &amp; internationally </a:t>
            </a:r>
          </a:p>
          <a:p>
            <a:pPr lvl="1">
              <a:spcAft>
                <a:spcPts val="1200"/>
              </a:spcAft>
            </a:pPr>
            <a:r>
              <a:rPr lang="en-US" b="0" dirty="0"/>
              <a:t>Public or private </a:t>
            </a:r>
          </a:p>
        </p:txBody>
      </p:sp>
      <p:pic>
        <p:nvPicPr>
          <p:cNvPr id="11" name="Picture 10">
            <a:extLst>
              <a:ext uri="{FF2B5EF4-FFF2-40B4-BE49-F238E27FC236}">
                <a16:creationId xmlns:a16="http://schemas.microsoft.com/office/drawing/2014/main" id="{76AE1E54-3AED-472B-9A18-FA7A8B071457}"/>
              </a:ext>
            </a:extLst>
          </p:cNvPr>
          <p:cNvPicPr>
            <a:picLocks noChangeAspect="1"/>
          </p:cNvPicPr>
          <p:nvPr/>
        </p:nvPicPr>
        <p:blipFill>
          <a:blip r:embed="rId2"/>
          <a:stretch>
            <a:fillRect/>
          </a:stretch>
        </p:blipFill>
        <p:spPr>
          <a:xfrm>
            <a:off x="7865533" y="1459234"/>
            <a:ext cx="4123267" cy="2426966"/>
          </a:xfrm>
          <a:prstGeom prst="rect">
            <a:avLst/>
          </a:prstGeom>
        </p:spPr>
      </p:pic>
      <p:pic>
        <p:nvPicPr>
          <p:cNvPr id="13" name="Picture 12">
            <a:extLst>
              <a:ext uri="{FF2B5EF4-FFF2-40B4-BE49-F238E27FC236}">
                <a16:creationId xmlns:a16="http://schemas.microsoft.com/office/drawing/2014/main" id="{2A0D4F28-D4A1-4263-A417-2E7781ABF402}"/>
              </a:ext>
            </a:extLst>
          </p:cNvPr>
          <p:cNvPicPr>
            <a:picLocks noChangeAspect="1"/>
          </p:cNvPicPr>
          <p:nvPr/>
        </p:nvPicPr>
        <p:blipFill>
          <a:blip r:embed="rId3"/>
          <a:stretch>
            <a:fillRect/>
          </a:stretch>
        </p:blipFill>
        <p:spPr>
          <a:xfrm>
            <a:off x="7204227" y="3612299"/>
            <a:ext cx="4123268" cy="2418085"/>
          </a:xfrm>
          <a:prstGeom prst="rect">
            <a:avLst/>
          </a:prstGeom>
        </p:spPr>
      </p:pic>
      <p:sp>
        <p:nvSpPr>
          <p:cNvPr id="10" name="TextBox 9">
            <a:extLst>
              <a:ext uri="{FF2B5EF4-FFF2-40B4-BE49-F238E27FC236}">
                <a16:creationId xmlns:a16="http://schemas.microsoft.com/office/drawing/2014/main" id="{A6F79328-4436-4D1D-ABB4-E758A84D3CC7}"/>
              </a:ext>
            </a:extLst>
          </p:cNvPr>
          <p:cNvSpPr txBox="1"/>
          <p:nvPr/>
        </p:nvSpPr>
        <p:spPr>
          <a:xfrm>
            <a:off x="7204226" y="6039265"/>
            <a:ext cx="4123268"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222A37"/>
                </a:solidFill>
                <a:effectLst/>
                <a:uLnTx/>
                <a:uFillTx/>
                <a:latin typeface="Calibri" panose="020F0502020204030204"/>
                <a:ea typeface="+mn-ea"/>
                <a:cs typeface="+mn-cs"/>
              </a:rPr>
              <a:t>Image Source: GNOME User Manual</a:t>
            </a:r>
          </a:p>
        </p:txBody>
      </p:sp>
    </p:spTree>
    <p:extLst>
      <p:ext uri="{BB962C8B-B14F-4D97-AF65-F5344CB8AC3E}">
        <p14:creationId xmlns:p14="http://schemas.microsoft.com/office/powerpoint/2010/main" val="28762128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3417-0513-4E60-B29A-8E8C22494980}"/>
              </a:ext>
            </a:extLst>
          </p:cNvPr>
          <p:cNvSpPr>
            <a:spLocks noGrp="1"/>
          </p:cNvSpPr>
          <p:nvPr>
            <p:ph type="title"/>
          </p:nvPr>
        </p:nvSpPr>
        <p:spPr>
          <a:xfrm>
            <a:off x="448633" y="604933"/>
            <a:ext cx="10515600" cy="593726"/>
          </a:xfrm>
        </p:spPr>
        <p:txBody>
          <a:bodyPr>
            <a:normAutofit fontScale="90000"/>
          </a:bodyPr>
          <a:lstStyle/>
          <a:p>
            <a:pPr lvl="0">
              <a:lnSpc>
                <a:spcPct val="100000"/>
              </a:lnSpc>
              <a:spcBef>
                <a:spcPts val="0"/>
              </a:spcBef>
            </a:pPr>
            <a:r>
              <a:rPr lang="en-US" sz="2400" dirty="0">
                <a:solidFill>
                  <a:srgbClr val="E4E8EE"/>
                </a:solidFill>
                <a:latin typeface="Calibri" panose="020F0502020204030204"/>
                <a:ea typeface="+mn-ea"/>
                <a:cs typeface="+mn-cs"/>
              </a:rPr>
              <a:t>Oil Spill Modeling for Improved Response to Arctic Maritime Spills</a:t>
            </a:r>
            <a:br>
              <a:rPr lang="en-US" sz="2400" dirty="0">
                <a:solidFill>
                  <a:srgbClr val="E4E8EE"/>
                </a:solidFill>
                <a:latin typeface="Calibri" panose="020F0502020204030204"/>
                <a:ea typeface="+mn-ea"/>
                <a:cs typeface="+mn-cs"/>
              </a:rPr>
            </a:br>
            <a:r>
              <a:rPr lang="en-US" sz="3600" dirty="0">
                <a:solidFill>
                  <a:srgbClr val="E4E8EE"/>
                </a:solidFill>
                <a:latin typeface="Calibri" panose="020F0502020204030204"/>
              </a:rPr>
              <a:t>Baseline </a:t>
            </a:r>
            <a:r>
              <a:rPr lang="en-US" sz="3600" dirty="0"/>
              <a:t>: Oil Spill Models</a:t>
            </a:r>
          </a:p>
        </p:txBody>
      </p:sp>
      <p:sp>
        <p:nvSpPr>
          <p:cNvPr id="3" name="Content Placeholder 2">
            <a:extLst>
              <a:ext uri="{FF2B5EF4-FFF2-40B4-BE49-F238E27FC236}">
                <a16:creationId xmlns:a16="http://schemas.microsoft.com/office/drawing/2014/main" id="{84BC4BF1-F134-49B7-BAD3-AAC84DC72664}"/>
              </a:ext>
            </a:extLst>
          </p:cNvPr>
          <p:cNvSpPr>
            <a:spLocks noGrp="1"/>
          </p:cNvSpPr>
          <p:nvPr>
            <p:ph idx="1"/>
          </p:nvPr>
        </p:nvSpPr>
        <p:spPr>
          <a:xfrm>
            <a:off x="231456" y="1546093"/>
            <a:ext cx="7929217" cy="4572000"/>
          </a:xfrm>
        </p:spPr>
        <p:txBody>
          <a:bodyPr/>
          <a:lstStyle/>
          <a:p>
            <a:pPr>
              <a:spcAft>
                <a:spcPts val="1200"/>
              </a:spcAft>
            </a:pPr>
            <a:r>
              <a:rPr lang="en-US" dirty="0"/>
              <a:t>Response models must: </a:t>
            </a:r>
          </a:p>
          <a:p>
            <a:pPr lvl="1">
              <a:spcAft>
                <a:spcPts val="1200"/>
              </a:spcAft>
            </a:pPr>
            <a:r>
              <a:rPr lang="en-US" b="0" dirty="0"/>
              <a:t>Initialize quickly (provide answers within hours) </a:t>
            </a:r>
          </a:p>
          <a:p>
            <a:pPr lvl="1">
              <a:spcAft>
                <a:spcPts val="1200"/>
              </a:spcAft>
            </a:pPr>
            <a:r>
              <a:rPr lang="en-US" b="0" dirty="0"/>
              <a:t>Calibrate easily </a:t>
            </a:r>
          </a:p>
          <a:p>
            <a:pPr lvl="1">
              <a:spcAft>
                <a:spcPts val="1200"/>
              </a:spcAft>
            </a:pPr>
            <a:r>
              <a:rPr lang="en-US" b="0" dirty="0"/>
              <a:t>Model at a wide range of spatial / temporal scales </a:t>
            </a:r>
          </a:p>
          <a:p>
            <a:pPr lvl="1">
              <a:spcAft>
                <a:spcPts val="1200"/>
              </a:spcAft>
            </a:pPr>
            <a:r>
              <a:rPr lang="en-US" b="0" dirty="0"/>
              <a:t>Run with minimal data inputs </a:t>
            </a:r>
          </a:p>
        </p:txBody>
      </p:sp>
      <p:sp>
        <p:nvSpPr>
          <p:cNvPr id="7" name="Rectangle 6">
            <a:extLst>
              <a:ext uri="{FF2B5EF4-FFF2-40B4-BE49-F238E27FC236}">
                <a16:creationId xmlns:a16="http://schemas.microsoft.com/office/drawing/2014/main" id="{24F49892-098F-4D28-81AF-92FD2F810EF6}"/>
              </a:ext>
            </a:extLst>
          </p:cNvPr>
          <p:cNvSpPr/>
          <p:nvPr/>
        </p:nvSpPr>
        <p:spPr>
          <a:xfrm>
            <a:off x="7811649" y="2300652"/>
            <a:ext cx="3641481" cy="2101755"/>
          </a:xfrm>
          <a:prstGeom prst="rect">
            <a:avLst/>
          </a:prstGeom>
          <a:gradFill flip="none" rotWithShape="1">
            <a:gsLst>
              <a:gs pos="0">
                <a:srgbClr val="002060"/>
              </a:gs>
              <a:gs pos="97000">
                <a:srgbClr val="4472C4">
                  <a:lumMod val="75000"/>
                </a:srgbClr>
              </a:gs>
            </a:gsLst>
            <a:lin ang="16200000" scaled="1"/>
            <a:tileRect/>
          </a:gradFill>
          <a:ln>
            <a:noFill/>
          </a:ln>
          <a:effectLst>
            <a:outerShdw blurRad="57150" dist="19050" dir="5400000" algn="ctr" rotWithShape="0">
              <a:srgbClr val="000000">
                <a:alpha val="63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Calibri" panose="020F0502020204030204"/>
                <a:ea typeface="+mn-ea"/>
                <a:cs typeface="+mn-cs"/>
              </a:rPr>
              <a:t>NOAA GNOME </a:t>
            </a:r>
            <a:br>
              <a:rPr kumimoji="0" lang="en-US" sz="2800" b="0" i="0" u="none" strike="noStrike" kern="0" cap="none" spc="0" normalizeH="0" baseline="0" noProof="0" dirty="0">
                <a:ln>
                  <a:noFill/>
                </a:ln>
                <a:solidFill>
                  <a:prstClr val="white"/>
                </a:solidFill>
                <a:effectLst/>
                <a:uLnTx/>
                <a:uFillTx/>
                <a:latin typeface="Calibri" panose="020F0502020204030204"/>
                <a:ea typeface="+mn-ea"/>
                <a:cs typeface="+mn-cs"/>
              </a:rPr>
            </a:br>
            <a:r>
              <a:rPr kumimoji="0" lang="en-US" sz="2800" b="0" i="0" u="none" strike="noStrike" kern="0" cap="none" spc="0" normalizeH="0" baseline="0" noProof="0" dirty="0">
                <a:ln>
                  <a:noFill/>
                </a:ln>
                <a:solidFill>
                  <a:prstClr val="white"/>
                </a:solidFill>
                <a:effectLst/>
                <a:uLnTx/>
                <a:uFillTx/>
                <a:latin typeface="Calibri" panose="020F0502020204030204"/>
                <a:ea typeface="+mn-ea"/>
                <a:cs typeface="+mn-cs"/>
              </a:rPr>
              <a:t>RPS OILMAP &amp; SIMAP </a:t>
            </a:r>
            <a:br>
              <a:rPr kumimoji="0" lang="en-US" sz="2800" b="0" i="0" u="none" strike="noStrike" kern="0" cap="none" spc="0" normalizeH="0" baseline="0" noProof="0" dirty="0">
                <a:ln>
                  <a:noFill/>
                </a:ln>
                <a:solidFill>
                  <a:prstClr val="white"/>
                </a:solidFill>
                <a:effectLst/>
                <a:uLnTx/>
                <a:uFillTx/>
                <a:latin typeface="Calibri" panose="020F0502020204030204"/>
                <a:ea typeface="+mn-ea"/>
                <a:cs typeface="+mn-cs"/>
              </a:rPr>
            </a:br>
            <a:endParaRPr kumimoji="0" lang="en-US" sz="2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 name="TextBox 3"/>
          <p:cNvSpPr txBox="1"/>
          <p:nvPr/>
        </p:nvSpPr>
        <p:spPr>
          <a:xfrm>
            <a:off x="8510954" y="1666480"/>
            <a:ext cx="201276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Primary U.S. Oil Spill Models</a:t>
            </a:r>
          </a:p>
        </p:txBody>
      </p:sp>
      <p:sp>
        <p:nvSpPr>
          <p:cNvPr id="5" name="AutoShape 2" descr="Noaa Logos"/>
          <p:cNvSpPr>
            <a:spLocks noChangeAspect="1" noChangeArrowheads="1"/>
          </p:cNvSpPr>
          <p:nvPr/>
        </p:nvSpPr>
        <p:spPr bwMode="auto">
          <a:xfrm>
            <a:off x="155575" y="-822325"/>
            <a:ext cx="2667000" cy="1714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8" name="AutoShape 4" descr="data:image/png;base64,iVBORw0KGgoAAAANSUhEUgAAARgAAAC0CAMAAAB4+cOfAAABgFBMVEX///80nPkNIX////3///wAAHb+/v8AAHMAAHQAAHgzm/kAGn0AEnsAAHz8//8NIYC3uM/q6vIAAIUADXp8f66PkbTT0+BJTY0AFnwjl/j2///c3eoAEnwAAIfs+P0AAG5mbKP5+P0fKoEAKYsAHozCwtcZlPjg7PQADYGrtdfZ6PXIxt4AKYo1Ya3w8/jf5fWimL4ANo/r//8oMpCdn7yIx/mdzfpIqvjK4/wAI4u62PuXtNdBo/lRU5rQ1eS9yuBedrB7kseovdlXW5UNPZUzTJpAVp9JYKWEkL9Raqqeo8p5gLE6UKGBncdCZ6fK3O0DQJE1QpRKQ5Gkwdxxfq1tib0yUZNlirpzl759erRvZKFSY5sxOZGIl8VudqmGnb+Si7u2r81kV5RRSJFYeK07UJCftMt5kbJSbqBBWpOxzeGXnMgZQaUzb6eOgLEgKoBxvvi41vvS8f2V0vlda7SUw/xZRZKYr9gAQ4pztfoAG5TWyN17isGDq8ojUapXhMBS9YgoAAAYqElEQVR4nO1diV8aybY+WtAIyNKgRkBbOiqrthJ3RTCIGwkSg8bRGJVJ7tz7dGbimMxzTPJm/vV3TjUoQqNoYmhz+ZKf0EAv9fWps9WpaoAmmmiiiSaaaKKJJppoookm9AYGBgb0DxgCiv8bfVU6AAO7MpIYhHASGVEGFaRFFIEJjb6uBsOXgPmh/tDCU7vNhZudfSkQFtNLsSASpigAqiQ1+iobgHmXZIfEEoDwYjnJYGglBf4tgHAaYDGWTgc5Kf9FxAQVLgoA/avvgIkh7Drp8BpEFzrCcpuEP7BFnH8DZFbgcK8z0uir/S5AEUg8639uy/L3vnXoyYFgk0Dot9u8u8mOsC9GhLkiCTMqnQiEjsKOFCQafdn3DzECiwsAijtFW+NZCI8BhCIg94P/rB+QGCt+LpglSM7EcuDDPhVdjr5o7EXfPxhEV8D5Ct9FY7S1P5Ne2cjCXg7kGYia3kBHCrqTAIVlJYyaxiyN2jYHX2Z/zuMem3b2o6rhwQVUH3sRwYY6VTYG0ST3oP6QzRF/HuQtENYiMJ6EhG3f3x8UTV7SNO/zydUz0fSE5AYUpOwHNOMMRkOhJBTewc4B0oF6hYlpEBiMKFD061RHz57M2RlkQvsbC6KN9uyMuZ8FX+bhd9erHPxg3h8b8aKUzCTN76R2qWsIlEWUEKYEDbUlQErmwLmNuwq2iD08NuMVzVLi+U/wQ0kNY7Yl7EY7c4I//TELjo3YGTYPdUbtNqoBgh3fFYbBAL9nYXcYN7zK6+B3u+zvgb03aHrEfjs4bTaSBUJJmSq+Qed4Z8c+YrVz3DnoU67smshxM+WzLcygKfOvzBz8OELD4KUU7cnD2zxGQin7hZpQEuObj6wmk9Eccvd0I3rcIbO5z9T6aHM8UaKH6Cusgz8LIwvez8itf7tR7fh2uPDodyPKvPkswR2SYvic6HzkNrW1Wx2tFyi9dVjb3W3ujdVBpShXsiT3zdG+rdglo2mQldrnfBgQN7e4TjjcSOfkvTN6Tw0VnH5seTkn1XBYe8ymRSenAHcZWUsnYXzYObBpnoPd7Qfem7piyTdBbqr/Ue0xF5+k32jsvpaUC3K6zabXTrsqN74tsS8IvoEIFAa8dJwHaripLS8j/I0Ahe3SR/L4+7b6WCmi2+joDPKDgA+70+clUGzT4PRvoov4EMWG386xIL1EgEXn1M+UVXOb9RascLFpdZv8ESg6gD/PwdunMB9LhUPBhygyeIPn87CLUTQTbargEy1Gt6P1NuJSpMbRbfoPSo2Ax9iRRtNw+AIPiU70AwTezC5bxGc6wtfl4mcZt/vWnFxw023cVFN6QigiG08pIP3twWkZFHn51RMouJ44TduZ/gi3z4n3xtvLSjnc7jCXRDv4xkh6wPvgwm1098EZk1DiQTw+k7jO3TfdVrdUS43xX0EuJBSCPkijxC+5gMz8/A++MeBdTrbevReVodv4C9fA0aHVfz1E1SsvrR/kODNjQa51V29timrAYXztJd6VTEpNXCnjuUa39hZQ3q93tNoWniMzdFuVR+ZvQwuh5zFlgNX8jTC4GBvINrq19YIUjGLNg+h8tsS9Xl9r97fjpbXVavqFWBFYV4dxOCnbKBX4EBw9EhEDiN1zpY3Bb9WNSnCY/s3PtDoXTXsx1iATrn99g4rx3RHaDNkxp4YATlPrHVy662H+Dwqmgc611I2+gO+nB2ChGBT+WrQt5CVhTKKtjOkbk8Jh/B+verrDYQCnrT/f2EbXAwz2hp7IHSHzsJ3u4vG98ILOXpGZ1iPoGMhBt87znWqmv7CtxCQhQh3/fuSFM/MvYkZeUh6vU9ik+6Re9Ag1b2us6FuE740XZOY1P0XfU/qrc2LQ8R8iX73wG4U0DAZN31rrXsLRan7HxXMdKEQ4Aj2HCAz8RyD+BuCIcP/lK4PGm9B2QH13553PaXsKiY2gbplh0GU6hbdHILyhxJ3S+o39l6tA0k1HJJnH6ed52f+rbU63sTZeWMG1gr3dP0fv57X9XZOpz8TRzjetRr5hVhPj3eqWm2841A1jLb/Z4TYVjVGmd+54uLGNvxZKDsSXw1L0FfHS2abZmjZRViHuG4mJ94MiYXCeom/jvo9vjbchM1ark290+TWPZDU+3vyFE6O8X/MODngb3fpaQJ0SSnsZjNoGyLPz9WnfZpNYsuqw395q3ZNL+z+ytro7oVhbljC2OrrFkj7db6+WFuNfKXtxTzkHPht1XrtOtcwY5fLlYBe3EPKqdmKqjZoryMSH7HYYB/FVkMmE+docDmoYfoXsdPS4x8lZ5D8Uqqx+u/uXSytE5QJ5Mdyx1C/pkRnm+41HSunS+KPvvVZuiiQGjH19nfji7zbjltjX19eFvzd2+/FvZ1/fBn7lNJvwM2bt63MCl6YrMK5LZfUgDA57x5bfpD6GcjrkBW916AldbH9JwoHta8SPRIzc19regT/odBtxy2dsNZPgqMR09DgeAxFj7MIfdjtQcCqJcbT9VHnqiB2iA1uSLn0ZAX5PnwKl7lUQSZm+Kk+GE2OqIMZ4K2JMP1UUSNPAzPyvOWCdunOAGTOg6hs1rS/MSJddHyDhrlQ0KjGOGsQAdJiMrZRK58QIJmNfFTHmbQ3BWDoDIWNbi+hOZJi4MjOcV5xh6eqV+dqtV3tT27XEUNX8oHhBDPi6Bkk2yolx/0fr9CgtRIshojdi5KGk6HQM2ytq5AQQ31/1z26QGL4zK3Wl0qHKiLG+8DJ7+Zm5pkd3cjgCyrF1yK4zZgo8k7mj0cflje5qYmrqGOYbH6eNosQ4x8fJil0S4zBXZl4YYxNU0ghd/tDZ8637bebtcZjn/sQLjT4u71nrJwY6jObui64km0LGqzrG+H+VZ2CGyQAqfdhdSoFzyKs3JdM1Q56FuK71nWK1VhJzjfIlq8RqWCWH9VXV0dl0wHKOLwp6REbyf3U2YjBqy0ZG9o4075fP7biOmDZrvcS0tuWqpjJ5LZaWwClXbY/nYHA+qzdmfP7+sZTmN5SOqEEM2Sjl7dsNH/7IdDMx7e8qBAK17rmlpcUzQb7B4Xp4aCWpt750PQp92sRQs4uGaLAOiTFVjVezSU8LwUuhxcBT1MxO3Vnsa6vZO41lxAgXxDi47SGIVkeJmPdQ5vmGyohxb1dp3kiA8xKYxg2U1+QzWzp5H227G5g6EOirWX+Any8WUwfucaez4G61LjqdTj86f+aOAr5zdqCLbH2Ebxatjlb8pKO9p9PpHCe28MMNVUeZpYrDMm+LCss5Wm15dSaWjegwXtq9Jrhlcql21W02u9EZtprNZu7gtBvxnbmHO2/4lmSjzWhGGtvxh7hPN36r7uqujB2ZgRQMJyYgMSZuRUjVZe2aV9AIFPqzOezksdr3isGV1LhGktzhKP0p/7C1rGLP0X4l3GCXCob60gf6riMFY0/3qzpcw8B8oy9D775cG9oyGDe2fhUqBYahB1PihfcldKaCgssLY3rx8riKUQo/o4/hlS7nTlT8iKGa+ZrhFIdZunpgJllaLuHxomHbBtn1BN7qJF+lEiHlqLphMjA1bag1jCFfXyJ/k8AcVJ53ylNOzDQqmTFAiYkO3HeL6wSzj6S20rZluvApVINTp9rEMEiY7l4Qghqm4nAT5byoPt7q0uIwyLlf7r/R9YCNulZTiXUSHTtdq8XzwVBDZlbvXnJmPLiqOMoVDMcUfZ08wx4lVgdUjQBjvrfb3s+kGVlEvYmBk1q96eVdBycdVslQfiCD5GmpgLfkwQgDuknKjPav5UnX/FG8Ws95DWbEu1om89V0A2NTlgpeeO5BSWQ2N1wu/VTLiPOvgkjMn0ViLJ6TGvescLfCEEf7lYFGxs6rBCYwi3H3QPrLWU7a11FUAIU0yu/lbfScGDR+hHLk77mjwFw5zmSgkpcWy0TRT2BQ0EeFazS2/C47d5TD62q5lO+AtgZmsqPSva1HYB57yw7GDJWKlxNT6r52JaGPkjxBERODH/vQEVfK5TswrUkMJGoMal+HtisahgUtlQqGiInjnRH3F4eGevtXvlvjrwMNH63NHKASiJTfSIvnVMsHZtB5a5ttjV06+QwuQuoKkO+rhJPJNJSNhjYS9vBGjFceVLkWkrYGrlE4UxvGucudGTPEqxSvKqIS4703hv8lzRN/Z8zP5PkNYjB79Yotca8GMwIot5oSyTXM5e7MUG2QisSoid+ELZUI6YKY3xcfu2Kv1lE8Jisu2TKlPdUqehub7Wg15ksdidY1qMWLqtQyA59Sz3vnNE7aGCi+JErHn5XXXMvRy2hXW2kTY30Fpdmy2I9OavFCYSRASi+j1yS9yezWAZ9G/GeVsfCcGzQ0MIP9WyjgtosJSahDTjQMdelcs1SlRfPfmT7mXOzE3ox32Mh1qJIYcvS0LBODR3VPeHNvX+5WU79cECNnXEspPdgkBp/56KM8RF2p2r2g4ECo5IY2N+rUwNbWogZnmoFAOTGT/FfPkztjbxq/9AP63yQrAsw/AaYhMTw40JIZZa8+ZqiWt7iLd+o6Xi6IsUO4r/HaFyVGnRY+461BTA1mAJmpgxdjtjQmyyJa/m4lMeg9rIaGk7pYk/J/f0sl52YoytMmBjWwV0sDyxvVVaqVcJeqBBjGjdfzouoY0f/paQRk5Zo1nr4fxhfn1UC/BjEtnrhUHWszJi/fZLXbl7xFAyNd3434WWg0MnxG0UMmqxOj7ZUiuSvDPBWwWKarZQY/2G+7Vs+0v0APViCvjnzqGwRGdfAUhbzkjHZ1wfeF/GIoZOt+TPd2tvZdDUxoyQx6etcw4/5LnY/PglO1vZeyU9Bo/s6n3t6BdI8eMlVCUpGpQzNWFUSWwzN1Wr0vOofWmorGuIyqCeXFPuG5SVhUYp5Q/7HLysjIcz1MUpf/KhYIClfTDpWwBCbROlXpRPm1dmm9w/SOpuIb2GzLjdpFPX4Lg1IKb14PxIDjiTSSzCxE2NVElYbQxKerDTeDQa1VQqymAx4y/lEjx6BBzBQTDPLKm9SIAm90EV3vDtj2Xr+hAl92g4K0BM5PWbUWtmesxopqYPPjHA1TlWippytZyMUWksdrY70zC43goQo7PMM6kkdizm9qgSVwEqwKEBjYw7G2y4Fth9uY9YIh8qcnYLF4OOpgxjPJObejsIzoQfcCjBIxx+YjGj65sQEWlJrp0nryRfA3ic3HRqO7p72nzfT43xIw+0lLfOr8fGJycnZ2dvJ6L8bCKZ8mPTff63It1Mgcfm98zkNizCyhIBuusddltzYQ/yBpxJV2n/Ngc3N1POEtVXszpnY8UsE3+3ekV3azXnnky5BeZrut9uR2T6kZwTo1pcdzPl3l11xKUJks8dQK0XNykzDG7eg6xHjtxY4e/DvE3vATGFWD4LocDoIl0HIyLalSwSdpVycnigIjTc9OnJyfVw3JVh7wBPeQY5zJzFkDWNBAwb/xYmkhQnmTG7XvFW488ZPJ6aC31GkqZIhImT2PBwKkfG88rofXmn2kyVy01LYeQBekDHa+pXqHP+r1OorcoNEJeFqmUMueT02VnA/ydpGr08k4Z+QaTsq+4mMEDD7alv2hpzoJIVXYKYwM1hPUVNNDBH246ErUq6TJeOBmMSk7RpwyMCN2UJLhnI4efhEMv3bQkucsfovGXLbK45mQSo4f3fjp87pclzJ4eJD68dNaWAL98JKJvThI7B3QFdVKyVxHS6Bl8tKFN6BpnrotLXiMU86GHP0ys1RZrNc4RIMAL3lJFbs2jtRqkSUwNXsZJVDqJX6X7hgvqm6WyPT+3TAiqoDx7DZ/AUP8Vu1Bo10qZVQ9uelb0XJZjjNBh/Bl5l3pp0ldRJBFfHyHambjiFKzdUfDaIVPpr1XVO5pXRkpDXhOab6q6VNeLz5vEYcD20OxNzlKoCj1NY07eN7SU4L4KuIscn5TvrvqKKVXXrIpJL/0L+FVNJqNMoyuhEv1gOy8nhbFJ6av1EhR+u/WtFwicBFgjGSe62xS+kX67Lr85uWd/nAlLaO6LXelBQ9XlBKm4wdVMTZVT1s8lolpiboes0vTE/HAbe3z1YN9aHSr6wD2ifrUrxoLTMVbAsTK1/BisXj1NkG0AsVgsG7v18JRX+byGngmKMmuj9IPTRQXEoI6ReZbwdLi1a9mIdAjFWihFI1y9nuFGn4O5vRKDYrzM1uK3SUu+CpY4vzkVkl3c/RLSNi2Stna2+SrvhaBaTrpaBYUfczGqYJizl34Efav1af1Q53OIZsj4M+Dop/A+hKf31HqDTI8yp79bp3JIhkEjLNWbZvLAB2Nr6SqhkjPTkrsrfFZ6d+tMwU+8Cy6zzvycSZJT5XUIX5/l/QPldackL4PMZZz7iLMh1BUEmM2XVomBoW1sL2UVqwnZPp67izqdIXRLJ+QCSm92iWZpiWKC1uUvzXcIcl5awROeVQ9QMOggltPCaqrOKTFJF9mC2kqRqwvmPw6Xj6o4vmSMmSwq4/RJA1Q0eQRhE6h8BMX7fvmharOedlq1Eyc7OlkLF8Tu1k4/D++NDba7npHsu8IyxR3m8RHS8GwbXl8Y06PmreEn3PgewFRLtRCaRr2PfESpxI9EGZSx0sgh7/oew2mz+ulZx/xULuebN6dIamWOg/CwIH+H7c0Ghu4XL6Fklb35s9IvJ7PZ8xDx9oXc1ZrMp2OgD5oTp3EVNjmL/ckM5a4qmnD0sjA8hrAyJaexga00XFEzGRm5ml2ATPcS9aKeCFixoe9ID9fs+tmsPoaMJEWIn3WL8HLHB9Fi3z7SNszxR0lKCzbwWcHf0yXS2JXg4H/lZeVljxmUt2luvXycqL2G7HvCLpC2KeOjxrZ3LqBlmKdBkYKRWKY4fxbKhoL+rvcrXNC1HY2EGGCbj3eKmSIEnoeSThPYR1jf3w7ZjzxU7W8vGDcRpcXo+q3ekzCaAE7/+h6Lml7ind0L69+EvlW3Slw4jWoj0H2/b1xRrPPF3W36mhNkFp8vpJEXiKAtkkt1v3zK4ZgL2CxzKrP4aH/e9MokyNt9BihB6F6CfxCR2wDQYBju5q9R6H52v5kIXHhx/ct4JEzWdGWAxF0McuvbjAmuo58vbQiHTaCKxo26fma/mQJTF1Mk9udmXnjlWcg4aqamaB/dAzjnT0AeLYyoJoNxqSJgOeuXo0nPqsaIxBWJWEs/8WW+ngEOfuDEhcglxd26Dm0kFkCZSzCP6KK5pM6apk1pMUT/2AvzQIr2BZAdAXFZds6P8/Dw+/ITMK87oXDshJ2aaKlZmBZ43NPYGrWUJpxIYBv+GUefAMSRFMPrx8Bt00RVDS5QmwVrdPO3MXH3tmpW9Q2WwKek1NWWkPZR+MAMxFXEKJDfIZt49p3Z3Cb+hb9GDETFPeWt9XPVEtLBVS1ExLFwhAL9qCA53zWyy7qtWRzbxZgJ1f4GwNr/S2BXT+YzO/0oDU3ihIz+Mvlg3RYcPLcUoMci6pWPIH4ybT3chalgOHp8T8flyRnFuZpQbeHSwwfJDTAal8OdjHO21i7WIZeYOi/eqcnLyaXFPsWn1bAZ15MTcwGmaFsDdxo/9+fUjCTy/SGUZ+nmC6Wb/gayBvbib3sGGqFYVDmz3zK1YVvvKezkyfnU3F19mNLPD51MjE5HSzLOxUjgF+9MOLK+QZgZMal5/GA+kGFrpmQF/a28HXBObSQvHzWmsCNjYEbHC+iNN2vzNwgiYnwCByS9o6m4XgbhNSDyEzdCDIp8hBEX6zGvrjQ1/s41p/1Suo31Bt4wFD8X5wMyWWKlbZXFo57I4dZ+iIUgbGjh6xdKuF7Bf05dD6ossgWEZKZtqNSSXgN8G98JG2FBexw0PWJquHnj0CRHkw0fTMYU3zLaLhj+N45jIzs/ko9YyULovaiSfRpYb5/hYKJjjk+Yr/7D63UK7EfoheVgTrH8RbaqPk8vk9nnmLg/WkN9tLpjZSSURhSlEwmB50+oIKOpaEUPKOEAgrH6BafDCjvbXTMaD905mEDg5pj9FvFkN0AvpXoGvherM5Brxf7RsK0Rc9p3Vp1LWRRRkTUJIorUlgDmWjy2SSqBwVIpqqma/8wYHD4FKUgc+ZbQs9+L+LrJy0cXUMffxEjzZc8Ds9s0fjLlujaiP1Du+wsK/K8OjL942iXSrAE6dP5iBhbzQoDEA0tDS1A5nh1AWaQInV5k+M3wC2zi2+hkHyJ/a2TmdT3B9UC99tl298oKICqRghC55lsjrjQiZnnq1WEF/CP79fi1g+nba8BsfMlQtkINejuyMPqAj05ZYVTIdJi6OP/UJf6LwMTMDQ0UK/6kv51JQX+JMi9VHGpEgOZgUxnv8TEhzNgdA+QRyIQDqKyXUOJOVa1CoycpfTyYJfGoRgeQfnTiAH0ssJqI6Gu/FUeOLLiEiFNNNFEE0000UQTTTTRRBNNNNFEE038F+H/AVgzLvPuagTtAAAAAElFTkSuQmC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10" name="AutoShape 6" descr="data:image/png;base64,iVBORw0KGgoAAAANSUhEUgAAARgAAAC0CAMAAAB4+cOfAAABgFBMVEX///80nPkNIX////3///wAAHb+/v8AAHMAAHQAAHgzm/kAGn0AEnsAAHz8//8NIYC3uM/q6vIAAIUADXp8f66PkbTT0+BJTY0AFnwjl/j2///c3eoAEnwAAIfs+P0AAG5mbKP5+P0fKoEAKYsAHozCwtcZlPjg7PQADYGrtdfZ6PXIxt4AKYo1Ya3w8/jf5fWimL4ANo/r//8oMpCdn7yIx/mdzfpIqvjK4/wAI4u62PuXtNdBo/lRU5rQ1eS9yuBedrB7kseovdlXW5UNPZUzTJpAVp9JYKWEkL9Raqqeo8p5gLE6UKGBncdCZ6fK3O0DQJE1QpRKQ5Gkwdxxfq1tib0yUZNlirpzl759erRvZKFSY5sxOZGIl8VudqmGnb+Si7u2r81kV5RRSJFYeK07UJCftMt5kbJSbqBBWpOxzeGXnMgZQaUzb6eOgLEgKoBxvvi41vvS8f2V0vlda7SUw/xZRZKYr9gAQ4pztfoAG5TWyN17isGDq8ojUapXhMBS9YgoAAAYqElEQVR4nO1diV8aybY+WtAIyNKgRkBbOiqrthJ3RTCIGwkSg8bRGJVJ7tz7dGbimMxzTPJm/vV3TjUoQqNoYmhz+ZKf0EAv9fWps9WpaoAmmmiiiSaaaKKJJppoookm9AYGBgb0DxgCiv8bfVU6AAO7MpIYhHASGVEGFaRFFIEJjb6uBsOXgPmh/tDCU7vNhZudfSkQFtNLsSASpigAqiQ1+iobgHmXZIfEEoDwYjnJYGglBf4tgHAaYDGWTgc5Kf9FxAQVLgoA/avvgIkh7Drp8BpEFzrCcpuEP7BFnH8DZFbgcK8z0uir/S5AEUg8639uy/L3vnXoyYFgk0Dot9u8u8mOsC9GhLkiCTMqnQiEjsKOFCQafdn3DzECiwsAijtFW+NZCI8BhCIg94P/rB+QGCt+LpglSM7EcuDDPhVdjr5o7EXfPxhEV8D5Ct9FY7S1P5Ne2cjCXg7kGYia3kBHCrqTAIVlJYyaxiyN2jYHX2Z/zuMem3b2o6rhwQVUH3sRwYY6VTYG0ST3oP6QzRF/HuQtENYiMJ6EhG3f3x8UTV7SNO/zydUz0fSE5AYUpOwHNOMMRkOhJBTewc4B0oF6hYlpEBiMKFD061RHz57M2RlkQvsbC6KN9uyMuZ8FX+bhd9erHPxg3h8b8aKUzCTN76R2qWsIlEWUEKYEDbUlQErmwLmNuwq2iD08NuMVzVLi+U/wQ0kNY7Yl7EY7c4I//TELjo3YGTYPdUbtNqoBgh3fFYbBAL9nYXcYN7zK6+B3u+zvgb03aHrEfjs4bTaSBUJJmSq+Qed4Z8c+YrVz3DnoU67smshxM+WzLcygKfOvzBz8OELD4KUU7cnD2zxGQin7hZpQEuObj6wmk9Eccvd0I3rcIbO5z9T6aHM8UaKH6Cusgz8LIwvez8itf7tR7fh2uPDodyPKvPkswR2SYvic6HzkNrW1Wx2tFyi9dVjb3W3ujdVBpShXsiT3zdG+rdglo2mQldrnfBgQN7e4TjjcSOfkvTN6Tw0VnH5seTkn1XBYe8ymRSenAHcZWUsnYXzYObBpnoPd7Qfem7piyTdBbqr/Ue0xF5+k32jsvpaUC3K6zabXTrsqN74tsS8IvoEIFAa8dJwHaripLS8j/I0Ahe3SR/L4+7b6WCmi2+joDPKDgA+70+clUGzT4PRvoov4EMWG386xIL1EgEXn1M+UVXOb9RascLFpdZv8ESg6gD/PwdunMB9LhUPBhygyeIPn87CLUTQTbargEy1Gt6P1NuJSpMbRbfoPSo2Ax9iRRtNw+AIPiU70AwTezC5bxGc6wtfl4mcZt/vWnFxw023cVFN6QigiG08pIP3twWkZFHn51RMouJ44TduZ/gi3z4n3xtvLSjnc7jCXRDv4xkh6wPvgwm1098EZk1DiQTw+k7jO3TfdVrdUS43xX0EuJBSCPkijxC+5gMz8/A++MeBdTrbevReVodv4C9fA0aHVfz1E1SsvrR/kODNjQa51V29timrAYXztJd6VTEpNXCnjuUa39hZQ3q93tNoWniMzdFuVR+ZvQwuh5zFlgNX8jTC4GBvINrq19YIUjGLNg+h8tsS9Xl9r97fjpbXVavqFWBFYV4dxOCnbKBX4EBw9EhEDiN1zpY3Bb9WNSnCY/s3PtDoXTXsx1iATrn99g4rx3RHaDNkxp4YATlPrHVy662H+Dwqmgc611I2+gO+nB2ChGBT+WrQt5CVhTKKtjOkbk8Jh/B+verrDYQCnrT/f2EbXAwz2hp7IHSHzsJ3u4vG98ILOXpGZ1iPoGMhBt87znWqmv7CtxCQhQh3/fuSFM/MvYkZeUh6vU9ik+6Re9Ag1b2us6FuE740XZOY1P0XfU/qrc2LQ8R8iX73wG4U0DAZN31rrXsLRan7HxXMdKEQ4Aj2HCAz8RyD+BuCIcP/lK4PGm9B2QH13553PaXsKiY2gbplh0GU6hbdHILyhxJ3S+o39l6tA0k1HJJnH6ed52f+rbU63sTZeWMG1gr3dP0fv57X9XZOpz8TRzjetRr5hVhPj3eqWm2841A1jLb/Z4TYVjVGmd+54uLGNvxZKDsSXw1L0FfHS2abZmjZRViHuG4mJ94MiYXCeom/jvo9vjbchM1ark290+TWPZDU+3vyFE6O8X/MODngb3fpaQJ0SSnsZjNoGyLPz9WnfZpNYsuqw395q3ZNL+z+ytro7oVhbljC2OrrFkj7db6+WFuNfKXtxTzkHPht1XrtOtcwY5fLlYBe3EPKqdmKqjZoryMSH7HYYB/FVkMmE+docDmoYfoXsdPS4x8lZ5D8Uqqx+u/uXSytE5QJ5Mdyx1C/pkRnm+41HSunS+KPvvVZuiiQGjH19nfji7zbjltjX19eFvzd2+/FvZ1/fBn7lNJvwM2bt63MCl6YrMK5LZfUgDA57x5bfpD6GcjrkBW916AldbH9JwoHta8SPRIzc19regT/odBtxy2dsNZPgqMR09DgeAxFj7MIfdjtQcCqJcbT9VHnqiB2iA1uSLn0ZAX5PnwKl7lUQSZm+Kk+GE2OqIMZ4K2JMP1UUSNPAzPyvOWCdunOAGTOg6hs1rS/MSJddHyDhrlQ0KjGOGsQAdJiMrZRK58QIJmNfFTHmbQ3BWDoDIWNbi+hOZJi4MjOcV5xh6eqV+dqtV3tT27XEUNX8oHhBDPi6Bkk2yolx/0fr9CgtRIshojdi5KGk6HQM2ytq5AQQ31/1z26QGL4zK3Wl0qHKiLG+8DJ7+Zm5pkd3cjgCyrF1yK4zZgo8k7mj0cflje5qYmrqGOYbH6eNosQ4x8fJil0S4zBXZl4YYxNU0ghd/tDZ8637bebtcZjn/sQLjT4u71nrJwY6jObui64km0LGqzrG+H+VZ2CGyQAqfdhdSoFzyKs3JdM1Q56FuK71nWK1VhJzjfIlq8RqWCWH9VXV0dl0wHKOLwp6REbyf3U2YjBqy0ZG9o4075fP7biOmDZrvcS0tuWqpjJ5LZaWwClXbY/nYHA+qzdmfP7+sZTmN5SOqEEM2Sjl7dsNH/7IdDMx7e8qBAK17rmlpcUzQb7B4Xp4aCWpt750PQp92sRQs4uGaLAOiTFVjVezSU8LwUuhxcBT1MxO3Vnsa6vZO41lxAgXxDi47SGIVkeJmPdQ5vmGyohxb1dp3kiA8xKYxg2U1+QzWzp5H227G5g6EOirWX+Any8WUwfucaez4G61LjqdTj86f+aOAr5zdqCLbH2Ebxatjlb8pKO9p9PpHCe28MMNVUeZpYrDMm+LCss5Wm15dSaWjegwXtq9Jrhlcql21W02u9EZtprNZu7gtBvxnbmHO2/4lmSjzWhGGtvxh7hPN36r7uqujB2ZgRQMJyYgMSZuRUjVZe2aV9AIFPqzOezksdr3isGV1LhGktzhKP0p/7C1rGLP0X4l3GCXCob60gf6riMFY0/3qzpcw8B8oy9D775cG9oyGDe2fhUqBYahB1PihfcldKaCgssLY3rx8riKUQo/o4/hlS7nTlT8iKGa+ZrhFIdZunpgJllaLuHxomHbBtn1BN7qJF+lEiHlqLphMjA1bag1jCFfXyJ/k8AcVJ53ylNOzDQqmTFAiYkO3HeL6wSzj6S20rZluvApVINTp9rEMEiY7l4Qghqm4nAT5byoPt7q0uIwyLlf7r/R9YCNulZTiXUSHTtdq8XzwVBDZlbvXnJmPLiqOMoVDMcUfZ08wx4lVgdUjQBjvrfb3s+kGVlEvYmBk1q96eVdBycdVslQfiCD5GmpgLfkwQgDuknKjPav5UnX/FG8Ws95DWbEu1om89V0A2NTlgpeeO5BSWQ2N1wu/VTLiPOvgkjMn0ViLJ6TGvescLfCEEf7lYFGxs6rBCYwi3H3QPrLWU7a11FUAIU0yu/lbfScGDR+hHLk77mjwFw5zmSgkpcWy0TRT2BQ0EeFazS2/C47d5TD62q5lO+AtgZmsqPSva1HYB57yw7GDJWKlxNT6r52JaGPkjxBERODH/vQEVfK5TswrUkMJGoMal+HtisahgUtlQqGiInjnRH3F4eGevtXvlvjrwMNH63NHKASiJTfSIvnVMsHZtB5a5ttjV06+QwuQuoKkO+rhJPJNJSNhjYS9vBGjFceVLkWkrYGrlE4UxvGucudGTPEqxSvKqIS4703hv8lzRN/Z8zP5PkNYjB79Yotca8GMwIot5oSyTXM5e7MUG2QisSoid+ELZUI6YKY3xcfu2Kv1lE8Jisu2TKlPdUqehub7Wg15ksdidY1qMWLqtQyA59Sz3vnNE7aGCi+JErHn5XXXMvRy2hXW2kTY30Fpdmy2I9OavFCYSRASi+j1yS9yezWAZ9G/GeVsfCcGzQ0MIP9WyjgtosJSahDTjQMdelcs1SlRfPfmT7mXOzE3ox32Mh1qJIYcvS0LBODR3VPeHNvX+5WU79cECNnXEspPdgkBp/56KM8RF2p2r2g4ECo5IY2N+rUwNbWogZnmoFAOTGT/FfPkztjbxq/9AP63yQrAsw/AaYhMTw40JIZZa8+ZqiWt7iLd+o6Xi6IsUO4r/HaFyVGnRY+461BTA1mAJmpgxdjtjQmyyJa/m4lMeg9rIaGk7pYk/J/f0sl52YoytMmBjWwV0sDyxvVVaqVcJeqBBjGjdfzouoY0f/paQRk5Zo1nr4fxhfn1UC/BjEtnrhUHWszJi/fZLXbl7xFAyNd3434WWg0MnxG0UMmqxOj7ZUiuSvDPBWwWKarZQY/2G+7Vs+0v0APViCvjnzqGwRGdfAUhbzkjHZ1wfeF/GIoZOt+TPd2tvZdDUxoyQx6etcw4/5LnY/PglO1vZeyU9Bo/s6n3t6BdI8eMlVCUpGpQzNWFUSWwzN1Wr0vOofWmorGuIyqCeXFPuG5SVhUYp5Q/7HLysjIcz1MUpf/KhYIClfTDpWwBCbROlXpRPm1dmm9w/SOpuIb2GzLjdpFPX4Lg1IKb14PxIDjiTSSzCxE2NVElYbQxKerDTeDQa1VQqymAx4y/lEjx6BBzBQTDPLKm9SIAm90EV3vDtj2Xr+hAl92g4K0BM5PWbUWtmesxopqYPPjHA1TlWippytZyMUWksdrY70zC43goQo7PMM6kkdizm9qgSVwEqwKEBjYw7G2y4Fth9uY9YIh8qcnYLF4OOpgxjPJObejsIzoQfcCjBIxx+YjGj65sQEWlJrp0nryRfA3ic3HRqO7p72nzfT43xIw+0lLfOr8fGJycnZ2dvJ6L8bCKZ8mPTff63It1Mgcfm98zkNizCyhIBuusddltzYQ/yBpxJV2n/Ngc3N1POEtVXszpnY8UsE3+3ekV3azXnnky5BeZrut9uR2T6kZwTo1pcdzPl3l11xKUJks8dQK0XNykzDG7eg6xHjtxY4e/DvE3vATGFWD4LocDoIl0HIyLalSwSdpVycnigIjTc9OnJyfVw3JVh7wBPeQY5zJzFkDWNBAwb/xYmkhQnmTG7XvFW488ZPJ6aC31GkqZIhImT2PBwKkfG88rofXmn2kyVy01LYeQBekDHa+pXqHP+r1OorcoNEJeFqmUMueT02VnA/ydpGr08k4Z+QaTsq+4mMEDD7alv2hpzoJIVXYKYwM1hPUVNNDBH246ErUq6TJeOBmMSk7RpwyMCN2UJLhnI4efhEMv3bQkucsfovGXLbK45mQSo4f3fjp87pclzJ4eJD68dNaWAL98JKJvThI7B3QFdVKyVxHS6Bl8tKFN6BpnrotLXiMU86GHP0ys1RZrNc4RIMAL3lJFbs2jtRqkSUwNXsZJVDqJX6X7hgvqm6WyPT+3TAiqoDx7DZ/AUP8Vu1Bo10qZVQ9uelb0XJZjjNBh/Bl5l3pp0ldRJBFfHyHambjiFKzdUfDaIVPpr1XVO5pXRkpDXhOab6q6VNeLz5vEYcD20OxNzlKoCj1NY07eN7SU4L4KuIscn5TvrvqKKVXXrIpJL/0L+FVNJqNMoyuhEv1gOy8nhbFJ6av1EhR+u/WtFwicBFgjGSe62xS+kX67Lr85uWd/nAlLaO6LXelBQ9XlBKm4wdVMTZVT1s8lolpiboes0vTE/HAbe3z1YN9aHSr6wD2ifrUrxoLTMVbAsTK1/BisXj1NkG0AsVgsG7v18JRX+byGngmKMmuj9IPTRQXEoI6ReZbwdLi1a9mIdAjFWihFI1y9nuFGn4O5vRKDYrzM1uK3SUu+CpY4vzkVkl3c/RLSNi2Stna2+SrvhaBaTrpaBYUfczGqYJizl34Efav1af1Q53OIZsj4M+Dop/A+hKf31HqDTI8yp79bp3JIhkEjLNWbZvLAB2Nr6SqhkjPTkrsrfFZ6d+tMwU+8Cy6zzvycSZJT5XUIX5/l/QPldackL4PMZZz7iLMh1BUEmM2XVomBoW1sL2UVqwnZPp67izqdIXRLJ+QCSm92iWZpiWKC1uUvzXcIcl5awROeVQ9QMOggltPCaqrOKTFJF9mC2kqRqwvmPw6Xj6o4vmSMmSwq4/RJA1Q0eQRhE6h8BMX7fvmharOedlq1Eyc7OlkLF8Tu1k4/D++NDba7npHsu8IyxR3m8RHS8GwbXl8Y06PmreEn3PgewFRLtRCaRr2PfESpxI9EGZSx0sgh7/oew2mz+ulZx/xULuebN6dIamWOg/CwIH+H7c0Ghu4XL6Fklb35s9IvJ7PZ8xDx9oXc1ZrMp2OgD5oTp3EVNjmL/ckM5a4qmnD0sjA8hrAyJaexga00XFEzGRm5ml2ATPcS9aKeCFixoe9ID9fs+tmsPoaMJEWIn3WL8HLHB9Fi3z7SNszxR0lKCzbwWcHf0yXS2JXg4H/lZeVljxmUt2luvXycqL2G7HvCLpC2KeOjxrZ3LqBlmKdBkYKRWKY4fxbKhoL+rvcrXNC1HY2EGGCbj3eKmSIEnoeSThPYR1jf3w7ZjzxU7W8vGDcRpcXo+q3ekzCaAE7/+h6Lml7ind0L69+EvlW3Slw4jWoj0H2/b1xRrPPF3W36mhNkFp8vpJEXiKAtkkt1v3zK4ZgL2CxzKrP4aH/e9MokyNt9BihB6F6CfxCR2wDQYBju5q9R6H52v5kIXHhx/ct4JEzWdGWAxF0McuvbjAmuo58vbQiHTaCKxo26fma/mQJTF1Mk9udmXnjlWcg4aqamaB/dAzjnT0AeLYyoJoNxqSJgOeuXo0nPqsaIxBWJWEs/8WW+ngEOfuDEhcglxd26Dm0kFkCZSzCP6KK5pM6apk1pMUT/2AvzQIr2BZAdAXFZds6P8/Dw+/ITMK87oXDshJ2aaKlZmBZ43NPYGrWUJpxIYBv+GUefAMSRFMPrx8Bt00RVDS5QmwVrdPO3MXH3tmpW9Q2WwKek1NWWkPZR+MAMxFXEKJDfIZt49p3Z3Cb+hb9GDETFPeWt9XPVEtLBVS1ExLFwhAL9qCA53zWyy7qtWRzbxZgJ1f4GwNr/S2BXT+YzO/0oDU3ihIz+Mvlg3RYcPLcUoMci6pWPIH4ybT3chalgOHp8T8flyRnFuZpQbeHSwwfJDTAal8OdjHO21i7WIZeYOi/eqcnLyaXFPsWn1bAZ15MTcwGmaFsDdxo/9+fUjCTy/SGUZ+nmC6Wb/gayBvbib3sGGqFYVDmz3zK1YVvvKezkyfnU3F19mNLPD51MjE5HSzLOxUjgF+9MOLK+QZgZMal5/GA+kGFrpmQF/a28HXBObSQvHzWmsCNjYEbHC+iNN2vzNwgiYnwCByS9o6m4XgbhNSDyEzdCDIp8hBEX6zGvrjQ1/s41p/1Suo31Bt4wFD8X5wMyWWKlbZXFo57I4dZ+iIUgbGjh6xdKuF7Bf05dD6ossgWEZKZtqNSSXgN8G98JG2FBexw0PWJquHnj0CRHkw0fTMYU3zLaLhj+N45jIzs/ko9YyULovaiSfRpYb5/hYKJjjk+Yr/7D63UK7EfoheVgTrH8RbaqPk8vk9nnmLg/WkN9tLpjZSSURhSlEwmB50+oIKOpaEUPKOEAgrH6BafDCjvbXTMaD905mEDg5pj9FvFkN0AvpXoGvherM5Brxf7RsK0Rc9p3Vp1LWRRRkTUJIorUlgDmWjy2SSqBwVIpqqma/8wYHD4FKUgc+ZbQs9+L+LrJy0cXUMffxEjzZc8Ds9s0fjLlujaiP1Du+wsK/K8OjL942iXSrAE6dP5iBhbzQoDEA0tDS1A5nh1AWaQInV5k+M3wC2zi2+hkHyJ/a2TmdT3B9UC99tl298oKICqRghC55lsjrjQiZnnq1WEF/CP79fi1g+nba8BsfMlQtkINejuyMPqAj05ZYVTIdJi6OP/UJf6LwMTMDQ0UK/6kv51JQX+JMi9VHGpEgOZgUxnv8TEhzNgdA+QRyIQDqKyXUOJOVa1CoycpfTyYJfGoRgeQfnTiAH0ssJqI6Gu/FUeOLLiEiFNNNFEE0000UQTTTTRRBNNNNFEE038F+H/AVgzLvPuagTtAAAAAElFTkSuQmCC"/>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pic>
        <p:nvPicPr>
          <p:cNvPr id="11" name="Picture 10"/>
          <p:cNvPicPr>
            <a:picLocks noChangeAspect="1"/>
          </p:cNvPicPr>
          <p:nvPr/>
        </p:nvPicPr>
        <p:blipFill>
          <a:blip r:embed="rId2"/>
          <a:stretch>
            <a:fillRect/>
          </a:stretch>
        </p:blipFill>
        <p:spPr>
          <a:xfrm>
            <a:off x="7030779" y="3697147"/>
            <a:ext cx="2667000" cy="1714500"/>
          </a:xfrm>
          <a:prstGeom prst="rect">
            <a:avLst/>
          </a:prstGeom>
        </p:spPr>
      </p:pic>
      <p:pic>
        <p:nvPicPr>
          <p:cNvPr id="9" name="Picture 8" descr="A picture containing text, clock, clipart, vector graphics&#10;&#10;Description automatically generated">
            <a:extLst>
              <a:ext uri="{FF2B5EF4-FFF2-40B4-BE49-F238E27FC236}">
                <a16:creationId xmlns:a16="http://schemas.microsoft.com/office/drawing/2014/main" id="{54443464-CCFB-484A-AE2A-028C14BD98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0412" y="4157023"/>
            <a:ext cx="2674289" cy="1335784"/>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61349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a:extLst>
              <a:ext uri="{FF2B5EF4-FFF2-40B4-BE49-F238E27FC236}">
                <a16:creationId xmlns:a16="http://schemas.microsoft.com/office/drawing/2014/main" id="{C65D0942-F09C-462C-AD23-FC6752F34AF9}"/>
              </a:ext>
            </a:extLst>
          </p:cNvPr>
          <p:cNvCxnSpPr/>
          <p:nvPr/>
        </p:nvCxnSpPr>
        <p:spPr>
          <a:xfrm flipH="1" flipV="1">
            <a:off x="3488710" y="1991735"/>
            <a:ext cx="1219200" cy="457200"/>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531D53C9-7349-4204-99F3-C5BE7E989D71}"/>
              </a:ext>
            </a:extLst>
          </p:cNvPr>
          <p:cNvCxnSpPr>
            <a:cxnSpLocks/>
          </p:cNvCxnSpPr>
          <p:nvPr/>
        </p:nvCxnSpPr>
        <p:spPr>
          <a:xfrm flipV="1">
            <a:off x="7455610" y="1835653"/>
            <a:ext cx="1219200" cy="457200"/>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92EDD1A-8098-49DE-98D0-2E9046AA0F36}"/>
              </a:ext>
            </a:extLst>
          </p:cNvPr>
          <p:cNvSpPr/>
          <p:nvPr/>
        </p:nvSpPr>
        <p:spPr>
          <a:xfrm>
            <a:off x="3970896" y="1442106"/>
            <a:ext cx="4112314" cy="2286000"/>
          </a:xfrm>
          <a:prstGeom prst="ellipse">
            <a:avLst/>
          </a:prstGeom>
          <a:solidFill>
            <a:schemeClr val="accent4">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D6A75">
                    <a:lumMod val="50000"/>
                  </a:srgbClr>
                </a:solidFill>
                <a:effectLst/>
                <a:uLnTx/>
                <a:uFillTx/>
                <a:latin typeface="Trebuchet MS"/>
                <a:ea typeface="+mn-ea"/>
                <a:cs typeface="+mn-cs"/>
              </a:rPr>
              <a:t>Oil Spill Models Predict: </a:t>
            </a:r>
            <a:br>
              <a:rPr kumimoji="0" lang="en-US" sz="2000" b="1" i="0" u="none" strike="noStrike" kern="1200" cap="none" spc="0" normalizeH="0" baseline="0" noProof="0" dirty="0">
                <a:ln>
                  <a:noFill/>
                </a:ln>
                <a:solidFill>
                  <a:srgbClr val="4D6A75">
                    <a:lumMod val="50000"/>
                  </a:srgbClr>
                </a:solidFill>
                <a:effectLst/>
                <a:uLnTx/>
                <a:uFillTx/>
                <a:latin typeface="Trebuchet MS"/>
                <a:ea typeface="+mn-ea"/>
                <a:cs typeface="+mn-cs"/>
              </a:rPr>
            </a:br>
            <a:r>
              <a:rPr kumimoji="0" lang="en-US" sz="2000" b="1" i="0" u="none" strike="noStrike" kern="1200" cap="none" spc="0" normalizeH="0" baseline="0" noProof="0" dirty="0">
                <a:ln>
                  <a:noFill/>
                </a:ln>
                <a:solidFill>
                  <a:srgbClr val="4D6A75">
                    <a:lumMod val="50000"/>
                  </a:srgbClr>
                </a:solidFill>
                <a:effectLst/>
                <a:uLnTx/>
                <a:uFillTx/>
                <a:latin typeface="Trebuchet MS"/>
                <a:ea typeface="+mn-ea"/>
                <a:cs typeface="+mn-cs"/>
              </a:rPr>
              <a:t>Fate &amp; Transport of Oil</a:t>
            </a:r>
          </a:p>
        </p:txBody>
      </p:sp>
      <p:cxnSp>
        <p:nvCxnSpPr>
          <p:cNvPr id="42" name="Straight Connector 41">
            <a:extLst>
              <a:ext uri="{FF2B5EF4-FFF2-40B4-BE49-F238E27FC236}">
                <a16:creationId xmlns:a16="http://schemas.microsoft.com/office/drawing/2014/main" id="{C633D08D-1601-49F0-B9BE-E994BB99CE11}"/>
              </a:ext>
            </a:extLst>
          </p:cNvPr>
          <p:cNvCxnSpPr>
            <a:cxnSpLocks/>
          </p:cNvCxnSpPr>
          <p:nvPr/>
        </p:nvCxnSpPr>
        <p:spPr>
          <a:xfrm flipH="1" flipV="1">
            <a:off x="2720494" y="2525075"/>
            <a:ext cx="1264238" cy="1859389"/>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F32830D-C196-464B-8C30-BEABC9949ED7}"/>
              </a:ext>
            </a:extLst>
          </p:cNvPr>
          <p:cNvCxnSpPr>
            <a:cxnSpLocks/>
          </p:cNvCxnSpPr>
          <p:nvPr/>
        </p:nvCxnSpPr>
        <p:spPr>
          <a:xfrm flipH="1" flipV="1">
            <a:off x="1214259" y="3158194"/>
            <a:ext cx="452567" cy="1032978"/>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237379-6593-4DF2-A683-3B6D54856C2D}"/>
              </a:ext>
            </a:extLst>
          </p:cNvPr>
          <p:cNvCxnSpPr>
            <a:cxnSpLocks/>
          </p:cNvCxnSpPr>
          <p:nvPr/>
        </p:nvCxnSpPr>
        <p:spPr>
          <a:xfrm flipV="1">
            <a:off x="1257253" y="2071459"/>
            <a:ext cx="886322" cy="1027295"/>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CC15F80-8F3E-46E2-A0F7-A7F4EF26196B}"/>
              </a:ext>
            </a:extLst>
          </p:cNvPr>
          <p:cNvCxnSpPr>
            <a:cxnSpLocks/>
          </p:cNvCxnSpPr>
          <p:nvPr/>
        </p:nvCxnSpPr>
        <p:spPr>
          <a:xfrm flipV="1">
            <a:off x="7191871" y="2469196"/>
            <a:ext cx="2496589" cy="1989638"/>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AD62B75-E83B-43A0-AB46-D5734CCF5C7A}"/>
              </a:ext>
            </a:extLst>
          </p:cNvPr>
          <p:cNvCxnSpPr>
            <a:cxnSpLocks/>
          </p:cNvCxnSpPr>
          <p:nvPr/>
        </p:nvCxnSpPr>
        <p:spPr>
          <a:xfrm flipH="1" flipV="1">
            <a:off x="10034853" y="2184575"/>
            <a:ext cx="581090" cy="884301"/>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FB5AC51C-1E1F-4010-B0DF-B013D571658A}"/>
              </a:ext>
            </a:extLst>
          </p:cNvPr>
          <p:cNvCxnSpPr>
            <a:cxnSpLocks/>
          </p:cNvCxnSpPr>
          <p:nvPr/>
        </p:nvCxnSpPr>
        <p:spPr>
          <a:xfrm flipV="1">
            <a:off x="8800681" y="4506854"/>
            <a:ext cx="1524717" cy="895327"/>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082010A6-47AC-4784-83C3-DEDAFC2FE88E}"/>
              </a:ext>
            </a:extLst>
          </p:cNvPr>
          <p:cNvCxnSpPr>
            <a:cxnSpLocks/>
          </p:cNvCxnSpPr>
          <p:nvPr/>
        </p:nvCxnSpPr>
        <p:spPr>
          <a:xfrm flipV="1">
            <a:off x="10650778" y="3454078"/>
            <a:ext cx="76937" cy="737094"/>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BC253C45-3040-4053-B334-29E32E445E9B}"/>
              </a:ext>
            </a:extLst>
          </p:cNvPr>
          <p:cNvSpPr/>
          <p:nvPr/>
        </p:nvSpPr>
        <p:spPr>
          <a:xfrm>
            <a:off x="8312454" y="990600"/>
            <a:ext cx="2677075" cy="16731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Fate (Weathering)</a:t>
            </a:r>
          </a:p>
        </p:txBody>
      </p:sp>
      <p:sp>
        <p:nvSpPr>
          <p:cNvPr id="22" name="Oval 21">
            <a:extLst>
              <a:ext uri="{FF2B5EF4-FFF2-40B4-BE49-F238E27FC236}">
                <a16:creationId xmlns:a16="http://schemas.microsoft.com/office/drawing/2014/main" id="{16178987-268E-4F83-9385-DB0F809F7D83}"/>
              </a:ext>
            </a:extLst>
          </p:cNvPr>
          <p:cNvSpPr/>
          <p:nvPr/>
        </p:nvSpPr>
        <p:spPr>
          <a:xfrm>
            <a:off x="1214259" y="999067"/>
            <a:ext cx="2677075" cy="16731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Transport</a:t>
            </a:r>
          </a:p>
        </p:txBody>
      </p:sp>
      <p:sp>
        <p:nvSpPr>
          <p:cNvPr id="31" name="Oval 30">
            <a:extLst>
              <a:ext uri="{FF2B5EF4-FFF2-40B4-BE49-F238E27FC236}">
                <a16:creationId xmlns:a16="http://schemas.microsoft.com/office/drawing/2014/main" id="{AB056BC1-CB4D-4193-BAE5-F1FBD1C3FD2F}"/>
              </a:ext>
            </a:extLst>
          </p:cNvPr>
          <p:cNvSpPr/>
          <p:nvPr/>
        </p:nvSpPr>
        <p:spPr>
          <a:xfrm>
            <a:off x="368004" y="2621854"/>
            <a:ext cx="1716288"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Advection</a:t>
            </a:r>
          </a:p>
        </p:txBody>
      </p:sp>
      <p:sp>
        <p:nvSpPr>
          <p:cNvPr id="32" name="Oval 31">
            <a:extLst>
              <a:ext uri="{FF2B5EF4-FFF2-40B4-BE49-F238E27FC236}">
                <a16:creationId xmlns:a16="http://schemas.microsoft.com/office/drawing/2014/main" id="{5365D177-BE20-4D23-B4D7-12BCFE60E237}"/>
              </a:ext>
            </a:extLst>
          </p:cNvPr>
          <p:cNvSpPr/>
          <p:nvPr/>
        </p:nvSpPr>
        <p:spPr>
          <a:xfrm>
            <a:off x="2259013" y="2925609"/>
            <a:ext cx="1789221"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Dispersion</a:t>
            </a:r>
          </a:p>
        </p:txBody>
      </p:sp>
      <p:sp>
        <p:nvSpPr>
          <p:cNvPr id="33" name="Oval 32">
            <a:extLst>
              <a:ext uri="{FF2B5EF4-FFF2-40B4-BE49-F238E27FC236}">
                <a16:creationId xmlns:a16="http://schemas.microsoft.com/office/drawing/2014/main" id="{D9D325BD-EDE4-4056-A161-61337AA75EBF}"/>
              </a:ext>
            </a:extLst>
          </p:cNvPr>
          <p:cNvSpPr/>
          <p:nvPr/>
        </p:nvSpPr>
        <p:spPr>
          <a:xfrm>
            <a:off x="3153623" y="4161160"/>
            <a:ext cx="1716288"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Spreading</a:t>
            </a:r>
          </a:p>
        </p:txBody>
      </p:sp>
      <p:sp>
        <p:nvSpPr>
          <p:cNvPr id="34" name="Oval 33">
            <a:extLst>
              <a:ext uri="{FF2B5EF4-FFF2-40B4-BE49-F238E27FC236}">
                <a16:creationId xmlns:a16="http://schemas.microsoft.com/office/drawing/2014/main" id="{ECBB01AE-D590-4354-80FF-CBAA3F5AB8BD}"/>
              </a:ext>
            </a:extLst>
          </p:cNvPr>
          <p:cNvSpPr/>
          <p:nvPr/>
        </p:nvSpPr>
        <p:spPr>
          <a:xfrm>
            <a:off x="368004" y="3922493"/>
            <a:ext cx="2495890"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Sedimentation</a:t>
            </a:r>
          </a:p>
        </p:txBody>
      </p:sp>
      <p:sp>
        <p:nvSpPr>
          <p:cNvPr id="35" name="Oval 34">
            <a:extLst>
              <a:ext uri="{FF2B5EF4-FFF2-40B4-BE49-F238E27FC236}">
                <a16:creationId xmlns:a16="http://schemas.microsoft.com/office/drawing/2014/main" id="{7D3B1BC7-8811-4533-A4D8-FA9A0637F792}"/>
              </a:ext>
            </a:extLst>
          </p:cNvPr>
          <p:cNvSpPr/>
          <p:nvPr/>
        </p:nvSpPr>
        <p:spPr>
          <a:xfrm>
            <a:off x="7808520" y="4817820"/>
            <a:ext cx="2102888"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Evaporation</a:t>
            </a:r>
          </a:p>
        </p:txBody>
      </p:sp>
      <p:sp>
        <p:nvSpPr>
          <p:cNvPr id="36" name="Oval 35">
            <a:extLst>
              <a:ext uri="{FF2B5EF4-FFF2-40B4-BE49-F238E27FC236}">
                <a16:creationId xmlns:a16="http://schemas.microsoft.com/office/drawing/2014/main" id="{E3A4CFA5-F5A2-40F9-B86C-2C67DC8D6B3A}"/>
              </a:ext>
            </a:extLst>
          </p:cNvPr>
          <p:cNvSpPr/>
          <p:nvPr/>
        </p:nvSpPr>
        <p:spPr>
          <a:xfrm>
            <a:off x="9586944" y="2664043"/>
            <a:ext cx="2452714"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Emulsification</a:t>
            </a:r>
          </a:p>
        </p:txBody>
      </p:sp>
      <p:sp>
        <p:nvSpPr>
          <p:cNvPr id="37" name="Oval 36">
            <a:extLst>
              <a:ext uri="{FF2B5EF4-FFF2-40B4-BE49-F238E27FC236}">
                <a16:creationId xmlns:a16="http://schemas.microsoft.com/office/drawing/2014/main" id="{4F0FA16F-DF5B-400D-8E36-218354FFE1F3}"/>
              </a:ext>
            </a:extLst>
          </p:cNvPr>
          <p:cNvSpPr/>
          <p:nvPr/>
        </p:nvSpPr>
        <p:spPr>
          <a:xfrm>
            <a:off x="6276278" y="3970514"/>
            <a:ext cx="1976291"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Dissolution</a:t>
            </a:r>
          </a:p>
        </p:txBody>
      </p:sp>
      <p:sp>
        <p:nvSpPr>
          <p:cNvPr id="38" name="Oval 37">
            <a:extLst>
              <a:ext uri="{FF2B5EF4-FFF2-40B4-BE49-F238E27FC236}">
                <a16:creationId xmlns:a16="http://schemas.microsoft.com/office/drawing/2014/main" id="{FD8F9A13-B759-4EBB-AEB7-FA201B8F3965}"/>
              </a:ext>
            </a:extLst>
          </p:cNvPr>
          <p:cNvSpPr/>
          <p:nvPr/>
        </p:nvSpPr>
        <p:spPr>
          <a:xfrm>
            <a:off x="9214887" y="3899315"/>
            <a:ext cx="2452715"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Biodegradation</a:t>
            </a:r>
          </a:p>
        </p:txBody>
      </p:sp>
      <p:sp>
        <p:nvSpPr>
          <p:cNvPr id="39" name="Oval 38">
            <a:extLst>
              <a:ext uri="{FF2B5EF4-FFF2-40B4-BE49-F238E27FC236}">
                <a16:creationId xmlns:a16="http://schemas.microsoft.com/office/drawing/2014/main" id="{B993A26B-9DF0-4876-84A8-B60699B39D71}"/>
              </a:ext>
            </a:extLst>
          </p:cNvPr>
          <p:cNvSpPr/>
          <p:nvPr/>
        </p:nvSpPr>
        <p:spPr>
          <a:xfrm>
            <a:off x="7767107" y="3048973"/>
            <a:ext cx="1716288"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Photo-Oxidation</a:t>
            </a:r>
          </a:p>
        </p:txBody>
      </p:sp>
      <p:pic>
        <p:nvPicPr>
          <p:cNvPr id="4" name="Picture 3"/>
          <p:cNvPicPr>
            <a:picLocks noChangeAspect="1"/>
          </p:cNvPicPr>
          <p:nvPr/>
        </p:nvPicPr>
        <p:blipFill>
          <a:blip r:embed="rId3"/>
          <a:stretch>
            <a:fillRect/>
          </a:stretch>
        </p:blipFill>
        <p:spPr>
          <a:xfrm>
            <a:off x="368004" y="289612"/>
            <a:ext cx="7715206" cy="968234"/>
          </a:xfrm>
          <a:prstGeom prst="rect">
            <a:avLst/>
          </a:prstGeom>
        </p:spPr>
      </p:pic>
    </p:spTree>
    <p:extLst>
      <p:ext uri="{BB962C8B-B14F-4D97-AF65-F5344CB8AC3E}">
        <p14:creationId xmlns:p14="http://schemas.microsoft.com/office/powerpoint/2010/main" val="5817699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a:extLst>
              <a:ext uri="{FF2B5EF4-FFF2-40B4-BE49-F238E27FC236}">
                <a16:creationId xmlns:a16="http://schemas.microsoft.com/office/drawing/2014/main" id="{AEB68F55-1DA7-4C18-8305-93F8A86BFB3D}"/>
              </a:ext>
            </a:extLst>
          </p:cNvPr>
          <p:cNvGraphicFramePr/>
          <p:nvPr/>
        </p:nvGraphicFramePr>
        <p:xfrm>
          <a:off x="1119902" y="753534"/>
          <a:ext cx="10464141" cy="50461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p:cNvPicPr>
          <p:nvPr/>
        </p:nvPicPr>
        <p:blipFill>
          <a:blip r:embed="rId8"/>
          <a:stretch>
            <a:fillRect/>
          </a:stretch>
        </p:blipFill>
        <p:spPr>
          <a:xfrm>
            <a:off x="127424" y="309720"/>
            <a:ext cx="8832614" cy="1108466"/>
          </a:xfrm>
          <a:prstGeom prst="rect">
            <a:avLst/>
          </a:prstGeom>
        </p:spPr>
      </p:pic>
    </p:spTree>
    <p:extLst>
      <p:ext uri="{BB962C8B-B14F-4D97-AF65-F5344CB8AC3E}">
        <p14:creationId xmlns:p14="http://schemas.microsoft.com/office/powerpoint/2010/main" val="387052010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3417-0513-4E60-B29A-8E8C22494980}"/>
              </a:ext>
            </a:extLst>
          </p:cNvPr>
          <p:cNvSpPr>
            <a:spLocks noGrp="1"/>
          </p:cNvSpPr>
          <p:nvPr>
            <p:ph type="title"/>
          </p:nvPr>
        </p:nvSpPr>
        <p:spPr>
          <a:xfrm>
            <a:off x="426991" y="614108"/>
            <a:ext cx="10515600" cy="593726"/>
          </a:xfrm>
        </p:spPr>
        <p:txBody>
          <a:bodyPr>
            <a:normAutofit fontScale="90000"/>
          </a:bodyPr>
          <a:lstStyle/>
          <a:p>
            <a:pPr lvl="0">
              <a:lnSpc>
                <a:spcPct val="100000"/>
              </a:lnSpc>
              <a:spcBef>
                <a:spcPts val="0"/>
              </a:spcBef>
            </a:pPr>
            <a:r>
              <a:rPr lang="en-US" sz="2400" dirty="0">
                <a:solidFill>
                  <a:srgbClr val="E4E8EE"/>
                </a:solidFill>
                <a:latin typeface="Calibri" panose="020F0502020204030204"/>
                <a:ea typeface="+mn-ea"/>
                <a:cs typeface="+mn-cs"/>
              </a:rPr>
              <a:t>Oil Spill Modeling for Improved Response to Arctic Maritime Spills</a:t>
            </a:r>
            <a:br>
              <a:rPr lang="en-US" sz="2400" dirty="0">
                <a:solidFill>
                  <a:srgbClr val="E4E8EE"/>
                </a:solidFill>
                <a:latin typeface="Calibri" panose="020F0502020204030204"/>
                <a:ea typeface="+mn-ea"/>
                <a:cs typeface="+mn-cs"/>
              </a:rPr>
            </a:br>
            <a:r>
              <a:rPr lang="en-US" sz="3600" dirty="0">
                <a:solidFill>
                  <a:srgbClr val="E4E8EE"/>
                </a:solidFill>
                <a:latin typeface="Calibri" panose="020F0502020204030204"/>
                <a:ea typeface="+mn-ea"/>
                <a:cs typeface="+mn-cs"/>
              </a:rPr>
              <a:t>Baseline</a:t>
            </a:r>
            <a:r>
              <a:rPr lang="en-US" sz="3600" dirty="0"/>
              <a:t>: Ice Models</a:t>
            </a:r>
          </a:p>
        </p:txBody>
      </p:sp>
      <p:sp>
        <p:nvSpPr>
          <p:cNvPr id="3" name="Content Placeholder 2">
            <a:extLst>
              <a:ext uri="{FF2B5EF4-FFF2-40B4-BE49-F238E27FC236}">
                <a16:creationId xmlns:a16="http://schemas.microsoft.com/office/drawing/2014/main" id="{84BC4BF1-F134-49B7-BAD3-AAC84DC72664}"/>
              </a:ext>
            </a:extLst>
          </p:cNvPr>
          <p:cNvSpPr>
            <a:spLocks noGrp="1"/>
          </p:cNvSpPr>
          <p:nvPr>
            <p:ph idx="1"/>
          </p:nvPr>
        </p:nvSpPr>
        <p:spPr>
          <a:xfrm>
            <a:off x="426991" y="1535272"/>
            <a:ext cx="6188227" cy="4572000"/>
          </a:xfrm>
        </p:spPr>
        <p:txBody>
          <a:bodyPr/>
          <a:lstStyle/>
          <a:p>
            <a:pPr>
              <a:spcAft>
                <a:spcPts val="0"/>
              </a:spcAft>
            </a:pPr>
            <a:r>
              <a:rPr lang="en-US" sz="2400" dirty="0"/>
              <a:t>Simulate future data about ice conditions </a:t>
            </a:r>
          </a:p>
          <a:p>
            <a:pPr>
              <a:spcAft>
                <a:spcPts val="0"/>
              </a:spcAft>
            </a:pPr>
            <a:r>
              <a:rPr lang="en-US" sz="2400" dirty="0"/>
              <a:t>Operate independent of oil spill models </a:t>
            </a:r>
          </a:p>
          <a:p>
            <a:pPr lvl="1">
              <a:spcAft>
                <a:spcPts val="0"/>
              </a:spcAft>
            </a:pPr>
            <a:r>
              <a:rPr lang="en-US" sz="2000" b="0" dirty="0"/>
              <a:t>Essential for estimating spreading &amp; </a:t>
            </a:r>
            <a:br>
              <a:rPr lang="en-US" sz="2000" b="0" dirty="0"/>
            </a:br>
            <a:r>
              <a:rPr lang="en-US" sz="2000" b="0" dirty="0"/>
              <a:t>transportation of oil in ice </a:t>
            </a:r>
          </a:p>
          <a:p>
            <a:pPr lvl="1">
              <a:spcAft>
                <a:spcPts val="0"/>
              </a:spcAft>
            </a:pPr>
            <a:r>
              <a:rPr lang="en-US" sz="2000" b="0" dirty="0"/>
              <a:t>May be coupled with ocean, land, and/or atmosphere models </a:t>
            </a:r>
          </a:p>
          <a:p>
            <a:pPr>
              <a:spcAft>
                <a:spcPts val="0"/>
              </a:spcAft>
            </a:pPr>
            <a:r>
              <a:rPr lang="en-US" sz="2400" dirty="0"/>
              <a:t>Provide long-term, seasonal, &amp; short-term forecasts </a:t>
            </a:r>
          </a:p>
          <a:p>
            <a:pPr>
              <a:spcAft>
                <a:spcPts val="0"/>
              </a:spcAft>
            </a:pPr>
            <a:r>
              <a:rPr lang="en-US" sz="2400" dirty="0"/>
              <a:t>Operate at global / climate (&gt; 1 – 2 km) &amp; “sub grid” scales (&lt; 1 km) </a:t>
            </a:r>
          </a:p>
        </p:txBody>
      </p:sp>
      <p:pic>
        <p:nvPicPr>
          <p:cNvPr id="1026" name="Picture 2">
            <a:extLst>
              <a:ext uri="{FF2B5EF4-FFF2-40B4-BE49-F238E27FC236}">
                <a16:creationId xmlns:a16="http://schemas.microsoft.com/office/drawing/2014/main" id="{E69B4265-CD5D-4F43-88AE-56F306BF44C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23" r="3462" b="14234"/>
          <a:stretch/>
        </p:blipFill>
        <p:spPr bwMode="auto">
          <a:xfrm>
            <a:off x="6876228" y="1535272"/>
            <a:ext cx="4582980" cy="432578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F913972-A5B4-43B8-8A5F-18396DC00C49}"/>
              </a:ext>
            </a:extLst>
          </p:cNvPr>
          <p:cNvSpPr/>
          <p:nvPr/>
        </p:nvSpPr>
        <p:spPr>
          <a:xfrm>
            <a:off x="7617487" y="5942842"/>
            <a:ext cx="4574513" cy="21544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22A37"/>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Image Source: https://arcticdomainawarenesscenter.org/P08_HIOMAS</a:t>
            </a:r>
            <a:endParaRPr kumimoji="0" lang="en-US" sz="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4089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808" y="651715"/>
            <a:ext cx="10515600" cy="593726"/>
          </a:xfrm>
        </p:spPr>
        <p:txBody>
          <a:bodyPr>
            <a:normAutofit fontScale="90000"/>
          </a:bodyPr>
          <a:lstStyle/>
          <a:p>
            <a:pPr lvl="0">
              <a:lnSpc>
                <a:spcPct val="100000"/>
              </a:lnSpc>
              <a:spcBef>
                <a:spcPts val="0"/>
              </a:spcBef>
            </a:pPr>
            <a:r>
              <a:rPr lang="en-US" sz="2400" dirty="0">
                <a:solidFill>
                  <a:srgbClr val="E4E8EE"/>
                </a:solidFill>
                <a:latin typeface="Calibri" panose="020F0502020204030204"/>
                <a:ea typeface="+mn-ea"/>
                <a:cs typeface="+mn-cs"/>
              </a:rPr>
              <a:t>Oil Spill Modeling for Improved Response to Arctic Maritime Spills</a:t>
            </a:r>
            <a:br>
              <a:rPr lang="en-US" sz="2400" dirty="0">
                <a:solidFill>
                  <a:srgbClr val="E4E8EE"/>
                </a:solidFill>
                <a:latin typeface="Calibri" panose="020F0502020204030204"/>
                <a:ea typeface="+mn-ea"/>
                <a:cs typeface="+mn-cs"/>
              </a:rPr>
            </a:br>
            <a:r>
              <a:rPr lang="en-US" sz="3600" dirty="0">
                <a:solidFill>
                  <a:srgbClr val="E4E8EE"/>
                </a:solidFill>
                <a:latin typeface="Calibri" panose="020F0502020204030204"/>
              </a:rPr>
              <a:t>Baseline </a:t>
            </a:r>
            <a:r>
              <a:rPr lang="en-US" sz="3600" dirty="0"/>
              <a:t>: Ice Models</a:t>
            </a:r>
          </a:p>
        </p:txBody>
      </p:sp>
      <p:cxnSp>
        <p:nvCxnSpPr>
          <p:cNvPr id="26" name="Straight Connector 25">
            <a:extLst>
              <a:ext uri="{FF2B5EF4-FFF2-40B4-BE49-F238E27FC236}">
                <a16:creationId xmlns:a16="http://schemas.microsoft.com/office/drawing/2014/main" id="{B69A16DF-9019-40A2-B09C-0E26C74C6C2A}"/>
              </a:ext>
            </a:extLst>
          </p:cNvPr>
          <p:cNvCxnSpPr>
            <a:cxnSpLocks/>
            <a:stCxn id="10" idx="2"/>
            <a:endCxn id="21" idx="6"/>
          </p:cNvCxnSpPr>
          <p:nvPr/>
        </p:nvCxnSpPr>
        <p:spPr>
          <a:xfrm flipH="1">
            <a:off x="3194922" y="2744814"/>
            <a:ext cx="917832" cy="3024"/>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DAF4045-8F7F-47D2-9C7D-E6B51E221B7E}"/>
              </a:ext>
            </a:extLst>
          </p:cNvPr>
          <p:cNvCxnSpPr>
            <a:cxnSpLocks/>
            <a:stCxn id="10" idx="6"/>
            <a:endCxn id="19" idx="2"/>
          </p:cNvCxnSpPr>
          <p:nvPr/>
        </p:nvCxnSpPr>
        <p:spPr>
          <a:xfrm flipV="1">
            <a:off x="8085045" y="2714374"/>
            <a:ext cx="787145" cy="30440"/>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92EDD1A-8098-49DE-98D0-2E9046AA0F36}"/>
              </a:ext>
            </a:extLst>
          </p:cNvPr>
          <p:cNvSpPr/>
          <p:nvPr/>
        </p:nvSpPr>
        <p:spPr>
          <a:xfrm>
            <a:off x="4112754" y="1601814"/>
            <a:ext cx="3972291" cy="2286000"/>
          </a:xfrm>
          <a:prstGeom prst="ellipse">
            <a:avLst/>
          </a:prstGeom>
          <a:solidFill>
            <a:schemeClr val="accent4">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D6A75">
                    <a:lumMod val="50000"/>
                  </a:srgbClr>
                </a:solidFill>
                <a:effectLst/>
                <a:uLnTx/>
                <a:uFillTx/>
                <a:latin typeface="Trebuchet MS"/>
                <a:ea typeface="+mn-ea"/>
                <a:cs typeface="+mn-cs"/>
              </a:rPr>
              <a:t>Ice Models Predict: Future Ice Conditions</a:t>
            </a:r>
          </a:p>
        </p:txBody>
      </p:sp>
      <p:sp>
        <p:nvSpPr>
          <p:cNvPr id="20" name="Oval 19">
            <a:extLst>
              <a:ext uri="{FF2B5EF4-FFF2-40B4-BE49-F238E27FC236}">
                <a16:creationId xmlns:a16="http://schemas.microsoft.com/office/drawing/2014/main" id="{7C0E473D-3BF7-4AE4-B3EE-7F9A35FA82C5}"/>
              </a:ext>
            </a:extLst>
          </p:cNvPr>
          <p:cNvSpPr/>
          <p:nvPr/>
        </p:nvSpPr>
        <p:spPr>
          <a:xfrm>
            <a:off x="4757462" y="4118028"/>
            <a:ext cx="2677075" cy="16731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Biogeochemistry</a:t>
            </a:r>
          </a:p>
        </p:txBody>
      </p:sp>
      <p:cxnSp>
        <p:nvCxnSpPr>
          <p:cNvPr id="28" name="Straight Connector 27">
            <a:extLst>
              <a:ext uri="{FF2B5EF4-FFF2-40B4-BE49-F238E27FC236}">
                <a16:creationId xmlns:a16="http://schemas.microsoft.com/office/drawing/2014/main" id="{AE89F1CA-2650-493F-8E6C-356417581108}"/>
              </a:ext>
            </a:extLst>
          </p:cNvPr>
          <p:cNvCxnSpPr>
            <a:cxnSpLocks/>
            <a:stCxn id="10" idx="4"/>
            <a:endCxn id="20" idx="0"/>
          </p:cNvCxnSpPr>
          <p:nvPr/>
        </p:nvCxnSpPr>
        <p:spPr>
          <a:xfrm flipH="1">
            <a:off x="6096000" y="3887814"/>
            <a:ext cx="2900" cy="230214"/>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FC6B5380-A84C-4AD4-96DA-D486F5597DDA}"/>
              </a:ext>
            </a:extLst>
          </p:cNvPr>
          <p:cNvSpPr/>
          <p:nvPr/>
        </p:nvSpPr>
        <p:spPr>
          <a:xfrm>
            <a:off x="2567300" y="3429000"/>
            <a:ext cx="1716288"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Thickness</a:t>
            </a:r>
          </a:p>
        </p:txBody>
      </p:sp>
      <p:sp>
        <p:nvSpPr>
          <p:cNvPr id="30" name="Oval 29">
            <a:extLst>
              <a:ext uri="{FF2B5EF4-FFF2-40B4-BE49-F238E27FC236}">
                <a16:creationId xmlns:a16="http://schemas.microsoft.com/office/drawing/2014/main" id="{CB26FC66-7FF1-450C-A180-20936DF8F37B}"/>
              </a:ext>
            </a:extLst>
          </p:cNvPr>
          <p:cNvSpPr/>
          <p:nvPr/>
        </p:nvSpPr>
        <p:spPr>
          <a:xfrm>
            <a:off x="493732" y="3831532"/>
            <a:ext cx="1716288"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Ridges</a:t>
            </a:r>
          </a:p>
        </p:txBody>
      </p:sp>
      <p:cxnSp>
        <p:nvCxnSpPr>
          <p:cNvPr id="35" name="Straight Connector 34">
            <a:extLst>
              <a:ext uri="{FF2B5EF4-FFF2-40B4-BE49-F238E27FC236}">
                <a16:creationId xmlns:a16="http://schemas.microsoft.com/office/drawing/2014/main" id="{0A32631A-1EE2-4C66-A61D-4F0B53F1A756}"/>
              </a:ext>
            </a:extLst>
          </p:cNvPr>
          <p:cNvCxnSpPr>
            <a:cxnSpLocks/>
            <a:stCxn id="30" idx="0"/>
          </p:cNvCxnSpPr>
          <p:nvPr/>
        </p:nvCxnSpPr>
        <p:spPr>
          <a:xfrm flipV="1">
            <a:off x="1351876" y="3429000"/>
            <a:ext cx="199696" cy="402532"/>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C2DEBA9E-C41E-4613-8058-61B9F74B2CAE}"/>
              </a:ext>
            </a:extLst>
          </p:cNvPr>
          <p:cNvCxnSpPr>
            <a:cxnSpLocks/>
            <a:stCxn id="29" idx="1"/>
          </p:cNvCxnSpPr>
          <p:nvPr/>
        </p:nvCxnSpPr>
        <p:spPr>
          <a:xfrm flipH="1" flipV="1">
            <a:off x="2454788" y="3181892"/>
            <a:ext cx="363857" cy="404198"/>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32B934-A061-422D-94D4-1317CE3AC218}"/>
              </a:ext>
            </a:extLst>
          </p:cNvPr>
          <p:cNvCxnSpPr>
            <a:cxnSpLocks/>
          </p:cNvCxnSpPr>
          <p:nvPr/>
        </p:nvCxnSpPr>
        <p:spPr>
          <a:xfrm flipH="1" flipV="1">
            <a:off x="2146462" y="3429000"/>
            <a:ext cx="511906" cy="1525614"/>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CD80E5-BA78-490D-8639-99B6B8D79609}"/>
              </a:ext>
            </a:extLst>
          </p:cNvPr>
          <p:cNvCxnSpPr>
            <a:cxnSpLocks/>
          </p:cNvCxnSpPr>
          <p:nvPr/>
        </p:nvCxnSpPr>
        <p:spPr>
          <a:xfrm flipV="1">
            <a:off x="8848075" y="3260802"/>
            <a:ext cx="532182" cy="514905"/>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67FE7C4-DBC9-4369-B8C5-F01A8E426998}"/>
              </a:ext>
            </a:extLst>
          </p:cNvPr>
          <p:cNvCxnSpPr>
            <a:cxnSpLocks/>
            <a:endCxn id="34" idx="0"/>
          </p:cNvCxnSpPr>
          <p:nvPr/>
        </p:nvCxnSpPr>
        <p:spPr>
          <a:xfrm>
            <a:off x="10744200" y="3114969"/>
            <a:ext cx="225069" cy="712031"/>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7E0A465-5601-496C-8F29-89D2241EBF31}"/>
              </a:ext>
            </a:extLst>
          </p:cNvPr>
          <p:cNvCxnSpPr>
            <a:cxnSpLocks/>
          </p:cNvCxnSpPr>
          <p:nvPr/>
        </p:nvCxnSpPr>
        <p:spPr>
          <a:xfrm flipV="1">
            <a:off x="9630975" y="3260802"/>
            <a:ext cx="519187" cy="1863731"/>
          </a:xfrm>
          <a:prstGeom prst="line">
            <a:avLst/>
          </a:prstGeom>
          <a:ln w="57150">
            <a:solidFill>
              <a:schemeClr val="accent4">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190D90E9-990C-4501-92D6-D232EEC4AC8F}"/>
              </a:ext>
            </a:extLst>
          </p:cNvPr>
          <p:cNvSpPr/>
          <p:nvPr/>
        </p:nvSpPr>
        <p:spPr>
          <a:xfrm>
            <a:off x="8872190" y="1877788"/>
            <a:ext cx="2677075" cy="16731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Physics</a:t>
            </a:r>
          </a:p>
        </p:txBody>
      </p:sp>
      <p:sp>
        <p:nvSpPr>
          <p:cNvPr id="21" name="Oval 20">
            <a:extLst>
              <a:ext uri="{FF2B5EF4-FFF2-40B4-BE49-F238E27FC236}">
                <a16:creationId xmlns:a16="http://schemas.microsoft.com/office/drawing/2014/main" id="{807A8841-3229-47C1-B870-4DE4A949D3A1}"/>
              </a:ext>
            </a:extLst>
          </p:cNvPr>
          <p:cNvSpPr/>
          <p:nvPr/>
        </p:nvSpPr>
        <p:spPr>
          <a:xfrm>
            <a:off x="517847" y="1911252"/>
            <a:ext cx="2677075" cy="16731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Morphology</a:t>
            </a:r>
          </a:p>
        </p:txBody>
      </p:sp>
      <p:sp>
        <p:nvSpPr>
          <p:cNvPr id="31" name="Oval 30">
            <a:extLst>
              <a:ext uri="{FF2B5EF4-FFF2-40B4-BE49-F238E27FC236}">
                <a16:creationId xmlns:a16="http://schemas.microsoft.com/office/drawing/2014/main" id="{0115135C-28E6-4B2D-8808-6AA9CBBE8D18}"/>
              </a:ext>
            </a:extLst>
          </p:cNvPr>
          <p:cNvSpPr/>
          <p:nvPr/>
        </p:nvSpPr>
        <p:spPr>
          <a:xfrm>
            <a:off x="2026830" y="4748788"/>
            <a:ext cx="1716288"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Floe Size</a:t>
            </a:r>
          </a:p>
        </p:txBody>
      </p:sp>
      <p:sp>
        <p:nvSpPr>
          <p:cNvPr id="32" name="Oval 31">
            <a:extLst>
              <a:ext uri="{FF2B5EF4-FFF2-40B4-BE49-F238E27FC236}">
                <a16:creationId xmlns:a16="http://schemas.microsoft.com/office/drawing/2014/main" id="{9D5DB3BC-D52B-46C3-8F41-1DBA2B93B854}"/>
              </a:ext>
            </a:extLst>
          </p:cNvPr>
          <p:cNvSpPr/>
          <p:nvPr/>
        </p:nvSpPr>
        <p:spPr>
          <a:xfrm>
            <a:off x="7644117" y="3451361"/>
            <a:ext cx="2010973"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Ice-Atmosphere </a:t>
            </a:r>
          </a:p>
        </p:txBody>
      </p:sp>
      <p:sp>
        <p:nvSpPr>
          <p:cNvPr id="33" name="Oval 32">
            <a:extLst>
              <a:ext uri="{FF2B5EF4-FFF2-40B4-BE49-F238E27FC236}">
                <a16:creationId xmlns:a16="http://schemas.microsoft.com/office/drawing/2014/main" id="{6B1A7B9C-A47C-4252-9E5E-235905A979BD}"/>
              </a:ext>
            </a:extLst>
          </p:cNvPr>
          <p:cNvSpPr/>
          <p:nvPr/>
        </p:nvSpPr>
        <p:spPr>
          <a:xfrm>
            <a:off x="8497111" y="4748788"/>
            <a:ext cx="1716288"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Ice-Ocean</a:t>
            </a:r>
          </a:p>
        </p:txBody>
      </p:sp>
      <p:sp>
        <p:nvSpPr>
          <p:cNvPr id="34" name="Oval 33">
            <a:extLst>
              <a:ext uri="{FF2B5EF4-FFF2-40B4-BE49-F238E27FC236}">
                <a16:creationId xmlns:a16="http://schemas.microsoft.com/office/drawing/2014/main" id="{2DED6F8E-2552-410E-A993-79C30183E2B3}"/>
              </a:ext>
            </a:extLst>
          </p:cNvPr>
          <p:cNvSpPr/>
          <p:nvPr/>
        </p:nvSpPr>
        <p:spPr>
          <a:xfrm>
            <a:off x="10111125" y="3827000"/>
            <a:ext cx="1716288" cy="1072680"/>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D6A75">
                    <a:lumMod val="50000"/>
                  </a:srgbClr>
                </a:solidFill>
                <a:effectLst/>
                <a:uLnTx/>
                <a:uFillTx/>
                <a:latin typeface="Trebuchet MS"/>
                <a:ea typeface="+mn-ea"/>
                <a:cs typeface="+mn-cs"/>
              </a:rPr>
              <a:t>Growth &amp; Melt</a:t>
            </a:r>
          </a:p>
        </p:txBody>
      </p:sp>
      <p:sp>
        <p:nvSpPr>
          <p:cNvPr id="16" name="TextBox 15">
            <a:extLst>
              <a:ext uri="{FF2B5EF4-FFF2-40B4-BE49-F238E27FC236}">
                <a16:creationId xmlns:a16="http://schemas.microsoft.com/office/drawing/2014/main" id="{8D6FB001-716C-4E6B-BBB9-E8A5BEBD4B18}"/>
              </a:ext>
            </a:extLst>
          </p:cNvPr>
          <p:cNvSpPr txBox="1"/>
          <p:nvPr/>
        </p:nvSpPr>
        <p:spPr>
          <a:xfrm>
            <a:off x="4424036" y="6290846"/>
            <a:ext cx="3343926"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22A37"/>
                </a:solidFill>
                <a:effectLst/>
                <a:uLnTx/>
                <a:uFillTx/>
                <a:latin typeface="Calibri" panose="020F0502020204030204"/>
                <a:ea typeface="+mn-ea"/>
                <a:cs typeface="+mn-cs"/>
              </a:rPr>
              <a:t>Source: Adapted from Sea Ice Model Provenance Diagram by Andrew Roberts, Elizabeth Hunke, Bonnie Brown, and Nicole Jeffery </a:t>
            </a:r>
          </a:p>
        </p:txBody>
      </p:sp>
    </p:spTree>
    <p:extLst>
      <p:ext uri="{BB962C8B-B14F-4D97-AF65-F5344CB8AC3E}">
        <p14:creationId xmlns:p14="http://schemas.microsoft.com/office/powerpoint/2010/main" val="5830468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3417-0513-4E60-B29A-8E8C22494980}"/>
              </a:ext>
            </a:extLst>
          </p:cNvPr>
          <p:cNvSpPr>
            <a:spLocks noGrp="1"/>
          </p:cNvSpPr>
          <p:nvPr>
            <p:ph type="title"/>
          </p:nvPr>
        </p:nvSpPr>
        <p:spPr>
          <a:xfrm>
            <a:off x="574008" y="480974"/>
            <a:ext cx="10515600" cy="593726"/>
          </a:xfrm>
        </p:spPr>
        <p:txBody>
          <a:bodyPr>
            <a:normAutofit fontScale="90000"/>
          </a:bodyPr>
          <a:lstStyle/>
          <a:p>
            <a:pPr lvl="0">
              <a:lnSpc>
                <a:spcPct val="100000"/>
              </a:lnSpc>
              <a:spcBef>
                <a:spcPts val="0"/>
              </a:spcBef>
            </a:pPr>
            <a:r>
              <a:rPr lang="en-US" sz="2400" dirty="0">
                <a:solidFill>
                  <a:srgbClr val="E4E8EE"/>
                </a:solidFill>
                <a:latin typeface="Calibri" panose="020F0502020204030204"/>
                <a:ea typeface="+mn-ea"/>
                <a:cs typeface="+mn-cs"/>
              </a:rPr>
              <a:t>Oil Spill Modeling for Improved Response to Arctic Maritime Spills</a:t>
            </a:r>
            <a:br>
              <a:rPr lang="en-US" sz="2400" dirty="0">
                <a:solidFill>
                  <a:srgbClr val="E4E8EE"/>
                </a:solidFill>
                <a:latin typeface="Calibri" panose="020F0502020204030204"/>
                <a:ea typeface="+mn-ea"/>
                <a:cs typeface="+mn-cs"/>
              </a:rPr>
            </a:br>
            <a:r>
              <a:rPr lang="en-US" sz="3600" dirty="0">
                <a:solidFill>
                  <a:srgbClr val="E4E8EE"/>
                </a:solidFill>
                <a:latin typeface="Calibri" panose="020F0502020204030204"/>
              </a:rPr>
              <a:t>Baseline </a:t>
            </a:r>
            <a:r>
              <a:rPr lang="en-US" sz="3600" dirty="0"/>
              <a:t>: Ice Observing Systems</a:t>
            </a:r>
          </a:p>
        </p:txBody>
      </p:sp>
      <p:sp>
        <p:nvSpPr>
          <p:cNvPr id="3" name="Content Placeholder 2">
            <a:extLst>
              <a:ext uri="{FF2B5EF4-FFF2-40B4-BE49-F238E27FC236}">
                <a16:creationId xmlns:a16="http://schemas.microsoft.com/office/drawing/2014/main" id="{84BC4BF1-F134-49B7-BAD3-AAC84DC72664}"/>
              </a:ext>
            </a:extLst>
          </p:cNvPr>
          <p:cNvSpPr>
            <a:spLocks noGrp="1"/>
          </p:cNvSpPr>
          <p:nvPr>
            <p:ph idx="1"/>
          </p:nvPr>
        </p:nvSpPr>
        <p:spPr>
          <a:xfrm>
            <a:off x="692727" y="1188445"/>
            <a:ext cx="6640163" cy="4572000"/>
          </a:xfrm>
        </p:spPr>
        <p:txBody>
          <a:bodyPr>
            <a:normAutofit lnSpcReduction="10000"/>
          </a:bodyPr>
          <a:lstStyle/>
          <a:p>
            <a:pPr>
              <a:spcAft>
                <a:spcPts val="0"/>
              </a:spcAft>
            </a:pPr>
            <a:r>
              <a:rPr lang="en-US" sz="2400" dirty="0"/>
              <a:t>Use satellite resources to identify sea ice: </a:t>
            </a:r>
          </a:p>
          <a:p>
            <a:pPr lvl="1">
              <a:spcAft>
                <a:spcPts val="0"/>
              </a:spcAft>
            </a:pPr>
            <a:r>
              <a:rPr lang="en-US" sz="2000" b="0" dirty="0"/>
              <a:t>Concentration </a:t>
            </a:r>
          </a:p>
          <a:p>
            <a:pPr lvl="1">
              <a:spcAft>
                <a:spcPts val="0"/>
              </a:spcAft>
            </a:pPr>
            <a:r>
              <a:rPr lang="en-US" sz="2000" b="0" dirty="0"/>
              <a:t>Velocity </a:t>
            </a:r>
          </a:p>
          <a:p>
            <a:pPr lvl="1">
              <a:spcAft>
                <a:spcPts val="0"/>
              </a:spcAft>
            </a:pPr>
            <a:r>
              <a:rPr lang="en-US" sz="2000" b="0" dirty="0"/>
              <a:t>Thickness </a:t>
            </a:r>
          </a:p>
          <a:p>
            <a:pPr>
              <a:spcAft>
                <a:spcPts val="0"/>
              </a:spcAft>
            </a:pPr>
            <a:r>
              <a:rPr lang="en-US" sz="2400" dirty="0"/>
              <a:t>Information availability based on: </a:t>
            </a:r>
          </a:p>
          <a:p>
            <a:pPr lvl="1">
              <a:spcAft>
                <a:spcPts val="0"/>
              </a:spcAft>
            </a:pPr>
            <a:r>
              <a:rPr lang="en-US" sz="2000" b="0" dirty="0"/>
              <a:t>Satellite orbits </a:t>
            </a:r>
          </a:p>
          <a:p>
            <a:pPr lvl="1">
              <a:spcAft>
                <a:spcPts val="0"/>
              </a:spcAft>
            </a:pPr>
            <a:r>
              <a:rPr lang="en-US" sz="2000" b="0" dirty="0"/>
              <a:t>Radar calibration times </a:t>
            </a:r>
          </a:p>
          <a:p>
            <a:pPr lvl="1">
              <a:spcAft>
                <a:spcPts val="0"/>
              </a:spcAft>
            </a:pPr>
            <a:r>
              <a:rPr lang="en-US" sz="2000" b="0" dirty="0"/>
              <a:t>Environmental conditions (e.g., clouds) </a:t>
            </a:r>
          </a:p>
          <a:p>
            <a:pPr>
              <a:spcAft>
                <a:spcPts val="0"/>
              </a:spcAft>
            </a:pPr>
            <a:r>
              <a:rPr lang="en-US" sz="2400" dirty="0"/>
              <a:t>Can provide high resolution data (~10 m) </a:t>
            </a:r>
          </a:p>
          <a:p>
            <a:pPr>
              <a:spcAft>
                <a:spcPts val="0"/>
              </a:spcAft>
            </a:pPr>
            <a:r>
              <a:rPr lang="en-US" sz="2400" dirty="0"/>
              <a:t>Use sea ice / hydrodynamic models to predict future conditions </a:t>
            </a:r>
          </a:p>
          <a:p>
            <a:pPr>
              <a:spcAft>
                <a:spcPts val="0"/>
              </a:spcAft>
            </a:pPr>
            <a:r>
              <a:rPr lang="en-US" sz="2400" dirty="0"/>
              <a:t>U.S. National Ice Center &amp; NWS AK Sea Ice Program</a:t>
            </a:r>
          </a:p>
          <a:p>
            <a:pPr>
              <a:spcAft>
                <a:spcPts val="0"/>
              </a:spcAft>
            </a:pPr>
            <a:endParaRPr lang="en-US" sz="2400" dirty="0"/>
          </a:p>
        </p:txBody>
      </p:sp>
      <p:pic>
        <p:nvPicPr>
          <p:cNvPr id="10" name="Picture 2">
            <a:extLst>
              <a:ext uri="{FF2B5EF4-FFF2-40B4-BE49-F238E27FC236}">
                <a16:creationId xmlns:a16="http://schemas.microsoft.com/office/drawing/2014/main" id="{A5E9A055-CCB2-4671-B09D-E94C9206B4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3859" y="1180768"/>
            <a:ext cx="4180894" cy="5410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2197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fontScale="90000"/>
          </a:bodyPr>
          <a:lstStyle/>
          <a:p>
            <a:br>
              <a:rPr lang="en-US" sz="3600" dirty="0"/>
            </a:br>
            <a:r>
              <a:rPr lang="en-US" sz="3600" dirty="0"/>
              <a:t>Description</a:t>
            </a:r>
          </a:p>
        </p:txBody>
      </p:sp>
      <p:sp>
        <p:nvSpPr>
          <p:cNvPr id="5" name="Title 1"/>
          <p:cNvSpPr txBox="1">
            <a:spLocks/>
          </p:cNvSpPr>
          <p:nvPr/>
        </p:nvSpPr>
        <p:spPr>
          <a:xfrm>
            <a:off x="350692" y="417339"/>
            <a:ext cx="10050608" cy="96058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Oil Spill Modeling for Improved Response to Arctic Maritime Spills Years 6-7</a:t>
            </a:r>
          </a:p>
        </p:txBody>
      </p:sp>
      <p:sp>
        <p:nvSpPr>
          <p:cNvPr id="6" name="Text Placeholder 3"/>
          <p:cNvSpPr txBox="1">
            <a:spLocks/>
          </p:cNvSpPr>
          <p:nvPr/>
        </p:nvSpPr>
        <p:spPr>
          <a:xfrm>
            <a:off x="350691" y="1442594"/>
            <a:ext cx="11169116" cy="4141777"/>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Project provides structured approach to gather expert advice to develop models that address </a:t>
            </a:r>
            <a:r>
              <a:rPr kumimoji="0" lang="en-US" sz="2000" b="0"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USCG Federal On Scene Coordinator (FOSC) </a:t>
            </a: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core needs during Arctic spill response. </a:t>
            </a:r>
          </a:p>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Overall objective is to identify: </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Specific needs to be addressed to obtain models that will </a:t>
            </a:r>
            <a:r>
              <a:rPr kumimoji="0" lang="en-US" sz="1800" b="0"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be functional and effective </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in </a:t>
            </a:r>
            <a:r>
              <a:rPr kumimoji="0" lang="en-US" sz="1800" b="0"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response time scale </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to advance </a:t>
            </a:r>
            <a:r>
              <a:rPr kumimoji="0" lang="en-US" sz="1800" b="0"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FOSC decision-making </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during an incident as well as improve experience gained from exercises and drills </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Current </a:t>
            </a:r>
            <a:r>
              <a:rPr kumimoji="0" lang="en-US" sz="1800" b="0"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state-of-the-art </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Arctic maritime oil spill </a:t>
            </a:r>
            <a:r>
              <a:rPr kumimoji="0" lang="en-US" sz="1800" b="0"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response models </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Potential integration of these models and components from recent research efforts (</a:t>
            </a:r>
            <a:r>
              <a:rPr kumimoji="0" lang="en-US" sz="1800" b="0"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integration of ice models with oil spill models</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t>
            </a:r>
          </a:p>
          <a:p>
            <a:pPr marL="971550" marR="0" lvl="1"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Gaps</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in current models that need to be addressed by future research</a:t>
            </a:r>
          </a:p>
          <a:p>
            <a:pPr marL="285750" marR="0" lvl="0" indent="-28575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Project outcome: </a:t>
            </a:r>
            <a:r>
              <a:rPr kumimoji="0" lang="en-US" sz="2000" b="0"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Knowledge product</a:t>
            </a: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/comprehensive report that delineates characteristics of Arctic oil spill response that make models appropriate required for </a:t>
            </a:r>
            <a:r>
              <a:rPr kumimoji="0" lang="en-US" sz="2000" b="0" i="0" u="none" strike="noStrike" kern="1200" cap="none" spc="0" normalizeH="0" baseline="0" noProof="0" dirty="0">
                <a:ln>
                  <a:noFill/>
                </a:ln>
                <a:solidFill>
                  <a:srgbClr val="FFC000"/>
                </a:solidFill>
                <a:effectLst/>
                <a:uLnTx/>
                <a:uFillTx/>
                <a:latin typeface="Franklin Gothic Book" panose="020B0503020102020204" pitchFamily="34" charset="0"/>
                <a:ea typeface="+mn-ea"/>
                <a:cs typeface="+mn-cs"/>
              </a:rPr>
              <a:t>daily response planning and decision-making </a:t>
            </a: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16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6053110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3929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0" cap="none" spc="0" normalizeH="0" baseline="0" noProof="0" dirty="0">
                <a:ln>
                  <a:noFill/>
                </a:ln>
                <a:solidFill>
                  <a:srgbClr val="FFFFFF"/>
                </a:solidFill>
                <a:effectLst/>
                <a:uLnTx/>
                <a:uFillTx/>
                <a:latin typeface="Franklin Gothic Book" panose="020B0503020102020204" pitchFamily="34" charset="0"/>
                <a:ea typeface="+mn-ea"/>
                <a:cs typeface="+mn-cs"/>
              </a:rPr>
              <a:t>Define Needs Addressed by Response Models </a:t>
            </a:r>
            <a:endPar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863599" y="1665515"/>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400" b="1" i="0" u="none" strike="noStrike" kern="0" cap="none" spc="0" normalizeH="0" baseline="0" noProof="0" dirty="0">
                <a:ln>
                  <a:noFill/>
                </a:ln>
                <a:solidFill>
                  <a:srgbClr val="FFFFFF"/>
                </a:solidFill>
                <a:effectLst/>
                <a:uLnTx/>
                <a:uFillTx/>
                <a:latin typeface="Trebuchet MS"/>
                <a:ea typeface="+mn-ea"/>
                <a:cs typeface="+mn-cs"/>
              </a:rPr>
              <a:t>Project Core Team meeting held on May 2019</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400" b="1" i="0" u="none" strike="noStrike" kern="0" cap="none" spc="0" normalizeH="0" baseline="0" noProof="0" dirty="0">
                <a:ln>
                  <a:noFill/>
                </a:ln>
                <a:solidFill>
                  <a:srgbClr val="FFFFFF"/>
                </a:solidFill>
                <a:effectLst/>
                <a:uLnTx/>
                <a:uFillTx/>
                <a:latin typeface="Trebuchet MS"/>
                <a:ea typeface="+mn-ea"/>
                <a:cs typeface="+mn-cs"/>
              </a:rPr>
              <a:t>Produced Needs / Questions related to: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Responder / FOSC Needs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Overview &amp; concerns for existing models</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Desired capabilities for new models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Confidence level &amp; communication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Validation of models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Suggestions for first workshop</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400" b="1" i="0" u="none" strike="noStrike" kern="0" cap="none" spc="0" normalizeH="0" baseline="0" noProof="0" dirty="0">
                <a:ln>
                  <a:noFill/>
                </a:ln>
                <a:solidFill>
                  <a:srgbClr val="FFFFFF"/>
                </a:solidFill>
                <a:effectLst/>
                <a:uLnTx/>
                <a:uFillTx/>
                <a:latin typeface="Trebuchet MS"/>
                <a:ea typeface="+mn-ea"/>
                <a:cs typeface="+mn-cs"/>
              </a:rPr>
              <a:t>Needs / Questions finalized by Core Team on July 31, 2019</a:t>
            </a:r>
            <a:endParaRPr kumimoji="0" lang="en-US" sz="2400" b="1" i="0" u="none" strike="noStrike" kern="0" cap="none" spc="0" normalizeH="0" baseline="0" noProof="0" dirty="0">
              <a:ln>
                <a:noFill/>
              </a:ln>
              <a:solidFill>
                <a:srgbClr val="FFC000"/>
              </a:solidFill>
              <a:effectLst/>
              <a:uLnTx/>
              <a:uFillTx/>
              <a:latin typeface="Trebuchet MS"/>
              <a:ea typeface="+mn-ea"/>
              <a:cs typeface="+mn-cs"/>
            </a:endParaRPr>
          </a:p>
        </p:txBody>
      </p:sp>
    </p:spTree>
    <p:extLst>
      <p:ext uri="{BB962C8B-B14F-4D97-AF65-F5344CB8AC3E}">
        <p14:creationId xmlns:p14="http://schemas.microsoft.com/office/powerpoint/2010/main" val="333249276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Workshop 1  on AMSM Modeling </a:t>
            </a:r>
            <a:endPar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1015999" y="1600200"/>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endParaRPr kumimoji="0" lang="en-US" sz="2400" b="1"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36337" y="1755510"/>
            <a:ext cx="8741229" cy="404404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1" i="0" u="none" strike="noStrike" kern="0" cap="none" spc="0" normalizeH="0" baseline="0" noProof="0" dirty="0">
                <a:ln>
                  <a:noFill/>
                </a:ln>
                <a:solidFill>
                  <a:srgbClr val="FFFFFF"/>
                </a:solidFill>
                <a:effectLst/>
                <a:uLnTx/>
                <a:uFillTx/>
                <a:latin typeface="Trebuchet MS"/>
                <a:ea typeface="+mn-ea"/>
                <a:cs typeface="+mn-cs"/>
              </a:rPr>
              <a:t>AMSM Workshop (December 3-5, 2019):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49 participants from U.S. &amp; International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Presentations on oil spill &amp; ice models available for Arctic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Three different breakout group scenarios: </a:t>
            </a:r>
          </a:p>
          <a:p>
            <a:pPr marL="1143000" marR="0" lvl="2" indent="-2286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Well blowout under ice</a:t>
            </a:r>
          </a:p>
          <a:p>
            <a:pPr marL="1143000" marR="0" lvl="2" indent="-2286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Pipeline spill under landfast ice</a:t>
            </a:r>
          </a:p>
          <a:p>
            <a:pPr marL="1143000" marR="0" lvl="2" indent="-2286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Large vessel spill of combinations of oil in the shoulder season (Fall)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Workshop report completed January 2020 </a:t>
            </a:r>
          </a:p>
        </p:txBody>
      </p:sp>
      <p:pic>
        <p:nvPicPr>
          <p:cNvPr id="11" name="Picture 10">
            <a:extLst>
              <a:ext uri="{FF2B5EF4-FFF2-40B4-BE49-F238E27FC236}">
                <a16:creationId xmlns:a16="http://schemas.microsoft.com/office/drawing/2014/main" id="{005EA7CE-DC9F-44BB-B7DA-BF670C3550E6}"/>
              </a:ext>
            </a:extLst>
          </p:cNvPr>
          <p:cNvPicPr>
            <a:picLocks noChangeAspect="1"/>
          </p:cNvPicPr>
          <p:nvPr/>
        </p:nvPicPr>
        <p:blipFill rotWithShape="1">
          <a:blip r:embed="rId2"/>
          <a:srcRect l="2000" t="3663" r="7891" b="3778"/>
          <a:stretch/>
        </p:blipFill>
        <p:spPr>
          <a:xfrm>
            <a:off x="8516266" y="2467257"/>
            <a:ext cx="3366978" cy="1945398"/>
          </a:xfrm>
          <a:prstGeom prst="rect">
            <a:avLst/>
          </a:prstGeom>
        </p:spPr>
      </p:pic>
    </p:spTree>
    <p:extLst>
      <p:ext uri="{BB962C8B-B14F-4D97-AF65-F5344CB8AC3E}">
        <p14:creationId xmlns:p14="http://schemas.microsoft.com/office/powerpoint/2010/main" val="29148393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Formation of Working Groups </a:t>
            </a:r>
            <a:endPar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86514" y="1391971"/>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endParaRPr kumimoji="0" lang="en-US" sz="2400" b="1"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285720" y="1806633"/>
            <a:ext cx="8019926"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400" b="0" i="0" u="none" strike="noStrike" kern="0" cap="none" spc="0" normalizeH="0" baseline="0" noProof="0" dirty="0">
                <a:ln>
                  <a:noFill/>
                </a:ln>
                <a:solidFill>
                  <a:srgbClr val="FFFFFF"/>
                </a:solidFill>
                <a:effectLst/>
                <a:uLnTx/>
                <a:uFillTx/>
                <a:latin typeface="Trebuchet MS"/>
                <a:ea typeface="+mn-ea"/>
                <a:cs typeface="+mn-cs"/>
              </a:rPr>
              <a:t>Working Group Topics were determined at December 2019 workshop</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400" b="0" i="0" u="none" strike="noStrike" kern="0" cap="none" spc="0" normalizeH="0" baseline="0" noProof="0" dirty="0">
                <a:ln>
                  <a:noFill/>
                </a:ln>
                <a:solidFill>
                  <a:srgbClr val="FFFFFF"/>
                </a:solidFill>
                <a:effectLst/>
                <a:uLnTx/>
                <a:uFillTx/>
                <a:latin typeface="Trebuchet MS"/>
                <a:ea typeface="+mn-ea"/>
                <a:cs typeface="+mn-cs"/>
              </a:rPr>
              <a:t>Met March - November 2020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400" b="0" i="0" u="none" strike="noStrike" kern="0" cap="none" spc="0" normalizeH="0" baseline="0" noProof="0" dirty="0">
                <a:ln>
                  <a:noFill/>
                </a:ln>
                <a:solidFill>
                  <a:srgbClr val="FFFFFF"/>
                </a:solidFill>
                <a:effectLst/>
                <a:uLnTx/>
                <a:uFillTx/>
                <a:latin typeface="Trebuchet MS"/>
                <a:ea typeface="+mn-ea"/>
                <a:cs typeface="+mn-cs"/>
              </a:rPr>
              <a:t>Online every 3 weeks for 1 hour (~ 12 meetings </a:t>
            </a:r>
          </a:p>
          <a:p>
            <a:pPr marL="457200" marR="0" lvl="1"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400" b="0" i="0" u="none" strike="noStrike" kern="0" cap="none" spc="0" normalizeH="0" baseline="0" noProof="0" dirty="0">
                <a:ln>
                  <a:noFill/>
                </a:ln>
                <a:solidFill>
                  <a:srgbClr val="FFFFFF"/>
                </a:solidFill>
                <a:effectLst/>
                <a:uLnTx/>
                <a:uFillTx/>
                <a:latin typeface="Trebuchet MS"/>
                <a:ea typeface="+mn-ea"/>
                <a:cs typeface="+mn-cs"/>
              </a:rPr>
              <a:t>	per group)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400" b="0" i="0" u="none" strike="noStrike" kern="0" cap="none" spc="0" normalizeH="0" baseline="0" noProof="0" dirty="0">
                <a:ln>
                  <a:noFill/>
                </a:ln>
                <a:solidFill>
                  <a:srgbClr val="FFFFFF"/>
                </a:solidFill>
                <a:effectLst/>
                <a:uLnTx/>
                <a:uFillTx/>
                <a:latin typeface="Trebuchet MS"/>
                <a:ea typeface="+mn-ea"/>
                <a:cs typeface="+mn-cs"/>
              </a:rPr>
              <a:t>Each group has NOAA ORR modeling</a:t>
            </a:r>
          </a:p>
          <a:p>
            <a:pPr marL="457200" marR="0" lvl="1"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400" b="0" i="0" u="none" strike="noStrike" kern="0" cap="none" spc="0" normalizeH="0" baseline="0" noProof="0" dirty="0">
                <a:ln>
                  <a:noFill/>
                </a:ln>
                <a:solidFill>
                  <a:srgbClr val="FFFFFF"/>
                </a:solidFill>
                <a:effectLst/>
                <a:uLnTx/>
                <a:uFillTx/>
                <a:latin typeface="Trebuchet MS"/>
                <a:ea typeface="+mn-ea"/>
                <a:cs typeface="+mn-cs"/>
              </a:rPr>
              <a:t>	representative </a:t>
            </a:r>
          </a:p>
          <a:p>
            <a:pPr marL="342900" marR="0" lvl="0" indent="-342900" algn="l" defTabSz="914400" rtl="0" eaLnBrk="1" fontAlgn="base" latinLnBrk="0" hangingPunct="1">
              <a:lnSpc>
                <a:spcPct val="100000"/>
              </a:lnSpc>
              <a:spcBef>
                <a:spcPct val="20000"/>
              </a:spcBef>
              <a:spcAft>
                <a:spcPct val="0"/>
              </a:spcAft>
              <a:buClr>
                <a:srgbClr val="222A37"/>
              </a:buClr>
              <a:buSzTx/>
              <a:buFont typeface="Arial" charset="0"/>
              <a:buChar char="•"/>
              <a:tabLst/>
              <a:defRPr/>
            </a:pPr>
            <a:r>
              <a:rPr kumimoji="0" lang="en-US" sz="2800" b="1" i="0" u="none" strike="noStrike" kern="1200" cap="none" spc="0" normalizeH="0" baseline="0" noProof="0" dirty="0">
                <a:ln>
                  <a:noFill/>
                </a:ln>
                <a:solidFill>
                  <a:srgbClr val="222A37"/>
                </a:solidFill>
                <a:effectLst/>
                <a:uLnTx/>
                <a:uFillTx/>
                <a:latin typeface="Calibri" panose="020F0502020204030204"/>
                <a:ea typeface="+mn-ea"/>
                <a:cs typeface="+mn-cs"/>
              </a:rPr>
              <a:t>Group Topics were determined at December 2019 workshop</a:t>
            </a:r>
          </a:p>
          <a:p>
            <a:pPr marL="342900" marR="0" lvl="0" indent="-342900" algn="l" defTabSz="914400" rtl="0" eaLnBrk="1" fontAlgn="base" latinLnBrk="0" hangingPunct="1">
              <a:lnSpc>
                <a:spcPct val="100000"/>
              </a:lnSpc>
              <a:spcBef>
                <a:spcPct val="20000"/>
              </a:spcBef>
              <a:spcAft>
                <a:spcPct val="0"/>
              </a:spcAft>
              <a:buClr>
                <a:srgbClr val="222A37"/>
              </a:buClr>
              <a:buSzTx/>
              <a:buFont typeface="Arial" charset="0"/>
              <a:buChar char="•"/>
              <a:tabLst/>
              <a:defRPr/>
            </a:pPr>
            <a:r>
              <a:rPr kumimoji="0" lang="en-US" sz="2800" b="1" i="0" u="none" strike="noStrike" kern="1200" cap="none" spc="0" normalizeH="0" baseline="0" noProof="0" dirty="0">
                <a:ln>
                  <a:noFill/>
                </a:ln>
                <a:solidFill>
                  <a:srgbClr val="222A37"/>
                </a:solidFill>
                <a:effectLst/>
                <a:uLnTx/>
                <a:uFillTx/>
                <a:latin typeface="Calibri" panose="020F0502020204030204"/>
                <a:ea typeface="+mn-ea"/>
                <a:cs typeface="+mn-cs"/>
              </a:rPr>
              <a:t>Met March - November 2020 </a:t>
            </a:r>
          </a:p>
        </p:txBody>
      </p:sp>
      <p:sp>
        <p:nvSpPr>
          <p:cNvPr id="5" name="TextBox 4"/>
          <p:cNvSpPr txBox="1"/>
          <p:nvPr/>
        </p:nvSpPr>
        <p:spPr>
          <a:xfrm>
            <a:off x="8922327" y="2432858"/>
            <a:ext cx="2682240" cy="23608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graphicFrame>
        <p:nvGraphicFramePr>
          <p:cNvPr id="12" name="Diagram 11">
            <a:extLst>
              <a:ext uri="{FF2B5EF4-FFF2-40B4-BE49-F238E27FC236}">
                <a16:creationId xmlns:a16="http://schemas.microsoft.com/office/drawing/2014/main" id="{EBFABB3D-C4A6-4556-94B3-3016AA4D03A7}"/>
              </a:ext>
            </a:extLst>
          </p:cNvPr>
          <p:cNvGraphicFramePr/>
          <p:nvPr/>
        </p:nvGraphicFramePr>
        <p:xfrm>
          <a:off x="7990672" y="2309655"/>
          <a:ext cx="3779279" cy="4239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TextBox 15"/>
          <p:cNvSpPr txBox="1"/>
          <p:nvPr/>
        </p:nvSpPr>
        <p:spPr>
          <a:xfrm>
            <a:off x="8597987" y="1969659"/>
            <a:ext cx="256464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Working Group Topics</a:t>
            </a:r>
          </a:p>
        </p:txBody>
      </p:sp>
      <p:sp>
        <p:nvSpPr>
          <p:cNvPr id="2" name="Oval 1"/>
          <p:cNvSpPr/>
          <p:nvPr/>
        </p:nvSpPr>
        <p:spPr>
          <a:xfrm>
            <a:off x="7647708" y="2432858"/>
            <a:ext cx="4451927" cy="4032597"/>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78986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Virtual Workshop</a:t>
            </a:r>
            <a:endPar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85720" y="1472758"/>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285720" y="1501657"/>
            <a:ext cx="9916767"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1" i="0" u="none" strike="noStrike" kern="0" cap="none" spc="0" normalizeH="0" baseline="0" noProof="0" dirty="0">
                <a:ln>
                  <a:noFill/>
                </a:ln>
                <a:solidFill>
                  <a:srgbClr val="FFFFFF"/>
                </a:solidFill>
                <a:effectLst/>
                <a:uLnTx/>
                <a:uFillTx/>
                <a:latin typeface="Trebuchet MS"/>
                <a:ea typeface="+mn-ea"/>
                <a:cs typeface="+mn-cs"/>
              </a:rPr>
              <a:t>Three parts: </a:t>
            </a:r>
          </a:p>
          <a:p>
            <a:pPr marL="102870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Workshop: November 16, 2020 (~ 75 participants) </a:t>
            </a:r>
          </a:p>
          <a:p>
            <a:pPr marL="102870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Stakeholder Working Session I: November 23, 2020 </a:t>
            </a:r>
          </a:p>
          <a:p>
            <a:pPr marL="102870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Stakeholder Working Session II: November 30, 2020 </a:t>
            </a:r>
          </a:p>
          <a:p>
            <a:pPr marL="285750" marR="0" lvl="0"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1" i="0" u="none" strike="noStrike" kern="0" cap="none" spc="0" normalizeH="0" baseline="0" noProof="0" dirty="0">
                <a:ln>
                  <a:noFill/>
                </a:ln>
                <a:solidFill>
                  <a:srgbClr val="FFFFFF"/>
                </a:solidFill>
                <a:effectLst/>
                <a:uLnTx/>
                <a:uFillTx/>
                <a:latin typeface="Trebuchet MS"/>
                <a:ea typeface="+mn-ea"/>
                <a:cs typeface="+mn-cs"/>
              </a:rPr>
              <a:t>Groups presented goals, research gaps, &amp; findings </a:t>
            </a:r>
          </a:p>
          <a:p>
            <a:pPr marL="285750" marR="0" lvl="0"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1" i="0" u="none" strike="noStrike" kern="0" cap="none" spc="0" normalizeH="0" baseline="0" noProof="0" dirty="0">
                <a:ln>
                  <a:noFill/>
                </a:ln>
                <a:solidFill>
                  <a:srgbClr val="FFFFFF"/>
                </a:solidFill>
                <a:effectLst/>
                <a:uLnTx/>
                <a:uFillTx/>
                <a:latin typeface="Trebuchet MS"/>
                <a:ea typeface="+mn-ea"/>
                <a:cs typeface="+mn-cs"/>
              </a:rPr>
              <a:t>Stakeholder Working Sessions focused identifying research needs / scopes of work </a:t>
            </a:r>
          </a:p>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400" b="1" i="0" u="none" strike="noStrike" kern="1200" cap="none" spc="0" normalizeH="0" baseline="0" noProof="0" dirty="0">
                <a:ln>
                  <a:noFill/>
                </a:ln>
                <a:solidFill>
                  <a:srgbClr val="222A37"/>
                </a:solidFill>
                <a:effectLst/>
                <a:uLnTx/>
                <a:uFillTx/>
                <a:latin typeface="Calibri" panose="020F0502020204030204"/>
                <a:ea typeface="+mn-ea"/>
                <a:cs typeface="+mn-cs"/>
              </a:rPr>
              <a:t>9 workshop</a:t>
            </a:r>
          </a:p>
          <a:p>
            <a:pPr marL="342900" marR="0" lvl="0" indent="-342900" algn="l" defTabSz="914400" rtl="0" eaLnBrk="1" fontAlgn="base" latinLnBrk="0" hangingPunct="1">
              <a:lnSpc>
                <a:spcPct val="100000"/>
              </a:lnSpc>
              <a:spcBef>
                <a:spcPct val="20000"/>
              </a:spcBef>
              <a:spcAft>
                <a:spcPct val="0"/>
              </a:spcAft>
              <a:buClr>
                <a:srgbClr val="222A37"/>
              </a:buClr>
              <a:buSzTx/>
              <a:buFont typeface="Arial" charset="0"/>
              <a:buChar char="•"/>
              <a:tabLst/>
              <a:defRPr/>
            </a:pPr>
            <a:r>
              <a:rPr kumimoji="0" lang="en-US" sz="2800" b="1" i="0" u="none" strike="noStrike" kern="1200" cap="none" spc="0" normalizeH="0" baseline="0" noProof="0" dirty="0">
                <a:ln>
                  <a:noFill/>
                </a:ln>
                <a:solidFill>
                  <a:srgbClr val="222A37"/>
                </a:solidFill>
                <a:effectLst/>
                <a:uLnTx/>
                <a:uFillTx/>
                <a:latin typeface="Calibri" panose="020F0502020204030204"/>
                <a:ea typeface="+mn-ea"/>
                <a:cs typeface="+mn-cs"/>
              </a:rPr>
              <a:t>Met March - November 2020 </a:t>
            </a:r>
          </a:p>
        </p:txBody>
      </p:sp>
      <p:sp>
        <p:nvSpPr>
          <p:cNvPr id="5" name="TextBox 4"/>
          <p:cNvSpPr txBox="1"/>
          <p:nvPr/>
        </p:nvSpPr>
        <p:spPr>
          <a:xfrm>
            <a:off x="8922327" y="2432858"/>
            <a:ext cx="2682240" cy="23608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45954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Findings and Key Accomplishments</a:t>
            </a: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98181" y="1227553"/>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235346" y="1433987"/>
            <a:ext cx="11573772"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ts val="600"/>
              </a:spcAft>
              <a:buClr>
                <a:srgbClr val="FFFFFF"/>
              </a:buClr>
              <a:buSzTx/>
              <a:buFont typeface="Arial" charset="0"/>
              <a:buNone/>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Communication of Uncertainty</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1" i="0" u="none" strike="noStrike" kern="0" cap="none" spc="0" normalizeH="0" baseline="0" noProof="0" dirty="0">
                <a:ln>
                  <a:noFill/>
                </a:ln>
                <a:solidFill>
                  <a:srgbClr val="FFFFFF"/>
                </a:solidFill>
                <a:effectLst/>
                <a:uLnTx/>
                <a:uFillTx/>
                <a:latin typeface="Trebuchet MS"/>
                <a:ea typeface="+mn-ea"/>
                <a:cs typeface="+mn-cs"/>
              </a:rPr>
              <a:t>FOSCs are concerned with: </a:t>
            </a:r>
          </a:p>
          <a:p>
            <a:pPr marL="914400" marR="0" lvl="1" indent="-5143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Most likely prediction</a:t>
            </a:r>
          </a:p>
          <a:p>
            <a:pPr marL="914400" marR="0" lvl="1" indent="-5143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Worst-case scenario</a:t>
            </a:r>
          </a:p>
          <a:p>
            <a:pPr marL="914400" marR="0" lvl="1" indent="-5143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Implications on response</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1" i="0" u="none" strike="noStrike" kern="0" cap="none" spc="0" normalizeH="0" baseline="0" noProof="0" dirty="0">
                <a:ln>
                  <a:noFill/>
                </a:ln>
                <a:solidFill>
                  <a:srgbClr val="FFFFFF"/>
                </a:solidFill>
                <a:effectLst/>
                <a:uLnTx/>
                <a:uFillTx/>
                <a:latin typeface="Trebuchet MS"/>
                <a:ea typeface="+mn-ea"/>
                <a:cs typeface="+mn-cs"/>
              </a:rPr>
              <a:t>Qualitative confidence level </a:t>
            </a:r>
            <a:br>
              <a:rPr kumimoji="0" lang="en-US" sz="2200" b="1" i="0" u="none" strike="noStrike" kern="0" cap="none" spc="0" normalizeH="0" baseline="0" noProof="0" dirty="0">
                <a:ln>
                  <a:noFill/>
                </a:ln>
                <a:solidFill>
                  <a:srgbClr val="FFFFFF"/>
                </a:solidFill>
                <a:effectLst/>
                <a:uLnTx/>
                <a:uFillTx/>
                <a:latin typeface="Trebuchet MS"/>
                <a:ea typeface="+mn-ea"/>
                <a:cs typeface="+mn-cs"/>
              </a:rPr>
            </a:br>
            <a:r>
              <a:rPr kumimoji="0" lang="en-US" sz="2200" b="1" i="0" u="none" strike="noStrike" kern="0" cap="none" spc="0" normalizeH="0" baseline="0" noProof="0" dirty="0">
                <a:ln>
                  <a:noFill/>
                </a:ln>
                <a:solidFill>
                  <a:srgbClr val="FFFFFF"/>
                </a:solidFill>
                <a:effectLst/>
                <a:uLnTx/>
                <a:uFillTx/>
                <a:latin typeface="Trebuchet MS"/>
                <a:ea typeface="+mn-ea"/>
                <a:cs typeface="+mn-cs"/>
              </a:rPr>
              <a:t>(low, medium, high) sufficient </a:t>
            </a:r>
            <a:br>
              <a:rPr kumimoji="0" lang="en-US" sz="2200" b="1" i="0" u="none" strike="noStrike" kern="0" cap="none" spc="0" normalizeH="0" baseline="0" noProof="0" dirty="0">
                <a:ln>
                  <a:noFill/>
                </a:ln>
                <a:solidFill>
                  <a:srgbClr val="FFFFFF"/>
                </a:solidFill>
                <a:effectLst/>
                <a:uLnTx/>
                <a:uFillTx/>
                <a:latin typeface="Trebuchet MS"/>
                <a:ea typeface="+mn-ea"/>
                <a:cs typeface="+mn-cs"/>
              </a:rPr>
            </a:br>
            <a:r>
              <a:rPr kumimoji="0" lang="en-US" sz="2200" b="1" i="0" u="none" strike="noStrike" kern="0" cap="none" spc="0" normalizeH="0" baseline="0" noProof="0" dirty="0">
                <a:ln>
                  <a:noFill/>
                </a:ln>
                <a:solidFill>
                  <a:srgbClr val="FFFFFF"/>
                </a:solidFill>
                <a:effectLst/>
                <a:uLnTx/>
                <a:uFillTx/>
                <a:latin typeface="Trebuchet MS"/>
                <a:ea typeface="+mn-ea"/>
                <a:cs typeface="+mn-cs"/>
              </a:rPr>
              <a:t>for decision-making </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200" b="1" i="0" u="none" strike="noStrike" kern="0" cap="none" spc="0" normalizeH="0" baseline="0" noProof="0" dirty="0">
                <a:ln>
                  <a:noFill/>
                </a:ln>
                <a:solidFill>
                  <a:srgbClr val="FFFFFF"/>
                </a:solidFill>
                <a:effectLst/>
                <a:uLnTx/>
                <a:uFillTx/>
                <a:latin typeface="Trebuchet MS"/>
                <a:ea typeface="+mn-ea"/>
                <a:cs typeface="+mn-cs"/>
              </a:rPr>
              <a:t>Spill modelers usually have idea </a:t>
            </a:r>
            <a:br>
              <a:rPr kumimoji="0" lang="en-US" sz="2200" b="1" i="0" u="none" strike="noStrike" kern="0" cap="none" spc="0" normalizeH="0" baseline="0" noProof="0" dirty="0">
                <a:ln>
                  <a:noFill/>
                </a:ln>
                <a:solidFill>
                  <a:srgbClr val="FFFFFF"/>
                </a:solidFill>
                <a:effectLst/>
                <a:uLnTx/>
                <a:uFillTx/>
                <a:latin typeface="Trebuchet MS"/>
                <a:ea typeface="+mn-ea"/>
                <a:cs typeface="+mn-cs"/>
              </a:rPr>
            </a:br>
            <a:r>
              <a:rPr kumimoji="0" lang="en-US" sz="2200" b="1" i="0" u="none" strike="noStrike" kern="0" cap="none" spc="0" normalizeH="0" baseline="0" noProof="0" dirty="0">
                <a:ln>
                  <a:noFill/>
                </a:ln>
                <a:solidFill>
                  <a:srgbClr val="FFFFFF"/>
                </a:solidFill>
                <a:effectLst/>
                <a:uLnTx/>
                <a:uFillTx/>
                <a:latin typeface="Trebuchet MS"/>
                <a:ea typeface="+mn-ea"/>
                <a:cs typeface="+mn-cs"/>
              </a:rPr>
              <a:t>of qualitative uncertainty of outputs</a:t>
            </a:r>
          </a:p>
          <a:p>
            <a:pPr marL="342900" marR="0" lvl="0" indent="-342900" algn="l" defTabSz="914400" rtl="0" eaLnBrk="1" fontAlgn="base" latinLnBrk="0" hangingPunct="1">
              <a:lnSpc>
                <a:spcPct val="100000"/>
              </a:lnSpc>
              <a:spcBef>
                <a:spcPct val="20000"/>
              </a:spcBef>
              <a:spcAft>
                <a:spcPts val="600"/>
              </a:spcAft>
              <a:buClr>
                <a:srgbClr val="FFFFFF"/>
              </a:buClr>
              <a:buSzTx/>
              <a:buFont typeface="Arial" charset="0"/>
              <a:buChar char="•"/>
              <a:tabLst/>
              <a:defRPr/>
            </a:pPr>
            <a:endParaRPr kumimoji="0" lang="en-US" sz="2000" b="0" i="0" u="none" strike="noStrike" kern="0" cap="none" spc="0" normalizeH="0" baseline="0" noProof="0" dirty="0">
              <a:ln>
                <a:noFill/>
              </a:ln>
              <a:solidFill>
                <a:srgbClr val="FFFFFF"/>
              </a:solidFill>
              <a:effectLst/>
              <a:uLnTx/>
              <a:uFillTx/>
              <a:latin typeface="Trebuchet MS"/>
              <a:ea typeface="+mn-ea"/>
              <a:cs typeface="+mn-cs"/>
            </a:endParaRPr>
          </a:p>
        </p:txBody>
      </p:sp>
      <p:pic>
        <p:nvPicPr>
          <p:cNvPr id="9" name="Picture 8">
            <a:extLst>
              <a:ext uri="{FF2B5EF4-FFF2-40B4-BE49-F238E27FC236}">
                <a16:creationId xmlns:a16="http://schemas.microsoft.com/office/drawing/2014/main" id="{16263322-CCC8-475F-9F2C-82AAD31E8858}"/>
              </a:ext>
            </a:extLst>
          </p:cNvPr>
          <p:cNvPicPr>
            <a:picLocks noChangeAspect="1"/>
          </p:cNvPicPr>
          <p:nvPr/>
        </p:nvPicPr>
        <p:blipFill>
          <a:blip r:embed="rId2"/>
          <a:stretch>
            <a:fillRect/>
          </a:stretch>
        </p:blipFill>
        <p:spPr>
          <a:xfrm>
            <a:off x="7315746" y="1227553"/>
            <a:ext cx="3826370" cy="4024203"/>
          </a:xfrm>
          <a:prstGeom prst="rect">
            <a:avLst/>
          </a:prstGeom>
        </p:spPr>
      </p:pic>
    </p:spTree>
    <p:extLst>
      <p:ext uri="{BB962C8B-B14F-4D97-AF65-F5344CB8AC3E}">
        <p14:creationId xmlns:p14="http://schemas.microsoft.com/office/powerpoint/2010/main" val="15837099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Findings and Key Accomplishments</a:t>
            </a: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98181" y="1227553"/>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257117" y="1402198"/>
            <a:ext cx="11573772"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ts val="600"/>
              </a:spcAft>
              <a:buClr>
                <a:srgbClr val="FFFFFF"/>
              </a:buClr>
              <a:buSzTx/>
              <a:buFont typeface="Arial" charset="0"/>
              <a:buNone/>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AMSM Confidence Estimates of Oil Model Inputs &amp; Outputs (CEOMIO) </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Identifies: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Sources of uncertainty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Qualitative confidence levels for </a:t>
            </a:r>
          </a:p>
          <a:p>
            <a:pPr marL="457200" marR="0" lvl="1"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 	inputs / outputs over spill duration </a:t>
            </a:r>
          </a:p>
          <a:p>
            <a:pPr marL="742950" marR="0" lvl="1" indent="-28575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Input data gaps &amp; quality issues</a:t>
            </a:r>
          </a:p>
          <a:p>
            <a:pPr marL="285750" marR="0" lvl="0" indent="-285750" algn="l" defTabSz="914400" rtl="0" eaLnBrk="1" fontAlgn="base" latinLnBrk="0" hangingPunct="1">
              <a:lnSpc>
                <a:spcPct val="100000"/>
              </a:lnSpc>
              <a:spcBef>
                <a:spcPct val="20000"/>
              </a:spcBef>
              <a:spcAft>
                <a:spcPct val="0"/>
              </a:spcAft>
              <a:buClr>
                <a:srgbClr val="FFFFFF"/>
              </a:buClr>
              <a:buSzTx/>
              <a:buFont typeface="Arial" panose="020B0604020202020204" pitchFamily="34" charset="0"/>
              <a:buChar char="•"/>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Next step: sub-group of oil spill modelers and </a:t>
            </a:r>
          </a:p>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	SSCs using model output and data from </a:t>
            </a:r>
          </a:p>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	previous incidents to create draft tables</a:t>
            </a:r>
          </a:p>
          <a:p>
            <a:pPr marL="685800" marR="0" lvl="1" indent="-285750" algn="l" defTabSz="914400" rtl="0" eaLnBrk="1" fontAlgn="base" latinLnBrk="0" hangingPunct="1">
              <a:lnSpc>
                <a:spcPct val="100000"/>
              </a:lnSpc>
              <a:spcBef>
                <a:spcPct val="20000"/>
              </a:spcBef>
              <a:spcAft>
                <a:spcPct val="0"/>
              </a:spcAft>
              <a:buClr>
                <a:srgbClr val="FFFFFF"/>
              </a:buClr>
              <a:buSzTx/>
              <a:buFont typeface="Arial" panose="020B0604020202020204" pitchFamily="34"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Tables will be introduced to responders at a seminar and/or tabletop</a:t>
            </a:r>
          </a:p>
          <a:p>
            <a:pPr marL="685800" marR="0" lvl="1" indent="-285750" algn="l" defTabSz="914400" rtl="0" eaLnBrk="1" fontAlgn="base" latinLnBrk="0" hangingPunct="1">
              <a:lnSpc>
                <a:spcPct val="100000"/>
              </a:lnSpc>
              <a:spcBef>
                <a:spcPct val="20000"/>
              </a:spcBef>
              <a:spcAft>
                <a:spcPct val="0"/>
              </a:spcAft>
              <a:buClr>
                <a:srgbClr val="FFFFFF"/>
              </a:buClr>
              <a:buSzTx/>
              <a:buFont typeface="Arial" panose="020B0604020202020204" pitchFamily="34"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Also presented to other relevant groups (e.g., Alaska RRT)</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endParaRPr kumimoji="0" lang="en-US" sz="2400" b="0" i="0" u="none" strike="noStrike" kern="0" cap="none" spc="0" normalizeH="0" baseline="0" noProof="0" dirty="0">
              <a:ln>
                <a:noFill/>
              </a:ln>
              <a:solidFill>
                <a:srgbClr val="FFFFFF"/>
              </a:solidFill>
              <a:effectLst/>
              <a:uLnTx/>
              <a:uFillTx/>
              <a:latin typeface="Trebuchet MS"/>
              <a:ea typeface="+mn-ea"/>
              <a:cs typeface="+mn-cs"/>
            </a:endParaRPr>
          </a:p>
          <a:p>
            <a:pPr marL="0" marR="0" lvl="0" indent="0" algn="l" defTabSz="914400" rtl="0" eaLnBrk="1" fontAlgn="base" latinLnBrk="0" hangingPunct="1">
              <a:lnSpc>
                <a:spcPct val="100000"/>
              </a:lnSpc>
              <a:spcBef>
                <a:spcPct val="20000"/>
              </a:spcBef>
              <a:spcAft>
                <a:spcPts val="600"/>
              </a:spcAft>
              <a:buClr>
                <a:srgbClr val="FFFFFF"/>
              </a:buClr>
              <a:buSzTx/>
              <a:buFont typeface="Arial" charset="0"/>
              <a:buNone/>
              <a:tabLst/>
              <a:defRPr/>
            </a:pPr>
            <a:endParaRPr kumimoji="0" lang="en-US" sz="2000" b="0" i="0" u="none" strike="noStrike" kern="0" cap="none" spc="0" normalizeH="0" baseline="0" noProof="0" dirty="0">
              <a:ln>
                <a:noFill/>
              </a:ln>
              <a:solidFill>
                <a:srgbClr val="FFFFFF"/>
              </a:solidFill>
              <a:effectLst/>
              <a:uLnTx/>
              <a:uFillTx/>
              <a:latin typeface="Trebuchet MS"/>
              <a:ea typeface="+mn-ea"/>
              <a:cs typeface="+mn-cs"/>
            </a:endParaRPr>
          </a:p>
        </p:txBody>
      </p:sp>
      <p:pic>
        <p:nvPicPr>
          <p:cNvPr id="2" name="Picture 1"/>
          <p:cNvPicPr>
            <a:picLocks noChangeAspect="1"/>
          </p:cNvPicPr>
          <p:nvPr/>
        </p:nvPicPr>
        <p:blipFill>
          <a:blip r:embed="rId2"/>
          <a:stretch>
            <a:fillRect/>
          </a:stretch>
        </p:blipFill>
        <p:spPr>
          <a:xfrm>
            <a:off x="6313380" y="2016767"/>
            <a:ext cx="5878620" cy="2479033"/>
          </a:xfrm>
          <a:prstGeom prst="rect">
            <a:avLst/>
          </a:prstGeom>
        </p:spPr>
      </p:pic>
    </p:spTree>
    <p:extLst>
      <p:ext uri="{BB962C8B-B14F-4D97-AF65-F5344CB8AC3E}">
        <p14:creationId xmlns:p14="http://schemas.microsoft.com/office/powerpoint/2010/main" val="109227625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Findings and Key Accomplishments</a:t>
            </a: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98181" y="1227553"/>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257117" y="1402198"/>
            <a:ext cx="11573772"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ts val="600"/>
              </a:spcAft>
              <a:buClr>
                <a:srgbClr val="FFFFFF"/>
              </a:buClr>
              <a:buSzTx/>
              <a:buFont typeface="Arial" charset="0"/>
              <a:buNone/>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AMSM Confidence Estimates of Oil Model Inputs &amp; Outputs (CEOMIO) </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endParaRPr kumimoji="0" lang="en-US" sz="2400" b="0" i="0" u="none" strike="noStrike" kern="0" cap="none" spc="0" normalizeH="0" baseline="0" noProof="0" dirty="0">
              <a:ln>
                <a:noFill/>
              </a:ln>
              <a:solidFill>
                <a:srgbClr val="FFFFFF"/>
              </a:solidFill>
              <a:effectLst/>
              <a:uLnTx/>
              <a:uFillTx/>
              <a:latin typeface="Trebuchet MS"/>
              <a:ea typeface="+mn-ea"/>
              <a:cs typeface="+mn-cs"/>
            </a:endParaRPr>
          </a:p>
          <a:p>
            <a:pPr marL="0" marR="0" lvl="0" indent="0" algn="l" defTabSz="914400" rtl="0" eaLnBrk="1" fontAlgn="base" latinLnBrk="0" hangingPunct="1">
              <a:lnSpc>
                <a:spcPct val="100000"/>
              </a:lnSpc>
              <a:spcBef>
                <a:spcPct val="20000"/>
              </a:spcBef>
              <a:spcAft>
                <a:spcPts val="600"/>
              </a:spcAft>
              <a:buClr>
                <a:srgbClr val="FFFFFF"/>
              </a:buClr>
              <a:buSzTx/>
              <a:buFont typeface="Arial" charset="0"/>
              <a:buNone/>
              <a:tabLst/>
              <a:defRPr/>
            </a:pPr>
            <a:endParaRPr kumimoji="0" lang="en-US" sz="2000" b="0" i="0" u="none" strike="noStrike" kern="0" cap="none" spc="0" normalizeH="0" baseline="0" noProof="0" dirty="0">
              <a:ln>
                <a:noFill/>
              </a:ln>
              <a:solidFill>
                <a:srgbClr val="FFFFFF"/>
              </a:solidFill>
              <a:effectLst/>
              <a:uLnTx/>
              <a:uFillTx/>
              <a:latin typeface="Trebuchet MS"/>
              <a:ea typeface="+mn-ea"/>
              <a:cs typeface="+mn-cs"/>
            </a:endParaRPr>
          </a:p>
        </p:txBody>
      </p:sp>
      <p:pic>
        <p:nvPicPr>
          <p:cNvPr id="2" name="Picture 1"/>
          <p:cNvPicPr>
            <a:picLocks noChangeAspect="1"/>
          </p:cNvPicPr>
          <p:nvPr/>
        </p:nvPicPr>
        <p:blipFill>
          <a:blip r:embed="rId2"/>
          <a:stretch>
            <a:fillRect/>
          </a:stretch>
        </p:blipFill>
        <p:spPr>
          <a:xfrm>
            <a:off x="1161070" y="1743872"/>
            <a:ext cx="8860385" cy="3736453"/>
          </a:xfrm>
          <a:prstGeom prst="rect">
            <a:avLst/>
          </a:prstGeom>
        </p:spPr>
      </p:pic>
    </p:spTree>
    <p:extLst>
      <p:ext uri="{BB962C8B-B14F-4D97-AF65-F5344CB8AC3E}">
        <p14:creationId xmlns:p14="http://schemas.microsoft.com/office/powerpoint/2010/main" val="23929430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Findings and Key Accomplishments</a:t>
            </a: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98181" y="1227553"/>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298181" y="1348780"/>
            <a:ext cx="11573772"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Technology / Data Needs for Arctic Spill Response</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kumimoji="0" lang="en-US" sz="1800" b="1" i="0" u="none" strike="noStrike" kern="0" cap="none" spc="0" normalizeH="0" baseline="0" noProof="0" dirty="0">
                <a:ln>
                  <a:noFill/>
                </a:ln>
                <a:solidFill>
                  <a:srgbClr val="222A37">
                    <a:lumMod val="10000"/>
                    <a:lumOff val="90000"/>
                  </a:srgbClr>
                </a:solidFill>
                <a:effectLst/>
                <a:uLnTx/>
                <a:uFillTx/>
                <a:latin typeface="Trebuchet MS"/>
                <a:ea typeface="+mn-ea"/>
                <a:cs typeface="+mn-cs"/>
              </a:rPr>
              <a:t>Created spreadsheet describing:</a:t>
            </a:r>
            <a:r>
              <a:rPr kumimoji="0" lang="en-US" sz="18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Contact / Manufacturer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Overview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Sensor Description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Operating Conditions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Spatial &amp; Temporal Resolution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Time Required for Measurements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Availability / Time for Mobilization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Permit Requirements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Raw &amp; Final Data Formats </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222A37">
                    <a:lumMod val="10000"/>
                    <a:lumOff val="90000"/>
                  </a:srgbClr>
                </a:solidFill>
                <a:effectLst/>
                <a:uLnTx/>
                <a:uFillTx/>
                <a:latin typeface="Trebuchet MS"/>
                <a:ea typeface="+mn-ea"/>
                <a:cs typeface="+mn-cs"/>
              </a:rPr>
              <a:t>Validation Studies </a:t>
            </a:r>
          </a:p>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 </a:t>
            </a:r>
            <a:endParaRPr kumimoji="0" lang="en-US" sz="2000" b="0" i="0" u="none" strike="noStrike" kern="0" cap="none" spc="0" normalizeH="0" baseline="0" noProof="0" dirty="0">
              <a:ln>
                <a:noFill/>
              </a:ln>
              <a:solidFill>
                <a:srgbClr val="FFFFFF"/>
              </a:solidFill>
              <a:effectLst/>
              <a:uLnTx/>
              <a:uFillTx/>
              <a:latin typeface="Trebuchet MS"/>
              <a:ea typeface="+mn-ea"/>
              <a:cs typeface="+mn-cs"/>
            </a:endParaRPr>
          </a:p>
          <a:p>
            <a:pPr marL="0" marR="0" lvl="0" indent="0" algn="l" defTabSz="914400" rtl="0" eaLnBrk="1" fontAlgn="base" latinLnBrk="0" hangingPunct="1">
              <a:lnSpc>
                <a:spcPct val="100000"/>
              </a:lnSpc>
              <a:spcBef>
                <a:spcPct val="20000"/>
              </a:spcBef>
              <a:spcAft>
                <a:spcPts val="600"/>
              </a:spcAft>
              <a:buClr>
                <a:srgbClr val="FFFFFF"/>
              </a:buClr>
              <a:buSzTx/>
              <a:buFont typeface="Arial" charset="0"/>
              <a:buNone/>
              <a:tabLst/>
              <a:defRPr/>
            </a:pPr>
            <a:endParaRPr kumimoji="0" lang="en-US" sz="2000" b="0" i="0" u="none" strike="noStrike" kern="0" cap="none" spc="0" normalizeH="0" baseline="0" noProof="0" dirty="0">
              <a:ln>
                <a:noFill/>
              </a:ln>
              <a:solidFill>
                <a:srgbClr val="FFFFFF"/>
              </a:solidFill>
              <a:effectLst/>
              <a:uLnTx/>
              <a:uFillTx/>
              <a:latin typeface="Trebuchet MS"/>
              <a:ea typeface="+mn-ea"/>
              <a:cs typeface="+mn-cs"/>
            </a:endParaRPr>
          </a:p>
        </p:txBody>
      </p:sp>
      <p:graphicFrame>
        <p:nvGraphicFramePr>
          <p:cNvPr id="9" name="Diagram 8">
            <a:extLst>
              <a:ext uri="{FF2B5EF4-FFF2-40B4-BE49-F238E27FC236}">
                <a16:creationId xmlns:a16="http://schemas.microsoft.com/office/drawing/2014/main" id="{57A3CB38-8838-4B63-A396-1F34475F901C}"/>
              </a:ext>
            </a:extLst>
          </p:cNvPr>
          <p:cNvGraphicFramePr/>
          <p:nvPr/>
        </p:nvGraphicFramePr>
        <p:xfrm>
          <a:off x="7056023" y="1423177"/>
          <a:ext cx="4319549" cy="384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89222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Findings and Key Accomplishments</a:t>
            </a: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98181" y="1227553"/>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298181" y="1348780"/>
            <a:ext cx="11573772"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Technology / Data Needs for Arctic Spill Response</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 Determined technology applicability and limitations for two spill scenarios: </a:t>
            </a:r>
          </a:p>
          <a:p>
            <a:pPr marL="342900" marR="0" lvl="0" indent="-342900" algn="l" defTabSz="914400" rtl="0" eaLnBrk="1" fontAlgn="base" latinLnBrk="0" hangingPunct="1">
              <a:lnSpc>
                <a:spcPct val="100000"/>
              </a:lnSpc>
              <a:spcBef>
                <a:spcPct val="20000"/>
              </a:spcBef>
              <a:spcAft>
                <a:spcPct val="0"/>
              </a:spcAft>
              <a:buClr>
                <a:srgbClr val="FFFFFF"/>
              </a:buClr>
              <a:buSzTx/>
              <a:buFont typeface="Arial" charset="0"/>
              <a:buChar char="•"/>
              <a:tabLst/>
              <a:defRPr/>
            </a:pPr>
            <a:endParaRPr kumimoji="0" lang="en-US" sz="2000" b="0" i="0" u="none" strike="noStrike" kern="0" cap="none" spc="0" normalizeH="0" baseline="0" noProof="0" dirty="0">
              <a:ln>
                <a:noFill/>
              </a:ln>
              <a:solidFill>
                <a:srgbClr val="FFFFFF"/>
              </a:solidFill>
              <a:effectLst/>
              <a:uLnTx/>
              <a:uFillTx/>
              <a:latin typeface="Trebuchet MS"/>
              <a:ea typeface="+mn-ea"/>
              <a:cs typeface="+mn-cs"/>
            </a:endParaRPr>
          </a:p>
          <a:p>
            <a:pPr marL="0" marR="0" lvl="0" indent="0" algn="l" defTabSz="914400" rtl="0" eaLnBrk="1" fontAlgn="base" latinLnBrk="0" hangingPunct="1">
              <a:lnSpc>
                <a:spcPct val="100000"/>
              </a:lnSpc>
              <a:spcBef>
                <a:spcPct val="20000"/>
              </a:spcBef>
              <a:spcAft>
                <a:spcPts val="600"/>
              </a:spcAft>
              <a:buClr>
                <a:srgbClr val="FFFFFF"/>
              </a:buClr>
              <a:buSzTx/>
              <a:buFont typeface="Arial" charset="0"/>
              <a:buNone/>
              <a:tabLst/>
              <a:defRPr/>
            </a:pPr>
            <a:endParaRPr kumimoji="0" lang="en-US" sz="2000" b="0" i="0" u="none" strike="noStrike" kern="0" cap="none" spc="0" normalizeH="0" baseline="0" noProof="0" dirty="0">
              <a:ln>
                <a:noFill/>
              </a:ln>
              <a:solidFill>
                <a:srgbClr val="FFFFFF"/>
              </a:solidFill>
              <a:effectLst/>
              <a:uLnTx/>
              <a:uFillTx/>
              <a:latin typeface="Trebuchet MS"/>
              <a:ea typeface="+mn-ea"/>
              <a:cs typeface="+mn-cs"/>
            </a:endParaRPr>
          </a:p>
        </p:txBody>
      </p:sp>
      <p:graphicFrame>
        <p:nvGraphicFramePr>
          <p:cNvPr id="11" name="Diagram 10">
            <a:extLst>
              <a:ext uri="{FF2B5EF4-FFF2-40B4-BE49-F238E27FC236}">
                <a16:creationId xmlns:a16="http://schemas.microsoft.com/office/drawing/2014/main" id="{8535C697-4E9C-450F-A28B-0BA760FB9BC9}"/>
              </a:ext>
            </a:extLst>
          </p:cNvPr>
          <p:cNvGraphicFramePr/>
          <p:nvPr/>
        </p:nvGraphicFramePr>
        <p:xfrm>
          <a:off x="1016000" y="2204936"/>
          <a:ext cx="4775200" cy="3612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2" name="Diagram 11">
            <a:extLst>
              <a:ext uri="{FF2B5EF4-FFF2-40B4-BE49-F238E27FC236}">
                <a16:creationId xmlns:a16="http://schemas.microsoft.com/office/drawing/2014/main" id="{C8967EB8-629C-4F09-9141-104E0D1D6367}"/>
              </a:ext>
            </a:extLst>
          </p:cNvPr>
          <p:cNvGraphicFramePr/>
          <p:nvPr/>
        </p:nvGraphicFramePr>
        <p:xfrm>
          <a:off x="6400800" y="2204936"/>
          <a:ext cx="4775200" cy="361220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115437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Findings and Key Accomplishments</a:t>
            </a: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98181" y="1227553"/>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208133" y="1433987"/>
            <a:ext cx="11573772"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400" b="1" i="0" u="none" strike="noStrike" kern="1200" cap="none" spc="0" normalizeH="0" baseline="0" noProof="0" dirty="0">
                <a:ln>
                  <a:noFill/>
                </a:ln>
                <a:solidFill>
                  <a:srgbClr val="222A37">
                    <a:lumMod val="10000"/>
                    <a:lumOff val="90000"/>
                  </a:srgbClr>
                </a:solidFill>
                <a:effectLst/>
                <a:uLnTx/>
                <a:uFillTx/>
                <a:latin typeface="Franklin Gothic Book" panose="020B0503020102020204" pitchFamily="34" charset="0"/>
                <a:ea typeface="+mn-ea"/>
                <a:cs typeface="+mn-cs"/>
              </a:rPr>
              <a:t>State-of-the-Art Models</a:t>
            </a:r>
          </a:p>
          <a:p>
            <a:pPr marL="342900" marR="0" lvl="0" indent="-34290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1800" b="1" i="0" u="none" strike="noStrike" kern="0" cap="none" spc="0" normalizeH="0" baseline="0" noProof="0" dirty="0">
                <a:ln>
                  <a:noFill/>
                </a:ln>
                <a:solidFill>
                  <a:srgbClr val="FFFFFF"/>
                </a:solidFill>
                <a:effectLst/>
                <a:uLnTx/>
                <a:uFillTx/>
                <a:latin typeface="Trebuchet MS"/>
                <a:ea typeface="+mn-ea"/>
                <a:cs typeface="+mn-cs"/>
              </a:rPr>
              <a:t>Completed a comprehensive review of state-of-the-art oil spill and ice models / forecast systems available</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1800" b="1" i="0" u="none" strike="noStrike" kern="0" cap="none" spc="0" normalizeH="0" baseline="0" noProof="0" dirty="0">
                <a:ln>
                  <a:noFill/>
                </a:ln>
                <a:solidFill>
                  <a:srgbClr val="FFFFFF"/>
                </a:solidFill>
                <a:effectLst/>
                <a:uLnTx/>
                <a:uFillTx/>
                <a:latin typeface="Trebuchet MS"/>
                <a:ea typeface="+mn-ea"/>
                <a:cs typeface="+mn-cs"/>
              </a:rPr>
              <a:t>Produced tables on state-of-the-art oil spill &amp; ice models  </a:t>
            </a:r>
          </a:p>
          <a:p>
            <a:pPr marL="1143000" marR="0" lvl="2" indent="-22860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1800" b="0" i="0" u="none" strike="noStrike" kern="0" cap="none" spc="0" normalizeH="0" baseline="0" noProof="0" dirty="0">
                <a:ln>
                  <a:noFill/>
                </a:ln>
                <a:solidFill>
                  <a:srgbClr val="FFFFFF"/>
                </a:solidFill>
                <a:effectLst/>
                <a:uLnTx/>
                <a:uFillTx/>
                <a:latin typeface="Trebuchet MS"/>
                <a:ea typeface="+mn-ea"/>
                <a:cs typeface="+mn-cs"/>
              </a:rPr>
              <a:t>Spreadsheets include logistical information (e.g., scales, file formats), algorithms, necessary inputs, and outputs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1800" b="1" i="0" u="none" strike="noStrike" kern="0" cap="none" spc="0" normalizeH="0" baseline="0" noProof="0" dirty="0">
                <a:ln>
                  <a:noFill/>
                </a:ln>
                <a:solidFill>
                  <a:srgbClr val="FFFFFF"/>
                </a:solidFill>
                <a:effectLst/>
                <a:uLnTx/>
                <a:uFillTx/>
                <a:latin typeface="Trebuchet MS"/>
                <a:ea typeface="+mn-ea"/>
                <a:cs typeface="+mn-cs"/>
              </a:rPr>
              <a:t>Oil spill modelers created lists of: </a:t>
            </a:r>
          </a:p>
          <a:p>
            <a:pPr marL="1143000" marR="0" lvl="2" indent="-22860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1800" b="0" i="0" u="none" strike="noStrike" kern="0" cap="none" spc="0" normalizeH="0" baseline="0" noProof="0" dirty="0">
                <a:ln>
                  <a:noFill/>
                </a:ln>
                <a:solidFill>
                  <a:srgbClr val="FFFFFF"/>
                </a:solidFill>
                <a:effectLst/>
                <a:uLnTx/>
                <a:uFillTx/>
                <a:latin typeface="Trebuchet MS"/>
                <a:ea typeface="+mn-ea"/>
                <a:cs typeface="+mn-cs"/>
              </a:rPr>
              <a:t>Current limitations for oil in ice algorithms</a:t>
            </a:r>
          </a:p>
          <a:p>
            <a:pPr marL="1143000" marR="0" lvl="2" indent="-22860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1800" b="0" i="0" u="none" strike="noStrike" kern="0" cap="none" spc="0" normalizeH="0" baseline="0" noProof="0" dirty="0">
                <a:ln>
                  <a:noFill/>
                </a:ln>
                <a:solidFill>
                  <a:srgbClr val="FFFFFF"/>
                </a:solidFill>
                <a:effectLst/>
                <a:uLnTx/>
                <a:uFillTx/>
                <a:latin typeface="Trebuchet MS"/>
                <a:ea typeface="+mn-ea"/>
                <a:cs typeface="+mn-cs"/>
              </a:rPr>
              <a:t>Outputs from sea ice models useful for improving Arctic oil spill modeling </a:t>
            </a:r>
          </a:p>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endParaRPr>
          </a:p>
        </p:txBody>
      </p:sp>
      <p:sp>
        <p:nvSpPr>
          <p:cNvPr id="5" name="TextBox 4"/>
          <p:cNvSpPr txBox="1"/>
          <p:nvPr/>
        </p:nvSpPr>
        <p:spPr>
          <a:xfrm>
            <a:off x="8922327" y="2432858"/>
            <a:ext cx="2682240" cy="23608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65132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Findings and Key Accomplishments</a:t>
            </a: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98181" y="1227553"/>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186361" y="1391383"/>
            <a:ext cx="11573772"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200" b="1" i="0" u="none" strike="noStrike" kern="0" cap="none" spc="0" normalizeH="0" baseline="0" noProof="0" dirty="0">
                <a:ln>
                  <a:noFill/>
                </a:ln>
                <a:solidFill>
                  <a:srgbClr val="FFFFFF"/>
                </a:solidFill>
                <a:effectLst/>
                <a:uLnTx/>
                <a:uFillTx/>
                <a:latin typeface="Trebuchet MS"/>
                <a:ea typeface="+mn-ea"/>
                <a:cs typeface="+mn-cs"/>
              </a:rPr>
              <a:t>Model Integration: Scale of Available Data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Most ice models operate at the global / climate or sub grid scale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Ice observing systems can produce needed resolution, but are limited by weather, satellite revisit periods &amp; ingestion into models </a:t>
            </a:r>
          </a:p>
          <a:p>
            <a:pPr marL="342900" marR="0" lvl="0" indent="-34290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200" b="0" i="0" u="none" strike="noStrike" kern="0" cap="none" spc="0" normalizeH="0" baseline="0" noProof="0" dirty="0">
                <a:ln>
                  <a:noFill/>
                </a:ln>
                <a:solidFill>
                  <a:srgbClr val="FFFFFF"/>
                </a:solidFill>
                <a:effectLst/>
                <a:uLnTx/>
                <a:uFillTx/>
                <a:latin typeface="Trebuchet MS"/>
                <a:ea typeface="+mn-ea"/>
                <a:cs typeface="+mn-cs"/>
              </a:rPr>
              <a:t>Major obstacle for improving interoperability </a:t>
            </a:r>
          </a:p>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200" b="0"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93746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Findings and Key Accomplishments</a:t>
            </a: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98181" y="1227553"/>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186361" y="1391383"/>
            <a:ext cx="11573772"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r>
              <a:rPr kumimoji="0" lang="en-US" sz="2200" b="1" i="0" u="none" strike="noStrike" kern="0" cap="none" spc="0" normalizeH="0" baseline="0" noProof="0" dirty="0">
                <a:ln>
                  <a:noFill/>
                </a:ln>
                <a:solidFill>
                  <a:srgbClr val="FFFFFF"/>
                </a:solidFill>
                <a:effectLst/>
                <a:uLnTx/>
                <a:uFillTx/>
                <a:latin typeface="Trebuchet MS"/>
                <a:ea typeface="+mn-ea"/>
                <a:cs typeface="+mn-cs"/>
              </a:rPr>
              <a:t>Model Integration: Scale of Available Data </a:t>
            </a:r>
          </a:p>
          <a:p>
            <a:pPr marL="342900" marR="0" lvl="0" indent="-34290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400" b="1" i="0" u="none" strike="noStrike" kern="0" cap="none" spc="0" normalizeH="0" baseline="0" noProof="0" dirty="0">
                <a:ln>
                  <a:noFill/>
                </a:ln>
                <a:solidFill>
                  <a:srgbClr val="FFFFFF"/>
                </a:solidFill>
                <a:effectLst/>
                <a:uLnTx/>
                <a:uFillTx/>
                <a:latin typeface="Trebuchet MS"/>
                <a:ea typeface="+mn-ea"/>
                <a:cs typeface="+mn-cs"/>
              </a:rPr>
              <a:t>Oil spill modelers want data at </a:t>
            </a:r>
            <a:r>
              <a:rPr kumimoji="0" lang="en-US" sz="2400" b="1" i="0" u="none" strike="noStrike" kern="0" cap="none" spc="0" normalizeH="0" baseline="0" noProof="0" dirty="0">
                <a:ln>
                  <a:noFill/>
                </a:ln>
                <a:solidFill>
                  <a:srgbClr val="FFC000"/>
                </a:solidFill>
                <a:effectLst/>
                <a:uLnTx/>
                <a:uFillTx/>
                <a:latin typeface="Trebuchet MS"/>
                <a:ea typeface="+mn-ea"/>
                <a:cs typeface="+mn-cs"/>
              </a:rPr>
              <a:t>1 km spatial resolution &amp; hourly temporal resolution </a:t>
            </a:r>
          </a:p>
          <a:p>
            <a:pPr marL="342900" marR="0" lvl="0" indent="-34290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400" b="1" i="0" u="none" strike="noStrike" kern="0" cap="none" spc="0" normalizeH="0" baseline="0" noProof="0" dirty="0">
                <a:ln>
                  <a:noFill/>
                </a:ln>
                <a:solidFill>
                  <a:srgbClr val="FFFFFF"/>
                </a:solidFill>
                <a:effectLst/>
                <a:uLnTx/>
                <a:uFillTx/>
                <a:latin typeface="Trebuchet MS"/>
                <a:ea typeface="+mn-ea"/>
                <a:cs typeface="+mn-cs"/>
              </a:rPr>
              <a:t>Challenging to produce at these scales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1 km is intermediate scale between climate / global &amp; sub grid scale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Averaging of data across grid cells does not adequately represent regional scale processes in response timeframe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Required computing power / data storage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Technology limitations / data availability </a:t>
            </a:r>
          </a:p>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200" b="0" i="0" u="none" strike="noStrike" kern="1200" cap="none" spc="0" normalizeH="0" baseline="0" noProof="0" dirty="0">
              <a:ln>
                <a:noFill/>
              </a:ln>
              <a:solidFill>
                <a:srgbClr val="222A37">
                  <a:lumMod val="10000"/>
                  <a:lumOff val="9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52306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Findings and Key Accomplishments</a:t>
            </a: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98181" y="1227553"/>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263615" y="1391383"/>
            <a:ext cx="11573772" cy="39929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342900" marR="0" lvl="0" indent="-34290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Many important small-scale oil-in-ice processes are not modeled </a:t>
            </a:r>
          </a:p>
          <a:p>
            <a:pPr marL="342900" marR="0" lvl="0" indent="-34290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000" b="1" i="0" u="none" strike="noStrike" kern="0" cap="none" spc="0" normalizeH="0" baseline="0" noProof="0" dirty="0">
                <a:ln>
                  <a:noFill/>
                </a:ln>
                <a:solidFill>
                  <a:srgbClr val="FFFFFF"/>
                </a:solidFill>
                <a:effectLst/>
                <a:uLnTx/>
                <a:uFillTx/>
                <a:latin typeface="Trebuchet MS"/>
                <a:ea typeface="+mn-ea"/>
                <a:cs typeface="+mn-cs"/>
              </a:rPr>
              <a:t>Most important is estimation of under ice storage capacity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Based on roughness &amp; stripping velocity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Few data available for under ice conditions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Relationship between under ice and surface conditions is not well understood </a:t>
            </a:r>
          </a:p>
          <a:p>
            <a:pPr marL="742950" marR="0" lvl="1" indent="-285750" algn="l" defTabSz="914400" rtl="0" eaLnBrk="1" fontAlgn="base" latinLnBrk="0" hangingPunct="1">
              <a:lnSpc>
                <a:spcPct val="100000"/>
              </a:lnSpc>
              <a:spcBef>
                <a:spcPct val="20000"/>
              </a:spcBef>
              <a:spcAft>
                <a:spcPts val="600"/>
              </a:spcAft>
              <a:buClr>
                <a:srgbClr val="FFFFFF"/>
              </a:buClr>
              <a:buSzTx/>
              <a:buFont typeface="Arial" charset="0"/>
              <a:buChar char="•"/>
              <a:tabLst/>
              <a:defRPr/>
            </a:pPr>
            <a:r>
              <a:rPr kumimoji="0" lang="en-US" sz="2000" b="0" i="0" u="none" strike="noStrike" kern="0" cap="none" spc="0" normalizeH="0" baseline="0" noProof="0" dirty="0">
                <a:ln>
                  <a:noFill/>
                </a:ln>
                <a:solidFill>
                  <a:srgbClr val="FFFFFF"/>
                </a:solidFill>
                <a:effectLst/>
                <a:uLnTx/>
                <a:uFillTx/>
                <a:latin typeface="Trebuchet MS"/>
                <a:ea typeface="+mn-ea"/>
                <a:cs typeface="+mn-cs"/>
              </a:rPr>
              <a:t>“Rule of thumb” needed to estimate holding capacity of sea ice </a:t>
            </a:r>
          </a:p>
        </p:txBody>
      </p:sp>
      <p:pic>
        <p:nvPicPr>
          <p:cNvPr id="9" name="Picture 8">
            <a:extLst>
              <a:ext uri="{FF2B5EF4-FFF2-40B4-BE49-F238E27FC236}">
                <a16:creationId xmlns:a16="http://schemas.microsoft.com/office/drawing/2014/main" id="{8103C98A-01E8-4B28-AEB3-A143D7B810F2}"/>
              </a:ext>
            </a:extLst>
          </p:cNvPr>
          <p:cNvPicPr>
            <a:picLocks noChangeAspect="1"/>
          </p:cNvPicPr>
          <p:nvPr/>
        </p:nvPicPr>
        <p:blipFill>
          <a:blip r:embed="rId2"/>
          <a:stretch>
            <a:fillRect/>
          </a:stretch>
        </p:blipFill>
        <p:spPr>
          <a:xfrm>
            <a:off x="7142654" y="3959160"/>
            <a:ext cx="4694733" cy="2096873"/>
          </a:xfrm>
          <a:prstGeom prst="rect">
            <a:avLst/>
          </a:prstGeom>
        </p:spPr>
      </p:pic>
      <p:sp>
        <p:nvSpPr>
          <p:cNvPr id="5" name="TextBox 4"/>
          <p:cNvSpPr txBox="1"/>
          <p:nvPr/>
        </p:nvSpPr>
        <p:spPr>
          <a:xfrm>
            <a:off x="7462158" y="6253998"/>
            <a:ext cx="472984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Trebuchet MS"/>
                <a:ea typeface="+mn-ea"/>
                <a:cs typeface="+mn-cs"/>
              </a:rPr>
              <a:t>Source: Kelsey Frazier, ADAC, </a:t>
            </a:r>
            <a:r>
              <a:rPr kumimoji="0" lang="en-US" sz="800" b="0" i="0" u="none" strike="noStrike" kern="1200" cap="none" spc="0" normalizeH="0" baseline="0" noProof="0" dirty="0">
                <a:ln>
                  <a:noFill/>
                </a:ln>
                <a:solidFill>
                  <a:srgbClr val="FFFFFF"/>
                </a:solidFill>
                <a:effectLst/>
                <a:uLnTx/>
                <a:uFillTx/>
                <a:latin typeface="Trebuchet MS"/>
                <a:ea typeface="+mn-ea"/>
                <a:cs typeface="+mn-cs"/>
                <a:hlinkClick r:id="rId3"/>
              </a:rPr>
              <a:t>December 2019 Workshop Presentation: “Oil and Ice” </a:t>
            </a:r>
            <a:endParaRPr kumimoji="0" lang="en-US" sz="800" b="0" i="0" u="none" strike="noStrike" kern="1200" cap="none" spc="0" normalizeH="0" baseline="0" noProof="0" dirty="0">
              <a:ln>
                <a:noFill/>
              </a:ln>
              <a:solidFill>
                <a:srgbClr val="FFFFFF"/>
              </a:solidFill>
              <a:effectLst/>
              <a:uLnTx/>
              <a:uFillTx/>
              <a:latin typeface="Trebuchet MS"/>
              <a:ea typeface="+mn-ea"/>
              <a:cs typeface="+mn-cs"/>
            </a:endParaRPr>
          </a:p>
        </p:txBody>
      </p:sp>
      <p:sp>
        <p:nvSpPr>
          <p:cNvPr id="2" name="TextBox 1">
            <a:extLst>
              <a:ext uri="{FF2B5EF4-FFF2-40B4-BE49-F238E27FC236}">
                <a16:creationId xmlns:a16="http://schemas.microsoft.com/office/drawing/2014/main" id="{F1DC02E4-B7CB-4B18-B970-6738298191E5}"/>
              </a:ext>
            </a:extLst>
          </p:cNvPr>
          <p:cNvSpPr txBox="1"/>
          <p:nvPr/>
        </p:nvSpPr>
        <p:spPr>
          <a:xfrm>
            <a:off x="2150209" y="4130433"/>
            <a:ext cx="451485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CRRC is Currently Working on this Issue: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Jess Manning’s master's thesis research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Using CRRC flume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rPr>
              <a:t>Advisory team includes researchers from AMSM working groups including Kelsey Frazier</a:t>
            </a:r>
          </a:p>
        </p:txBody>
      </p:sp>
    </p:spTree>
    <p:extLst>
      <p:ext uri="{BB962C8B-B14F-4D97-AF65-F5344CB8AC3E}">
        <p14:creationId xmlns:p14="http://schemas.microsoft.com/office/powerpoint/2010/main" val="23789169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8644" y="1348780"/>
            <a:ext cx="8653505" cy="4078127"/>
          </a:xfrm>
        </p:spPr>
        <p:txBody>
          <a:bodyPr/>
          <a:lstStyle/>
          <a:p>
            <a:pPr marL="0" indent="0">
              <a:buNone/>
            </a:pPr>
            <a:endParaRPr lang="en-US" dirty="0"/>
          </a:p>
          <a:p>
            <a:pPr marL="0" indent="0">
              <a:buNone/>
            </a:pPr>
            <a:endParaRPr lang="en-US" dirty="0"/>
          </a:p>
        </p:txBody>
      </p:sp>
      <p:sp>
        <p:nvSpPr>
          <p:cNvPr id="8" name="Rectangle 7"/>
          <p:cNvSpPr/>
          <p:nvPr/>
        </p:nvSpPr>
        <p:spPr>
          <a:xfrm>
            <a:off x="488761" y="388558"/>
            <a:ext cx="11926396"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Knowledge Product</a:t>
            </a:r>
            <a:endParaRPr kumimoji="0" lang="en-US" sz="3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Content Placeholder 2">
            <a:extLst>
              <a:ext uri="{FF2B5EF4-FFF2-40B4-BE49-F238E27FC236}">
                <a16:creationId xmlns:a16="http://schemas.microsoft.com/office/drawing/2014/main" id="{49DCC7FA-AEDA-45B3-8E59-928FE29CDDC6}"/>
              </a:ext>
            </a:extLst>
          </p:cNvPr>
          <p:cNvSpPr txBox="1">
            <a:spLocks/>
          </p:cNvSpPr>
          <p:nvPr/>
        </p:nvSpPr>
        <p:spPr bwMode="auto">
          <a:xfrm>
            <a:off x="298181" y="1227553"/>
            <a:ext cx="10176933"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0" marR="0" lvl="0" indent="0" algn="l" defTabSz="914400" rtl="0" eaLnBrk="1" fontAlgn="base" latinLnBrk="0" hangingPunct="1">
              <a:lnSpc>
                <a:spcPct val="100000"/>
              </a:lnSpc>
              <a:spcBef>
                <a:spcPct val="20000"/>
              </a:spcBef>
              <a:spcAft>
                <a:spcPct val="0"/>
              </a:spcAft>
              <a:buClr>
                <a:srgbClr val="FFFFFF"/>
              </a:buClr>
              <a:buSzTx/>
              <a:buFont typeface="Arial" charset="0"/>
              <a:buNone/>
              <a:tabLst/>
              <a:defRPr/>
            </a:pPr>
            <a:endParaRPr kumimoji="0" lang="en-US" sz="2400" b="0" i="0" u="none" strike="noStrike" kern="0" cap="none" spc="0" normalizeH="0" baseline="0" noProof="0" dirty="0">
              <a:ln>
                <a:noFill/>
              </a:ln>
              <a:solidFill>
                <a:srgbClr val="FFC000"/>
              </a:solidFill>
              <a:effectLst/>
              <a:uLnTx/>
              <a:uFillTx/>
              <a:latin typeface="Trebuchet MS"/>
              <a:ea typeface="+mn-ea"/>
              <a:cs typeface="+mn-cs"/>
            </a:endParaRPr>
          </a:p>
        </p:txBody>
      </p:sp>
      <p:sp>
        <p:nvSpPr>
          <p:cNvPr id="10" name="Content Placeholder 2">
            <a:extLst>
              <a:ext uri="{FF2B5EF4-FFF2-40B4-BE49-F238E27FC236}">
                <a16:creationId xmlns:a16="http://schemas.microsoft.com/office/drawing/2014/main" id="{F0CE6BFA-24C6-49DC-970B-E727FBA58441}"/>
              </a:ext>
            </a:extLst>
          </p:cNvPr>
          <p:cNvSpPr txBox="1">
            <a:spLocks/>
          </p:cNvSpPr>
          <p:nvPr/>
        </p:nvSpPr>
        <p:spPr bwMode="auto">
          <a:xfrm>
            <a:off x="263615" y="1431093"/>
            <a:ext cx="9680485" cy="395321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bg1"/>
              </a:buClr>
              <a:buFont typeface="Arial" charset="0"/>
              <a:buChar char="•"/>
              <a:defRPr sz="2800" b="1">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Font typeface="Arial" charset="0"/>
              <a:buChar char="•"/>
              <a:defRPr sz="2400" b="1">
                <a:solidFill>
                  <a:schemeClr val="bg1"/>
                </a:solidFill>
                <a:latin typeface="+mn-lt"/>
              </a:defRPr>
            </a:lvl2pPr>
            <a:lvl3pPr marL="1143000" indent="-228600" algn="l" rtl="0" eaLnBrk="1" fontAlgn="base" hangingPunct="1">
              <a:spcBef>
                <a:spcPct val="20000"/>
              </a:spcBef>
              <a:spcAft>
                <a:spcPct val="0"/>
              </a:spcAft>
              <a:buClr>
                <a:schemeClr val="bg1"/>
              </a:buClr>
              <a:buFont typeface="Arial" charset="0"/>
              <a:buChar char="•"/>
              <a:defRPr sz="2200" b="1">
                <a:solidFill>
                  <a:schemeClr val="bg1"/>
                </a:solidFill>
                <a:latin typeface="+mn-lt"/>
              </a:defRPr>
            </a:lvl3pPr>
            <a:lvl4pPr marL="1600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4pPr>
            <a:lvl5pPr marL="20574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5pPr>
            <a:lvl6pPr marL="25146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6pPr>
            <a:lvl7pPr marL="29718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7pPr>
            <a:lvl8pPr marL="34290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8pPr>
            <a:lvl9pPr marL="3886200" indent="-228600" algn="l" rtl="0" eaLnBrk="1" fontAlgn="base" hangingPunct="1">
              <a:spcBef>
                <a:spcPct val="20000"/>
              </a:spcBef>
              <a:spcAft>
                <a:spcPct val="0"/>
              </a:spcAft>
              <a:buClr>
                <a:schemeClr val="bg1"/>
              </a:buClr>
              <a:buFont typeface="Arial" charset="0"/>
              <a:buChar char="•"/>
              <a:defRPr sz="2000" b="1">
                <a:solidFill>
                  <a:schemeClr val="bg1"/>
                </a:solidFill>
                <a:latin typeface="+mn-lt"/>
              </a:defRPr>
            </a:lvl9p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Knowledge product/comprehensive report delineated characteristics of Arctic oil spill response that make models appropriate for daily response planning and decision-making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pitchFamily="34" charset="0"/>
                <a:ea typeface="+mn-ea"/>
                <a:cs typeface="+mn-cs"/>
              </a:rPr>
              <a:t>Key findings: </a:t>
            </a:r>
          </a:p>
          <a:p>
            <a:pPr marL="68580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Calibri" panose="020F0502020204030204" pitchFamily="34" charset="0"/>
                <a:ea typeface="+mn-ea"/>
                <a:cs typeface="+mn-cs"/>
              </a:rPr>
              <a:t>Determine the exact sea ice model/observational data feeds that are needed by Arctic oil spill models</a:t>
            </a:r>
          </a:p>
          <a:p>
            <a:pPr marL="68580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E4E8EE"/>
                </a:solidFill>
                <a:effectLst/>
                <a:uLnTx/>
                <a:uFillTx/>
                <a:latin typeface="Calibri" panose="020F0502020204030204" pitchFamily="34" charset="0"/>
                <a:ea typeface="+mn-ea"/>
                <a:cs typeface="+mn-cs"/>
              </a:rPr>
              <a:t>Create, implement and test the code necessary to ensure that those data </a:t>
            </a:r>
          </a:p>
          <a:p>
            <a:pPr marL="0" marR="0" lvl="0" indent="0" algn="l" defTabSz="914400" rtl="0" eaLnBrk="1" fontAlgn="auto" latinLnBrk="0" hangingPunct="1">
              <a:lnSpc>
                <a:spcPct val="100000"/>
              </a:lnSpc>
              <a:spcBef>
                <a:spcPts val="0"/>
              </a:spcBef>
              <a:spcAft>
                <a:spcPts val="0"/>
              </a:spcAft>
              <a:buClrTx/>
              <a:buSzTx/>
              <a:buFont typeface="Arial" charset="0"/>
              <a:buNone/>
              <a:tabLst/>
              <a:defRPr/>
            </a:pPr>
            <a:r>
              <a:rPr kumimoji="0" lang="en-US" sz="2000" b="0" i="0" u="none" strike="noStrike" kern="1200" cap="none" spc="0" normalizeH="0" baseline="0" noProof="0" dirty="0">
                <a:ln>
                  <a:noFill/>
                </a:ln>
                <a:solidFill>
                  <a:srgbClr val="E4E8EE"/>
                </a:solidFill>
                <a:effectLst/>
                <a:uLnTx/>
                <a:uFillTx/>
                <a:latin typeface="Calibri" panose="020F0502020204030204" pitchFamily="34" charset="0"/>
                <a:ea typeface="+mn-ea"/>
                <a:cs typeface="+mn-cs"/>
              </a:rPr>
              <a:t>      	can be ingested directly by oil models during spill in timely and accurate way </a:t>
            </a:r>
          </a:p>
          <a:p>
            <a:pPr marL="742950" marR="0" lvl="1" indent="-28575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0" i="0" u="none" strike="noStrike" kern="1200" cap="none" spc="0" normalizeH="0" baseline="0" noProof="0" dirty="0">
                <a:ln>
                  <a:noFill/>
                </a:ln>
                <a:solidFill>
                  <a:srgbClr val="E4E8EE"/>
                </a:solidFill>
                <a:effectLst/>
                <a:uLnTx/>
                <a:uFillTx/>
                <a:latin typeface="Calibri" panose="020F0502020204030204" pitchFamily="34" charset="0"/>
                <a:ea typeface="+mn-ea"/>
                <a:cs typeface="+mn-cs"/>
              </a:rPr>
              <a:t>Conduct test to validate sea ice inputs will lead to improved Arctic spill model trajectories </a:t>
            </a:r>
          </a:p>
          <a:p>
            <a:pPr marL="1143000" marR="0" lvl="2" indent="-228600" algn="l" defTabSz="914400" rtl="0" eaLnBrk="1" fontAlgn="auto" latinLnBrk="0" hangingPunct="1">
              <a:lnSpc>
                <a:spcPct val="100000"/>
              </a:lnSpc>
              <a:spcBef>
                <a:spcPts val="0"/>
              </a:spcBef>
              <a:spcAft>
                <a:spcPts val="0"/>
              </a:spcAft>
              <a:buClrTx/>
              <a:buSzTx/>
              <a:buFont typeface="Arial" charset="0"/>
              <a:buChar char="•"/>
              <a:tabLst/>
              <a:defRPr/>
            </a:pPr>
            <a:r>
              <a:rPr kumimoji="0" lang="en-US" sz="2000" b="0" i="0" u="none" strike="noStrike" kern="1200" cap="none" spc="0" normalizeH="0" baseline="0" noProof="0" dirty="0">
                <a:ln>
                  <a:noFill/>
                </a:ln>
                <a:solidFill>
                  <a:srgbClr val="E4E8EE"/>
                </a:solidFill>
                <a:effectLst/>
                <a:uLnTx/>
                <a:uFillTx/>
                <a:latin typeface="Calibri" panose="020F0502020204030204" pitchFamily="34" charset="0"/>
                <a:ea typeface="+mn-ea"/>
                <a:cs typeface="+mn-cs"/>
              </a:rPr>
              <a:t>Enhance FOSC decision-making</a:t>
            </a:r>
          </a:p>
        </p:txBody>
      </p:sp>
      <p:sp>
        <p:nvSpPr>
          <p:cNvPr id="5" name="TextBox 4"/>
          <p:cNvSpPr txBox="1"/>
          <p:nvPr/>
        </p:nvSpPr>
        <p:spPr>
          <a:xfrm>
            <a:off x="7462158" y="6253998"/>
            <a:ext cx="4729842"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Trebuchet MS"/>
                <a:ea typeface="+mn-ea"/>
                <a:cs typeface="+mn-cs"/>
              </a:rPr>
              <a:t>Source: Kelsey Frazier, ADAC, </a:t>
            </a:r>
            <a:r>
              <a:rPr kumimoji="0" lang="en-US" sz="800" b="0" i="0" u="none" strike="noStrike" kern="1200" cap="none" spc="0" normalizeH="0" baseline="0" noProof="0" dirty="0">
                <a:ln>
                  <a:noFill/>
                </a:ln>
                <a:solidFill>
                  <a:srgbClr val="FFFFFF"/>
                </a:solidFill>
                <a:effectLst/>
                <a:uLnTx/>
                <a:uFillTx/>
                <a:latin typeface="Trebuchet MS"/>
                <a:ea typeface="+mn-ea"/>
                <a:cs typeface="+mn-cs"/>
                <a:hlinkClick r:id="rId2"/>
              </a:rPr>
              <a:t>December 2019 Workshop Presentation: “Oil and Ice” </a:t>
            </a:r>
            <a:endParaRPr kumimoji="0" lang="en-US" sz="800" b="0" i="0" u="none" strike="noStrike" kern="1200" cap="none" spc="0" normalizeH="0" baseline="0" noProof="0" dirty="0">
              <a:ln>
                <a:noFill/>
              </a:ln>
              <a:solidFill>
                <a:srgbClr val="FFFFFF"/>
              </a:solidFill>
              <a:effectLst/>
              <a:uLnTx/>
              <a:uFillTx/>
              <a:latin typeface="Trebuchet MS"/>
              <a:ea typeface="+mn-ea"/>
              <a:cs typeface="+mn-cs"/>
            </a:endParaRPr>
          </a:p>
        </p:txBody>
      </p:sp>
      <p:pic>
        <p:nvPicPr>
          <p:cNvPr id="4" name="Picture 3">
            <a:extLst>
              <a:ext uri="{FF2B5EF4-FFF2-40B4-BE49-F238E27FC236}">
                <a16:creationId xmlns:a16="http://schemas.microsoft.com/office/drawing/2014/main" id="{777599DE-0F20-4E97-940B-C21C02496758}"/>
              </a:ext>
            </a:extLst>
          </p:cNvPr>
          <p:cNvPicPr>
            <a:picLocks noChangeAspect="1"/>
          </p:cNvPicPr>
          <p:nvPr/>
        </p:nvPicPr>
        <p:blipFill>
          <a:blip r:embed="rId3"/>
          <a:stretch>
            <a:fillRect/>
          </a:stretch>
        </p:blipFill>
        <p:spPr>
          <a:xfrm>
            <a:off x="9402149" y="2250557"/>
            <a:ext cx="2634418" cy="3095548"/>
          </a:xfrm>
          <a:prstGeom prst="rect">
            <a:avLst/>
          </a:prstGeom>
        </p:spPr>
      </p:pic>
    </p:spTree>
    <p:extLst>
      <p:ext uri="{BB962C8B-B14F-4D97-AF65-F5344CB8AC3E}">
        <p14:creationId xmlns:p14="http://schemas.microsoft.com/office/powerpoint/2010/main" val="39463042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59226" y="1717497"/>
            <a:ext cx="8273168" cy="3397428"/>
          </a:xfrm>
        </p:spPr>
        <p:txBody>
          <a:bodyPr>
            <a:normAutofit/>
          </a:bodyPr>
          <a:lstStyle/>
          <a:p>
            <a:pPr marL="342900" lvl="0" indent="-342900" fontAlgn="base">
              <a:spcBef>
                <a:spcPct val="20000"/>
              </a:spcBef>
              <a:spcAft>
                <a:spcPct val="0"/>
              </a:spcAft>
              <a:buClr>
                <a:srgbClr val="FFFFFF"/>
              </a:buClr>
              <a:buFont typeface="Arial" charset="0"/>
              <a:buChar char="•"/>
            </a:pPr>
            <a:r>
              <a:rPr lang="en-US" sz="2400" b="1" kern="0" dirty="0">
                <a:solidFill>
                  <a:srgbClr val="FFFFFF"/>
                </a:solidFill>
                <a:latin typeface="Trebuchet MS"/>
              </a:rPr>
              <a:t>Year 8 determined necessary data feeds existing hydrodynamic and sea ice models to predict trajectory of oil in ice</a:t>
            </a:r>
          </a:p>
          <a:p>
            <a:pPr marL="742950" lvl="1" indent="-285750" fontAlgn="base">
              <a:spcBef>
                <a:spcPct val="20000"/>
              </a:spcBef>
              <a:spcAft>
                <a:spcPct val="0"/>
              </a:spcAft>
              <a:buClr>
                <a:srgbClr val="FFFFFF"/>
              </a:buClr>
              <a:buFont typeface="Arial" charset="0"/>
              <a:buChar char="•"/>
            </a:pPr>
            <a:r>
              <a:rPr lang="en-US" sz="2000" kern="0" dirty="0">
                <a:solidFill>
                  <a:srgbClr val="FFFFFF"/>
                </a:solidFill>
                <a:latin typeface="Trebuchet MS"/>
              </a:rPr>
              <a:t>Coding to get data from </a:t>
            </a:r>
          </a:p>
          <a:p>
            <a:pPr marL="457200" lvl="1" indent="0" fontAlgn="base">
              <a:spcBef>
                <a:spcPct val="20000"/>
              </a:spcBef>
              <a:spcAft>
                <a:spcPct val="0"/>
              </a:spcAft>
              <a:buClr>
                <a:srgbClr val="FFFFFF"/>
              </a:buClr>
              <a:buNone/>
            </a:pPr>
            <a:r>
              <a:rPr lang="en-US" sz="2000" kern="0" dirty="0">
                <a:solidFill>
                  <a:srgbClr val="FFFFFF"/>
                </a:solidFill>
                <a:latin typeface="Trebuchet MS"/>
              </a:rPr>
              <a:t>	ice models / services ready </a:t>
            </a:r>
          </a:p>
          <a:p>
            <a:pPr marL="457200" lvl="1" indent="0" fontAlgn="base">
              <a:spcBef>
                <a:spcPct val="20000"/>
              </a:spcBef>
              <a:spcAft>
                <a:spcPct val="0"/>
              </a:spcAft>
              <a:buClr>
                <a:srgbClr val="FFFFFF"/>
              </a:buClr>
              <a:buNone/>
            </a:pPr>
            <a:r>
              <a:rPr lang="en-US" sz="2000" kern="0" dirty="0">
                <a:solidFill>
                  <a:srgbClr val="FFFFFF"/>
                </a:solidFill>
                <a:latin typeface="Trebuchet MS"/>
              </a:rPr>
              <a:t>	for ingestion into oil spill models</a:t>
            </a:r>
          </a:p>
          <a:p>
            <a:pPr marL="742950" lvl="1" indent="-285750" fontAlgn="base">
              <a:spcBef>
                <a:spcPct val="20000"/>
              </a:spcBef>
              <a:spcAft>
                <a:spcPct val="0"/>
              </a:spcAft>
              <a:buClr>
                <a:srgbClr val="FFFFFF"/>
              </a:buClr>
              <a:buFont typeface="Arial" charset="0"/>
              <a:buChar char="•"/>
            </a:pPr>
            <a:r>
              <a:rPr lang="en-US" sz="2000" kern="0" dirty="0">
                <a:solidFill>
                  <a:srgbClr val="FFFFFF"/>
                </a:solidFill>
                <a:latin typeface="Trebuchet MS"/>
              </a:rPr>
              <a:t>Test linkage between ice and oil spill models</a:t>
            </a:r>
          </a:p>
          <a:p>
            <a:endParaRPr lang="en-US" sz="3200" b="1" kern="0" dirty="0">
              <a:solidFill>
                <a:srgbClr val="FFFFFF"/>
              </a:solidFill>
              <a:latin typeface="Trebuchet MS"/>
              <a:ea typeface="+mj-ea"/>
              <a:cs typeface="+mj-cs"/>
            </a:endParaRPr>
          </a:p>
          <a:p>
            <a:endParaRPr lang="en-US" dirty="0"/>
          </a:p>
        </p:txBody>
      </p:sp>
      <p:sp>
        <p:nvSpPr>
          <p:cNvPr id="8" name="TextBox 7"/>
          <p:cNvSpPr txBox="1"/>
          <p:nvPr/>
        </p:nvSpPr>
        <p:spPr>
          <a:xfrm>
            <a:off x="149630" y="454429"/>
            <a:ext cx="94986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Year 8: AMSM Path Forward</a:t>
            </a:r>
            <a:endPar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9" name="Picture 8"/>
          <p:cNvPicPr>
            <a:picLocks noChangeAspect="1"/>
          </p:cNvPicPr>
          <p:nvPr/>
        </p:nvPicPr>
        <p:blipFill>
          <a:blip r:embed="rId2"/>
          <a:stretch>
            <a:fillRect/>
          </a:stretch>
        </p:blipFill>
        <p:spPr>
          <a:xfrm>
            <a:off x="6288281" y="3429000"/>
            <a:ext cx="5782201" cy="2857806"/>
          </a:xfrm>
          <a:prstGeom prst="rect">
            <a:avLst/>
          </a:prstGeom>
        </p:spPr>
      </p:pic>
    </p:spTree>
    <p:extLst>
      <p:ext uri="{BB962C8B-B14F-4D97-AF65-F5344CB8AC3E}">
        <p14:creationId xmlns:p14="http://schemas.microsoft.com/office/powerpoint/2010/main" val="57680091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998978" y="1668511"/>
            <a:ext cx="8273168" cy="3397428"/>
          </a:xfrm>
        </p:spPr>
        <p:txBody>
          <a:bodyPr>
            <a:normAutofit/>
          </a:bodyPr>
          <a:lstStyle/>
          <a:p>
            <a:pPr marL="0" lvl="0" indent="0" fontAlgn="base">
              <a:spcBef>
                <a:spcPct val="20000"/>
              </a:spcBef>
              <a:spcAft>
                <a:spcPct val="0"/>
              </a:spcAft>
              <a:buClr>
                <a:srgbClr val="FFFFFF"/>
              </a:buClr>
              <a:buNone/>
            </a:pPr>
            <a:r>
              <a:rPr lang="en-US" sz="2400" b="1" kern="0" dirty="0">
                <a:solidFill>
                  <a:srgbClr val="FFFFFF"/>
                </a:solidFill>
                <a:latin typeface="Trebuchet MS"/>
              </a:rPr>
              <a:t>Parameters GNOME needs:</a:t>
            </a:r>
          </a:p>
          <a:p>
            <a:pPr marL="742950" lvl="1" indent="-285750" fontAlgn="base">
              <a:spcBef>
                <a:spcPct val="20000"/>
              </a:spcBef>
              <a:spcAft>
                <a:spcPct val="0"/>
              </a:spcAft>
              <a:buClr>
                <a:srgbClr val="FFFFFF"/>
              </a:buClr>
              <a:buFont typeface="Arial" charset="0"/>
              <a:buChar char="•"/>
            </a:pPr>
            <a:r>
              <a:rPr lang="en-US" sz="2000" kern="0" dirty="0">
                <a:solidFill>
                  <a:srgbClr val="FFFFFF"/>
                </a:solidFill>
                <a:latin typeface="Trebuchet MS"/>
              </a:rPr>
              <a:t>Ice velocity, ice direction, % ice cover</a:t>
            </a:r>
          </a:p>
          <a:p>
            <a:pPr marL="742950" lvl="1" indent="-285750" fontAlgn="base">
              <a:spcBef>
                <a:spcPct val="20000"/>
              </a:spcBef>
              <a:spcAft>
                <a:spcPct val="0"/>
              </a:spcAft>
              <a:buClr>
                <a:srgbClr val="FFFFFF"/>
              </a:buClr>
              <a:buFont typeface="Arial" charset="0"/>
              <a:buChar char="•"/>
            </a:pPr>
            <a:r>
              <a:rPr lang="en-US" sz="2000" kern="0" dirty="0">
                <a:solidFill>
                  <a:srgbClr val="FFFFFF"/>
                </a:solidFill>
                <a:latin typeface="Trebuchet MS"/>
              </a:rPr>
              <a:t>netCDF format</a:t>
            </a:r>
          </a:p>
          <a:p>
            <a:pPr marL="742950" lvl="1" indent="-285750" fontAlgn="base">
              <a:spcBef>
                <a:spcPct val="20000"/>
              </a:spcBef>
              <a:spcAft>
                <a:spcPct val="0"/>
              </a:spcAft>
              <a:buClr>
                <a:srgbClr val="FFFFFF"/>
              </a:buClr>
              <a:buFont typeface="Arial" charset="0"/>
              <a:buChar char="•"/>
            </a:pPr>
            <a:r>
              <a:rPr lang="en-US" sz="2000" kern="0" dirty="0">
                <a:solidFill>
                  <a:srgbClr val="FFFFFF"/>
                </a:solidFill>
                <a:latin typeface="Trebuchet MS"/>
              </a:rPr>
              <a:t>Scale: 1 km</a:t>
            </a:r>
          </a:p>
          <a:p>
            <a:pPr marL="742950" lvl="1" indent="-285750" fontAlgn="base">
              <a:spcBef>
                <a:spcPct val="20000"/>
              </a:spcBef>
              <a:spcAft>
                <a:spcPct val="0"/>
              </a:spcAft>
              <a:buClr>
                <a:srgbClr val="FFFFFF"/>
              </a:buClr>
              <a:buFont typeface="Arial" charset="0"/>
              <a:buChar char="•"/>
            </a:pPr>
            <a:r>
              <a:rPr lang="en-US" sz="2000" kern="0" dirty="0">
                <a:solidFill>
                  <a:srgbClr val="FFFFFF"/>
                </a:solidFill>
                <a:latin typeface="Trebuchet MS"/>
              </a:rPr>
              <a:t>Location: latitude and longitude</a:t>
            </a:r>
          </a:p>
          <a:p>
            <a:pPr marL="742950" lvl="1" indent="-285750" fontAlgn="base">
              <a:spcBef>
                <a:spcPct val="20000"/>
              </a:spcBef>
              <a:spcAft>
                <a:spcPct val="0"/>
              </a:spcAft>
              <a:buClr>
                <a:srgbClr val="FFFFFF"/>
              </a:buClr>
              <a:buFont typeface="Arial" charset="0"/>
              <a:buChar char="•"/>
            </a:pPr>
            <a:r>
              <a:rPr lang="en-US" sz="2000" kern="0" dirty="0">
                <a:solidFill>
                  <a:srgbClr val="FFFFFF"/>
                </a:solidFill>
                <a:latin typeface="Trebuchet MS"/>
              </a:rPr>
              <a:t>Velocities: U and V (northing and easting)</a:t>
            </a:r>
          </a:p>
          <a:p>
            <a:pPr marL="742950" lvl="1" indent="-285750" fontAlgn="base">
              <a:spcBef>
                <a:spcPct val="20000"/>
              </a:spcBef>
              <a:spcAft>
                <a:spcPct val="0"/>
              </a:spcAft>
              <a:buClr>
                <a:srgbClr val="FFFFFF"/>
              </a:buClr>
              <a:buFont typeface="Arial" charset="0"/>
              <a:buChar char="•"/>
            </a:pPr>
            <a:r>
              <a:rPr lang="en-US" sz="2000" kern="0" dirty="0">
                <a:solidFill>
                  <a:srgbClr val="FFFFFF"/>
                </a:solidFill>
                <a:latin typeface="Trebuchet MS"/>
              </a:rPr>
              <a:t>Winds: degrees from North and Velocity (knots)</a:t>
            </a:r>
          </a:p>
          <a:p>
            <a:endParaRPr lang="en-US" sz="3200" b="1" kern="0" dirty="0">
              <a:solidFill>
                <a:srgbClr val="FFFFFF"/>
              </a:solidFill>
              <a:latin typeface="Trebuchet MS"/>
              <a:ea typeface="+mj-ea"/>
              <a:cs typeface="+mj-cs"/>
            </a:endParaRPr>
          </a:p>
          <a:p>
            <a:endParaRPr lang="en-US" dirty="0"/>
          </a:p>
        </p:txBody>
      </p:sp>
      <p:sp>
        <p:nvSpPr>
          <p:cNvPr id="8" name="TextBox 7"/>
          <p:cNvSpPr txBox="1"/>
          <p:nvPr/>
        </p:nvSpPr>
        <p:spPr>
          <a:xfrm>
            <a:off x="149630" y="454429"/>
            <a:ext cx="94986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Year 8: AMSM Path Forward</a:t>
            </a:r>
            <a:endPar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2" name="Picture 1">
            <a:extLst>
              <a:ext uri="{FF2B5EF4-FFF2-40B4-BE49-F238E27FC236}">
                <a16:creationId xmlns:a16="http://schemas.microsoft.com/office/drawing/2014/main" id="{3943327C-D386-4777-AE4A-FD31576CFF5C}"/>
              </a:ext>
            </a:extLst>
          </p:cNvPr>
          <p:cNvPicPr>
            <a:picLocks noChangeAspect="1"/>
          </p:cNvPicPr>
          <p:nvPr/>
        </p:nvPicPr>
        <p:blipFill>
          <a:blip r:embed="rId2"/>
          <a:stretch>
            <a:fillRect/>
          </a:stretch>
        </p:blipFill>
        <p:spPr>
          <a:xfrm>
            <a:off x="8820889" y="925144"/>
            <a:ext cx="3221481" cy="2903686"/>
          </a:xfrm>
          <a:prstGeom prst="rect">
            <a:avLst/>
          </a:prstGeom>
        </p:spPr>
      </p:pic>
      <p:pic>
        <p:nvPicPr>
          <p:cNvPr id="4" name="Picture 3">
            <a:extLst>
              <a:ext uri="{FF2B5EF4-FFF2-40B4-BE49-F238E27FC236}">
                <a16:creationId xmlns:a16="http://schemas.microsoft.com/office/drawing/2014/main" id="{F194050E-218C-4D6E-8EF9-F3A428603A7E}"/>
              </a:ext>
            </a:extLst>
          </p:cNvPr>
          <p:cNvPicPr>
            <a:picLocks noChangeAspect="1"/>
          </p:cNvPicPr>
          <p:nvPr/>
        </p:nvPicPr>
        <p:blipFill>
          <a:blip r:embed="rId3"/>
          <a:stretch>
            <a:fillRect/>
          </a:stretch>
        </p:blipFill>
        <p:spPr>
          <a:xfrm>
            <a:off x="26414" y="2547257"/>
            <a:ext cx="2972564" cy="3020786"/>
          </a:xfrm>
          <a:prstGeom prst="rect">
            <a:avLst/>
          </a:prstGeom>
        </p:spPr>
      </p:pic>
    </p:spTree>
    <p:extLst>
      <p:ext uri="{BB962C8B-B14F-4D97-AF65-F5344CB8AC3E}">
        <p14:creationId xmlns:p14="http://schemas.microsoft.com/office/powerpoint/2010/main" val="27612515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59225" y="1943099"/>
            <a:ext cx="9586903" cy="3171825"/>
          </a:xfrm>
        </p:spPr>
        <p:txBody>
          <a:bodyPr>
            <a:normAutofit/>
          </a:bodyPr>
          <a:lstStyle/>
          <a:p>
            <a:pPr marL="0" indent="0">
              <a:buNone/>
            </a:pPr>
            <a:r>
              <a:rPr lang="en-US" sz="2400" b="1" kern="0" dirty="0">
                <a:solidFill>
                  <a:srgbClr val="FFFFFF"/>
                </a:solidFill>
                <a:latin typeface="Trebuchet MS"/>
                <a:ea typeface="+mj-ea"/>
                <a:cs typeface="+mj-cs"/>
              </a:rPr>
              <a:t>Coordinating with NOAA ORR modelers on GNOME algorithms</a:t>
            </a:r>
          </a:p>
          <a:p>
            <a:pPr lvl="1"/>
            <a:r>
              <a:rPr lang="en-US" sz="2000" kern="0" dirty="0">
                <a:solidFill>
                  <a:srgbClr val="FFFFFF"/>
                </a:solidFill>
                <a:latin typeface="Trebuchet MS"/>
                <a:ea typeface="+mj-ea"/>
                <a:cs typeface="+mj-cs"/>
              </a:rPr>
              <a:t>Coordination has occurred with:</a:t>
            </a:r>
          </a:p>
          <a:p>
            <a:pPr lvl="2"/>
            <a:r>
              <a:rPr lang="en-US" kern="0" dirty="0">
                <a:solidFill>
                  <a:srgbClr val="FFFFFF"/>
                </a:solidFill>
                <a:latin typeface="Trebuchet MS"/>
                <a:ea typeface="+mj-ea"/>
                <a:cs typeface="+mj-cs"/>
              </a:rPr>
              <a:t>HIOMAS sea ice model already linked to GNOME</a:t>
            </a:r>
          </a:p>
          <a:p>
            <a:pPr lvl="2"/>
            <a:r>
              <a:rPr lang="en-US" kern="0" dirty="0">
                <a:solidFill>
                  <a:srgbClr val="FFFFFF"/>
                </a:solidFill>
                <a:latin typeface="Trebuchet MS"/>
                <a:ea typeface="+mj-ea"/>
                <a:cs typeface="+mj-cs"/>
              </a:rPr>
              <a:t>Facilitated mtg with Zhang, Axiom Data Science and ORR</a:t>
            </a:r>
          </a:p>
          <a:p>
            <a:pPr lvl="3"/>
            <a:r>
              <a:rPr lang="en-US" kern="0" dirty="0">
                <a:solidFill>
                  <a:srgbClr val="FFFFFF"/>
                </a:solidFill>
                <a:latin typeface="Trebuchet MS"/>
                <a:ea typeface="+mj-ea"/>
                <a:cs typeface="+mj-cs"/>
              </a:rPr>
              <a:t>Well coordinated already</a:t>
            </a:r>
          </a:p>
          <a:p>
            <a:pPr lvl="3"/>
            <a:r>
              <a:rPr lang="en-US" kern="0" dirty="0">
                <a:solidFill>
                  <a:srgbClr val="FFFFFF"/>
                </a:solidFill>
                <a:latin typeface="Trebuchet MS"/>
                <a:ea typeface="+mj-ea"/>
                <a:cs typeface="+mj-cs"/>
              </a:rPr>
              <a:t>Too much computer power needed to 1 km resolution and 1 hour time interval with prediction up to 30 days</a:t>
            </a:r>
          </a:p>
          <a:p>
            <a:pPr lvl="3"/>
            <a:r>
              <a:rPr lang="en-US" kern="0" dirty="0">
                <a:solidFill>
                  <a:srgbClr val="FFFFFF"/>
                </a:solidFill>
                <a:latin typeface="Trebuchet MS"/>
                <a:ea typeface="+mj-ea"/>
                <a:cs typeface="+mj-cs"/>
              </a:rPr>
              <a:t>If only up to 72 hr, less computer time required</a:t>
            </a:r>
          </a:p>
          <a:p>
            <a:pPr lvl="3"/>
            <a:r>
              <a:rPr lang="en-US" kern="0" dirty="0">
                <a:solidFill>
                  <a:srgbClr val="FFFFFF"/>
                </a:solidFill>
                <a:latin typeface="Trebuchet MS"/>
                <a:ea typeface="+mj-ea"/>
                <a:cs typeface="+mj-cs"/>
              </a:rPr>
              <a:t>They can be flexible, if spill occurs</a:t>
            </a:r>
          </a:p>
          <a:p>
            <a:pPr lvl="3"/>
            <a:endParaRPr lang="en-US" kern="0" dirty="0">
              <a:solidFill>
                <a:srgbClr val="FFFFFF"/>
              </a:solidFill>
              <a:latin typeface="Trebuchet MS"/>
              <a:ea typeface="+mj-ea"/>
              <a:cs typeface="+mj-cs"/>
            </a:endParaRPr>
          </a:p>
          <a:p>
            <a:endParaRPr lang="en-US" dirty="0"/>
          </a:p>
        </p:txBody>
      </p:sp>
      <p:sp>
        <p:nvSpPr>
          <p:cNvPr id="8" name="TextBox 7"/>
          <p:cNvSpPr txBox="1"/>
          <p:nvPr/>
        </p:nvSpPr>
        <p:spPr>
          <a:xfrm>
            <a:off x="149630" y="454429"/>
            <a:ext cx="94986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Year 8: AMSM Path Forward</a:t>
            </a:r>
            <a:endPar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366241201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59226" y="1717497"/>
            <a:ext cx="10150238" cy="3397428"/>
          </a:xfrm>
        </p:spPr>
        <p:txBody>
          <a:bodyPr>
            <a:normAutofit/>
          </a:bodyPr>
          <a:lstStyle/>
          <a:p>
            <a:pPr marL="0" indent="0">
              <a:buNone/>
            </a:pPr>
            <a:r>
              <a:rPr lang="en-US" sz="2000" b="1" kern="0" dirty="0">
                <a:solidFill>
                  <a:srgbClr val="FFFFFF"/>
                </a:solidFill>
                <a:latin typeface="Trebuchet MS"/>
                <a:ea typeface="+mj-ea"/>
                <a:cs typeface="+mj-cs"/>
              </a:rPr>
              <a:t>Coordinating with NOAA ORR modelers on GNOME algorithms</a:t>
            </a:r>
          </a:p>
          <a:p>
            <a:pPr lvl="1"/>
            <a:r>
              <a:rPr lang="en-US" sz="2000" kern="0" dirty="0">
                <a:solidFill>
                  <a:srgbClr val="FFFFFF"/>
                </a:solidFill>
                <a:latin typeface="Trebuchet MS"/>
                <a:ea typeface="+mj-ea"/>
                <a:cs typeface="+mj-cs"/>
              </a:rPr>
              <a:t>Coordination has occurred with:</a:t>
            </a:r>
          </a:p>
          <a:p>
            <a:pPr lvl="2"/>
            <a:r>
              <a:rPr lang="en-US" kern="0" dirty="0">
                <a:solidFill>
                  <a:srgbClr val="FFFFFF"/>
                </a:solidFill>
                <a:latin typeface="Trebuchet MS"/>
                <a:ea typeface="+mj-ea"/>
                <a:cs typeface="+mj-cs"/>
              </a:rPr>
              <a:t>AK Sea Ice Program</a:t>
            </a:r>
          </a:p>
          <a:p>
            <a:pPr lvl="3"/>
            <a:r>
              <a:rPr lang="en-US" kern="0" dirty="0">
                <a:solidFill>
                  <a:srgbClr val="FFFFFF"/>
                </a:solidFill>
                <a:latin typeface="Trebuchet MS"/>
                <a:ea typeface="+mj-ea"/>
                <a:cs typeface="+mj-cs"/>
              </a:rPr>
              <a:t>Sea ice shapefiles</a:t>
            </a:r>
          </a:p>
          <a:p>
            <a:pPr lvl="2"/>
            <a:r>
              <a:rPr lang="en-US" kern="0" dirty="0">
                <a:solidFill>
                  <a:srgbClr val="FFFFFF"/>
                </a:solidFill>
                <a:latin typeface="Trebuchet MS"/>
                <a:ea typeface="+mj-ea"/>
                <a:cs typeface="+mj-cs"/>
              </a:rPr>
              <a:t>NOAA National Environmental Satellite Data and Information Service (NESDIS)</a:t>
            </a:r>
          </a:p>
          <a:p>
            <a:pPr lvl="3"/>
            <a:r>
              <a:rPr lang="en-US" kern="0" dirty="0">
                <a:solidFill>
                  <a:srgbClr val="FFFFFF"/>
                </a:solidFill>
                <a:latin typeface="Trebuchet MS"/>
                <a:ea typeface="+mj-ea"/>
                <a:cs typeface="+mj-cs"/>
              </a:rPr>
              <a:t>Satellite data can provide coverage of the Arctic, but there are gaps in data.</a:t>
            </a:r>
          </a:p>
          <a:p>
            <a:pPr lvl="3"/>
            <a:r>
              <a:rPr lang="en-US" kern="0" dirty="0">
                <a:solidFill>
                  <a:srgbClr val="FFFFFF"/>
                </a:solidFill>
                <a:latin typeface="Trebuchet MS"/>
                <a:ea typeface="+mj-ea"/>
                <a:cs typeface="+mj-cs"/>
              </a:rPr>
              <a:t>Not at a 1 km scale, but a request could be made for this type of product to be produced in future and during spill</a:t>
            </a:r>
          </a:p>
          <a:p>
            <a:pPr lvl="3"/>
            <a:endParaRPr lang="en-US" kern="0" dirty="0">
              <a:solidFill>
                <a:srgbClr val="FFFFFF"/>
              </a:solidFill>
              <a:latin typeface="Trebuchet MS"/>
              <a:ea typeface="+mj-ea"/>
              <a:cs typeface="+mj-cs"/>
            </a:endParaRPr>
          </a:p>
          <a:p>
            <a:pPr lvl="2"/>
            <a:endParaRPr lang="en-US" kern="0" dirty="0">
              <a:solidFill>
                <a:srgbClr val="FFFFFF"/>
              </a:solidFill>
              <a:latin typeface="Trebuchet MS"/>
              <a:ea typeface="+mj-ea"/>
              <a:cs typeface="+mj-cs"/>
            </a:endParaRPr>
          </a:p>
          <a:p>
            <a:pPr lvl="3"/>
            <a:endParaRPr lang="en-US" kern="0" dirty="0">
              <a:solidFill>
                <a:srgbClr val="FFFFFF"/>
              </a:solidFill>
              <a:latin typeface="Trebuchet MS"/>
              <a:ea typeface="+mj-ea"/>
              <a:cs typeface="+mj-cs"/>
            </a:endParaRPr>
          </a:p>
          <a:p>
            <a:endParaRPr lang="en-US" dirty="0"/>
          </a:p>
        </p:txBody>
      </p:sp>
      <p:sp>
        <p:nvSpPr>
          <p:cNvPr id="8" name="TextBox 7"/>
          <p:cNvSpPr txBox="1"/>
          <p:nvPr/>
        </p:nvSpPr>
        <p:spPr>
          <a:xfrm>
            <a:off x="149630" y="454429"/>
            <a:ext cx="94986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Year 8: AMSM Path Forward</a:t>
            </a:r>
            <a:endPar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41005256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49701" y="1565096"/>
            <a:ext cx="9722974" cy="4207053"/>
          </a:xfrm>
        </p:spPr>
        <p:txBody>
          <a:bodyPr>
            <a:normAutofit/>
          </a:bodyPr>
          <a:lstStyle/>
          <a:p>
            <a:pPr marL="0" indent="0">
              <a:buNone/>
            </a:pPr>
            <a:r>
              <a:rPr lang="en-US" sz="2000" b="1" kern="0" dirty="0">
                <a:solidFill>
                  <a:srgbClr val="FFFFFF"/>
                </a:solidFill>
                <a:latin typeface="Trebuchet MS"/>
                <a:ea typeface="+mj-ea"/>
                <a:cs typeface="+mj-cs"/>
              </a:rPr>
              <a:t>Coordinating with NOAA ORR modelers on GNOME algorithms</a:t>
            </a:r>
          </a:p>
          <a:p>
            <a:pPr lvl="1"/>
            <a:r>
              <a:rPr lang="en-US" sz="2000" kern="0" dirty="0">
                <a:solidFill>
                  <a:srgbClr val="FFFFFF"/>
                </a:solidFill>
                <a:latin typeface="Trebuchet MS"/>
                <a:ea typeface="+mj-ea"/>
                <a:cs typeface="+mj-cs"/>
              </a:rPr>
              <a:t>Coordination with US National Ice Center (NIC)</a:t>
            </a:r>
          </a:p>
          <a:p>
            <a:pPr lvl="3"/>
            <a:r>
              <a:rPr lang="en-US" kern="0" dirty="0">
                <a:solidFill>
                  <a:srgbClr val="FFFFFF"/>
                </a:solidFill>
                <a:latin typeface="Trebuchet MS"/>
                <a:ea typeface="+mj-ea"/>
                <a:cs typeface="+mj-cs"/>
              </a:rPr>
              <a:t>Uses GOFS (HYCOM + CICE) for data ingestion</a:t>
            </a:r>
          </a:p>
          <a:p>
            <a:pPr lvl="3"/>
            <a:r>
              <a:rPr lang="en-US" kern="0" dirty="0">
                <a:solidFill>
                  <a:srgbClr val="FFFFFF"/>
                </a:solidFill>
                <a:latin typeface="Trebuchet MS"/>
                <a:ea typeface="+mj-ea"/>
                <a:cs typeface="+mj-cs"/>
              </a:rPr>
              <a:t>Can provide the data needs for GNOME (ice velocity, direction, and % ice cover)</a:t>
            </a:r>
          </a:p>
          <a:p>
            <a:pPr lvl="3"/>
            <a:r>
              <a:rPr lang="en-US" kern="0" dirty="0">
                <a:solidFill>
                  <a:srgbClr val="FFFFFF"/>
                </a:solidFill>
                <a:latin typeface="Trebuchet MS"/>
                <a:ea typeface="+mj-ea"/>
                <a:cs typeface="+mj-cs"/>
              </a:rPr>
              <a:t>Not a 1 km scale, but potentially during an emergency/as needed basis </a:t>
            </a:r>
          </a:p>
          <a:p>
            <a:pPr lvl="3"/>
            <a:r>
              <a:rPr lang="en-US" kern="0" dirty="0">
                <a:solidFill>
                  <a:srgbClr val="FFFFFF"/>
                </a:solidFill>
                <a:latin typeface="Trebuchet MS"/>
                <a:ea typeface="+mj-ea"/>
                <a:cs typeface="+mj-cs"/>
              </a:rPr>
              <a:t>Data originates in a netCDF format from GOFS</a:t>
            </a:r>
          </a:p>
          <a:p>
            <a:pPr lvl="3"/>
            <a:r>
              <a:rPr lang="en-US" kern="0" dirty="0">
                <a:solidFill>
                  <a:srgbClr val="FFFFFF"/>
                </a:solidFill>
                <a:latin typeface="Trebuchet MS"/>
                <a:ea typeface="+mj-ea"/>
                <a:cs typeface="+mj-cs"/>
              </a:rPr>
              <a:t>Potential for GNOME to use data directly from GOFS and the NIC shapefiles/polygons for analysis</a:t>
            </a:r>
          </a:p>
          <a:p>
            <a:pPr lvl="2"/>
            <a:endParaRPr lang="en-US" kern="0" dirty="0">
              <a:solidFill>
                <a:srgbClr val="FFFFFF"/>
              </a:solidFill>
              <a:latin typeface="Trebuchet MS"/>
              <a:ea typeface="+mj-ea"/>
              <a:cs typeface="+mj-cs"/>
            </a:endParaRPr>
          </a:p>
          <a:p>
            <a:endParaRPr lang="en-US" dirty="0"/>
          </a:p>
        </p:txBody>
      </p:sp>
      <p:sp>
        <p:nvSpPr>
          <p:cNvPr id="8" name="TextBox 7"/>
          <p:cNvSpPr txBox="1"/>
          <p:nvPr/>
        </p:nvSpPr>
        <p:spPr>
          <a:xfrm>
            <a:off x="149630" y="454429"/>
            <a:ext cx="94986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Year 8: AMSM Path Forward</a:t>
            </a:r>
            <a:endPar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38755323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49701" y="1565096"/>
            <a:ext cx="9722974" cy="4207053"/>
          </a:xfrm>
        </p:spPr>
        <p:txBody>
          <a:bodyPr>
            <a:normAutofit/>
          </a:bodyPr>
          <a:lstStyle/>
          <a:p>
            <a:pPr marL="0" indent="0">
              <a:buNone/>
            </a:pPr>
            <a:r>
              <a:rPr lang="en-US" sz="2000" b="1" kern="0" dirty="0">
                <a:solidFill>
                  <a:srgbClr val="FFFFFF"/>
                </a:solidFill>
                <a:latin typeface="Trebuchet MS"/>
                <a:ea typeface="+mj-ea"/>
                <a:cs typeface="+mj-cs"/>
              </a:rPr>
              <a:t>Coordinating with NOAA Sea Ice modelers on GNOME algorithms:</a:t>
            </a:r>
          </a:p>
          <a:p>
            <a:pPr lvl="1"/>
            <a:r>
              <a:rPr lang="en-US" sz="2000" kern="0" dirty="0">
                <a:solidFill>
                  <a:srgbClr val="FFFFFF"/>
                </a:solidFill>
                <a:latin typeface="Trebuchet MS"/>
                <a:ea typeface="+mj-ea"/>
                <a:cs typeface="+mj-cs"/>
              </a:rPr>
              <a:t>Coordination has occurred with:</a:t>
            </a:r>
          </a:p>
          <a:p>
            <a:pPr lvl="2"/>
            <a:r>
              <a:rPr lang="en-US" kern="0" dirty="0">
                <a:solidFill>
                  <a:srgbClr val="FFFFFF"/>
                </a:solidFill>
                <a:latin typeface="Trebuchet MS"/>
                <a:ea typeface="+mj-ea"/>
                <a:cs typeface="+mj-cs"/>
              </a:rPr>
              <a:t>CICE</a:t>
            </a:r>
          </a:p>
          <a:p>
            <a:pPr lvl="3"/>
            <a:r>
              <a:rPr lang="en-US" kern="0" dirty="0">
                <a:solidFill>
                  <a:srgbClr val="FFFFFF"/>
                </a:solidFill>
                <a:latin typeface="Trebuchet MS"/>
                <a:ea typeface="+mj-ea"/>
                <a:cs typeface="+mj-cs"/>
              </a:rPr>
              <a:t>NOAA uses RTOFS (HYCOM + CICE) with slight difference from GOFS</a:t>
            </a:r>
          </a:p>
          <a:p>
            <a:pPr lvl="3"/>
            <a:r>
              <a:rPr lang="en-US" kern="0" dirty="0">
                <a:solidFill>
                  <a:srgbClr val="FFFFFF"/>
                </a:solidFill>
                <a:latin typeface="Trebuchet MS"/>
                <a:ea typeface="+mj-ea"/>
                <a:cs typeface="+mj-cs"/>
              </a:rPr>
              <a:t>Can provide the data needs for GNOME (ice velocity, direction, and % ice cover).</a:t>
            </a:r>
          </a:p>
          <a:p>
            <a:pPr lvl="3"/>
            <a:r>
              <a:rPr lang="en-US" kern="0" dirty="0">
                <a:solidFill>
                  <a:srgbClr val="FFFFFF"/>
                </a:solidFill>
                <a:latin typeface="Trebuchet MS"/>
                <a:ea typeface="+mj-ea"/>
                <a:cs typeface="+mj-cs"/>
              </a:rPr>
              <a:t>3 km scale for Arctic</a:t>
            </a:r>
          </a:p>
          <a:p>
            <a:pPr marL="1371600" lvl="3" indent="0">
              <a:buNone/>
            </a:pPr>
            <a:r>
              <a:rPr lang="en-US" kern="0" dirty="0">
                <a:solidFill>
                  <a:srgbClr val="FFFFFF"/>
                </a:solidFill>
                <a:latin typeface="Trebuchet MS"/>
                <a:ea typeface="+mj-ea"/>
                <a:cs typeface="+mj-cs"/>
              </a:rPr>
              <a:t> </a:t>
            </a:r>
          </a:p>
          <a:p>
            <a:pPr marL="914400" lvl="2" indent="0">
              <a:buNone/>
            </a:pPr>
            <a:endParaRPr lang="en-US" kern="0" dirty="0">
              <a:solidFill>
                <a:srgbClr val="FFFFFF"/>
              </a:solidFill>
              <a:latin typeface="Trebuchet MS"/>
              <a:ea typeface="+mj-ea"/>
              <a:cs typeface="+mj-cs"/>
            </a:endParaRPr>
          </a:p>
          <a:p>
            <a:endParaRPr lang="en-US" dirty="0"/>
          </a:p>
        </p:txBody>
      </p:sp>
      <p:sp>
        <p:nvSpPr>
          <p:cNvPr id="8" name="TextBox 7"/>
          <p:cNvSpPr txBox="1"/>
          <p:nvPr/>
        </p:nvSpPr>
        <p:spPr>
          <a:xfrm>
            <a:off x="149630" y="454429"/>
            <a:ext cx="94986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Year 8: AMSM Path Forward</a:t>
            </a:r>
            <a:endPar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40386649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49701" y="1565096"/>
            <a:ext cx="9722974" cy="4207053"/>
          </a:xfrm>
        </p:spPr>
        <p:txBody>
          <a:bodyPr>
            <a:normAutofit/>
          </a:bodyPr>
          <a:lstStyle/>
          <a:p>
            <a:pPr marL="0" indent="0">
              <a:buNone/>
            </a:pPr>
            <a:r>
              <a:rPr lang="en-US" sz="2000" b="1" kern="0" dirty="0">
                <a:solidFill>
                  <a:srgbClr val="FFFFFF"/>
                </a:solidFill>
                <a:latin typeface="Trebuchet MS"/>
                <a:ea typeface="+mj-ea"/>
                <a:cs typeface="+mj-cs"/>
              </a:rPr>
              <a:t>Narrowed the search to two sea ice organizations:</a:t>
            </a:r>
          </a:p>
          <a:p>
            <a:pPr lvl="1"/>
            <a:r>
              <a:rPr lang="en-US" sz="1600" b="1" kern="0" dirty="0">
                <a:solidFill>
                  <a:srgbClr val="FFFFFF"/>
                </a:solidFill>
                <a:latin typeface="Trebuchet MS"/>
                <a:ea typeface="+mj-ea"/>
                <a:cs typeface="+mj-cs"/>
              </a:rPr>
              <a:t>GNOME may eventually use</a:t>
            </a:r>
          </a:p>
          <a:p>
            <a:pPr marL="457200" lvl="1" indent="0">
              <a:buNone/>
            </a:pPr>
            <a:r>
              <a:rPr lang="en-US" sz="1600" b="1" kern="0" dirty="0">
                <a:solidFill>
                  <a:srgbClr val="FFFFFF"/>
                </a:solidFill>
                <a:latin typeface="Trebuchet MS"/>
                <a:ea typeface="+mj-ea"/>
                <a:cs typeface="+mj-cs"/>
              </a:rPr>
              <a:t>    both models to better determine</a:t>
            </a:r>
          </a:p>
          <a:p>
            <a:pPr marL="457200" lvl="1" indent="0">
              <a:buNone/>
            </a:pPr>
            <a:r>
              <a:rPr lang="en-US" sz="1600" b="1" kern="0" dirty="0">
                <a:solidFill>
                  <a:srgbClr val="FFFFFF"/>
                </a:solidFill>
                <a:latin typeface="Trebuchet MS"/>
                <a:ea typeface="+mj-ea"/>
                <a:cs typeface="+mj-cs"/>
              </a:rPr>
              <a:t>    uncertainty in trajectory prediction</a:t>
            </a:r>
          </a:p>
          <a:p>
            <a:pPr marL="457200" lvl="1" indent="0">
              <a:buNone/>
            </a:pPr>
            <a:endParaRPr lang="en-US" kern="0" dirty="0">
              <a:solidFill>
                <a:srgbClr val="FFFFFF"/>
              </a:solidFill>
              <a:latin typeface="Trebuchet MS"/>
              <a:ea typeface="+mj-ea"/>
              <a:cs typeface="+mj-cs"/>
            </a:endParaRPr>
          </a:p>
          <a:p>
            <a:pPr marL="1371600" lvl="3" indent="0">
              <a:buNone/>
            </a:pPr>
            <a:r>
              <a:rPr lang="en-US" kern="0" dirty="0">
                <a:solidFill>
                  <a:srgbClr val="FFFFFF"/>
                </a:solidFill>
                <a:latin typeface="Trebuchet MS"/>
                <a:ea typeface="+mj-ea"/>
                <a:cs typeface="+mj-cs"/>
              </a:rPr>
              <a:t> </a:t>
            </a:r>
          </a:p>
          <a:p>
            <a:pPr lvl="2"/>
            <a:endParaRPr lang="en-US" kern="0" dirty="0">
              <a:solidFill>
                <a:srgbClr val="FFFFFF"/>
              </a:solidFill>
              <a:latin typeface="Trebuchet MS"/>
              <a:ea typeface="+mj-ea"/>
              <a:cs typeface="+mj-cs"/>
            </a:endParaRPr>
          </a:p>
          <a:p>
            <a:pPr marL="0" indent="0">
              <a:buNone/>
            </a:pPr>
            <a:endParaRPr lang="en-US" dirty="0"/>
          </a:p>
        </p:txBody>
      </p:sp>
      <p:sp>
        <p:nvSpPr>
          <p:cNvPr id="8" name="TextBox 7"/>
          <p:cNvSpPr txBox="1"/>
          <p:nvPr/>
        </p:nvSpPr>
        <p:spPr>
          <a:xfrm>
            <a:off x="149630" y="454429"/>
            <a:ext cx="94986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Year 8: AMSM Path Forward</a:t>
            </a:r>
            <a:endPar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2" name="Rectangle: Rounded Corners 1">
            <a:extLst>
              <a:ext uri="{FF2B5EF4-FFF2-40B4-BE49-F238E27FC236}">
                <a16:creationId xmlns:a16="http://schemas.microsoft.com/office/drawing/2014/main" id="{87A9318E-4978-446B-B782-0220ABCD1EBC}"/>
              </a:ext>
            </a:extLst>
          </p:cNvPr>
          <p:cNvSpPr/>
          <p:nvPr/>
        </p:nvSpPr>
        <p:spPr>
          <a:xfrm>
            <a:off x="4600594" y="3867360"/>
            <a:ext cx="2968487" cy="7156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NIC/US Navy</a:t>
            </a:r>
          </a:p>
        </p:txBody>
      </p:sp>
      <p:sp>
        <p:nvSpPr>
          <p:cNvPr id="6" name="Rectangle: Rounded Corners 5">
            <a:extLst>
              <a:ext uri="{FF2B5EF4-FFF2-40B4-BE49-F238E27FC236}">
                <a16:creationId xmlns:a16="http://schemas.microsoft.com/office/drawing/2014/main" id="{FB0662BF-22E2-4B9F-BFE2-320002D6A5DA}"/>
              </a:ext>
            </a:extLst>
          </p:cNvPr>
          <p:cNvSpPr/>
          <p:nvPr/>
        </p:nvSpPr>
        <p:spPr>
          <a:xfrm>
            <a:off x="8807154" y="3895519"/>
            <a:ext cx="2968487" cy="71561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NOAA</a:t>
            </a:r>
          </a:p>
        </p:txBody>
      </p:sp>
      <p:sp>
        <p:nvSpPr>
          <p:cNvPr id="7" name="Rectangle: Rounded Corners 6">
            <a:extLst>
              <a:ext uri="{FF2B5EF4-FFF2-40B4-BE49-F238E27FC236}">
                <a16:creationId xmlns:a16="http://schemas.microsoft.com/office/drawing/2014/main" id="{6FE5FCDE-48C1-4D8B-A470-EE5914561A69}"/>
              </a:ext>
            </a:extLst>
          </p:cNvPr>
          <p:cNvSpPr/>
          <p:nvPr/>
        </p:nvSpPr>
        <p:spPr>
          <a:xfrm>
            <a:off x="4552483" y="5173331"/>
            <a:ext cx="2968487" cy="11926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GOFS: Ingests Data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(creates a physical field and replaces  model’s data)</a:t>
            </a:r>
          </a:p>
        </p:txBody>
      </p:sp>
      <p:sp>
        <p:nvSpPr>
          <p:cNvPr id="9" name="Rectangle: Rounded Corners 8">
            <a:extLst>
              <a:ext uri="{FF2B5EF4-FFF2-40B4-BE49-F238E27FC236}">
                <a16:creationId xmlns:a16="http://schemas.microsoft.com/office/drawing/2014/main" id="{B451A14D-4655-46F6-999F-5EAABC320200}"/>
              </a:ext>
            </a:extLst>
          </p:cNvPr>
          <p:cNvSpPr/>
          <p:nvPr/>
        </p:nvSpPr>
        <p:spPr>
          <a:xfrm>
            <a:off x="8822884" y="5173331"/>
            <a:ext cx="2968487" cy="119269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RTOFS: Assimilates Data (does not automatically replace the model’s data)</a:t>
            </a:r>
          </a:p>
        </p:txBody>
      </p:sp>
      <p:sp>
        <p:nvSpPr>
          <p:cNvPr id="5" name="Arrow: Down 4">
            <a:extLst>
              <a:ext uri="{FF2B5EF4-FFF2-40B4-BE49-F238E27FC236}">
                <a16:creationId xmlns:a16="http://schemas.microsoft.com/office/drawing/2014/main" id="{EA5BA255-544D-406E-BC9E-068B2D593ABF}"/>
              </a:ext>
            </a:extLst>
          </p:cNvPr>
          <p:cNvSpPr/>
          <p:nvPr/>
        </p:nvSpPr>
        <p:spPr>
          <a:xfrm>
            <a:off x="10154727" y="3385297"/>
            <a:ext cx="304800" cy="4545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0" name="Arrow: Down 9">
            <a:extLst>
              <a:ext uri="{FF2B5EF4-FFF2-40B4-BE49-F238E27FC236}">
                <a16:creationId xmlns:a16="http://schemas.microsoft.com/office/drawing/2014/main" id="{617C3A47-582F-4768-911B-A16F30E1D11C}"/>
              </a:ext>
            </a:extLst>
          </p:cNvPr>
          <p:cNvSpPr/>
          <p:nvPr/>
        </p:nvSpPr>
        <p:spPr>
          <a:xfrm>
            <a:off x="5943600" y="3359233"/>
            <a:ext cx="304800" cy="4545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1" name="Rectangle: Rounded Corners 10">
            <a:extLst>
              <a:ext uri="{FF2B5EF4-FFF2-40B4-BE49-F238E27FC236}">
                <a16:creationId xmlns:a16="http://schemas.microsoft.com/office/drawing/2014/main" id="{4C596AAC-9D5A-4DD7-993C-09BCACF40B58}"/>
              </a:ext>
            </a:extLst>
          </p:cNvPr>
          <p:cNvSpPr/>
          <p:nvPr/>
        </p:nvSpPr>
        <p:spPr>
          <a:xfrm>
            <a:off x="4552483" y="2594079"/>
            <a:ext cx="7223158" cy="71274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Sea Ice Organization</a:t>
            </a:r>
          </a:p>
        </p:txBody>
      </p:sp>
      <p:sp>
        <p:nvSpPr>
          <p:cNvPr id="12" name="Arrow: Down 11">
            <a:extLst>
              <a:ext uri="{FF2B5EF4-FFF2-40B4-BE49-F238E27FC236}">
                <a16:creationId xmlns:a16="http://schemas.microsoft.com/office/drawing/2014/main" id="{7F2B752A-AF34-42B7-AEB6-B1EBC93F24EC}"/>
              </a:ext>
            </a:extLst>
          </p:cNvPr>
          <p:cNvSpPr/>
          <p:nvPr/>
        </p:nvSpPr>
        <p:spPr>
          <a:xfrm>
            <a:off x="5943600" y="4674808"/>
            <a:ext cx="304800" cy="4545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3" name="Arrow: Down 12">
            <a:extLst>
              <a:ext uri="{FF2B5EF4-FFF2-40B4-BE49-F238E27FC236}">
                <a16:creationId xmlns:a16="http://schemas.microsoft.com/office/drawing/2014/main" id="{4FA6308D-C817-4317-A2E8-56FAD664476A}"/>
              </a:ext>
            </a:extLst>
          </p:cNvPr>
          <p:cNvSpPr/>
          <p:nvPr/>
        </p:nvSpPr>
        <p:spPr>
          <a:xfrm>
            <a:off x="10138997" y="4691687"/>
            <a:ext cx="304800" cy="4545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305204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49701" y="1565096"/>
            <a:ext cx="9722974" cy="4207053"/>
          </a:xfrm>
        </p:spPr>
        <p:txBody>
          <a:bodyPr>
            <a:normAutofit/>
          </a:bodyPr>
          <a:lstStyle/>
          <a:p>
            <a:pPr marL="0" indent="0">
              <a:buNone/>
            </a:pPr>
            <a:r>
              <a:rPr lang="en-US" sz="2000" b="1" kern="0" dirty="0">
                <a:solidFill>
                  <a:srgbClr val="FFFFFF"/>
                </a:solidFill>
                <a:latin typeface="Trebuchet MS"/>
                <a:ea typeface="+mj-ea"/>
                <a:cs typeface="+mj-cs"/>
              </a:rPr>
              <a:t>CRRC student computer programmer</a:t>
            </a:r>
          </a:p>
          <a:p>
            <a:pPr lvl="1"/>
            <a:r>
              <a:rPr lang="en-US" sz="2000" b="1" kern="0" dirty="0">
                <a:solidFill>
                  <a:srgbClr val="FFFFFF"/>
                </a:solidFill>
                <a:latin typeface="Trebuchet MS"/>
                <a:ea typeface="+mj-ea"/>
                <a:cs typeface="+mj-cs"/>
              </a:rPr>
              <a:t>Currently working on coding sea ice data to input into GNOME</a:t>
            </a:r>
          </a:p>
          <a:p>
            <a:pPr lvl="1"/>
            <a:r>
              <a:rPr lang="en-US" sz="2000" b="1" kern="0" dirty="0">
                <a:solidFill>
                  <a:srgbClr val="FFFFFF"/>
                </a:solidFill>
                <a:latin typeface="Trebuchet MS"/>
                <a:ea typeface="+mj-ea"/>
                <a:cs typeface="+mj-cs"/>
              </a:rPr>
              <a:t>Working with GOFS</a:t>
            </a:r>
          </a:p>
          <a:p>
            <a:pPr lvl="1"/>
            <a:r>
              <a:rPr lang="en-US" sz="2000" b="1" kern="0" dirty="0">
                <a:solidFill>
                  <a:srgbClr val="FFFFFF"/>
                </a:solidFill>
                <a:latin typeface="Trebuchet MS"/>
                <a:ea typeface="+mj-ea"/>
                <a:cs typeface="+mj-cs"/>
              </a:rPr>
              <a:t>Once coding is completed, validation test will occur </a:t>
            </a:r>
          </a:p>
          <a:p>
            <a:pPr lvl="1"/>
            <a:r>
              <a:rPr lang="en-US" sz="2000" b="1" kern="0" dirty="0">
                <a:solidFill>
                  <a:srgbClr val="FFFFFF"/>
                </a:solidFill>
                <a:latin typeface="Trebuchet MS"/>
                <a:ea typeface="+mj-ea"/>
                <a:cs typeface="+mj-cs"/>
              </a:rPr>
              <a:t>Scenario will be provided to modelers</a:t>
            </a:r>
          </a:p>
          <a:p>
            <a:pPr lvl="2"/>
            <a:r>
              <a:rPr lang="en-US" b="1" kern="0" dirty="0">
                <a:solidFill>
                  <a:srgbClr val="FFFFFF"/>
                </a:solidFill>
                <a:latin typeface="Trebuchet MS"/>
                <a:ea typeface="+mj-ea"/>
                <a:cs typeface="+mj-cs"/>
              </a:rPr>
              <a:t>GOFS model will produce input for GNOME to ensure it can be ingested and GNOME will produce a plausible oil trajectory</a:t>
            </a:r>
            <a:endParaRPr lang="en-US" kern="0" dirty="0">
              <a:solidFill>
                <a:srgbClr val="FFFFFF"/>
              </a:solidFill>
              <a:latin typeface="Trebuchet MS"/>
              <a:ea typeface="+mj-ea"/>
              <a:cs typeface="+mj-cs"/>
            </a:endParaRPr>
          </a:p>
          <a:p>
            <a:pPr marL="1371600" lvl="3" indent="0">
              <a:buNone/>
            </a:pPr>
            <a:endParaRPr lang="en-US" sz="2000" kern="0" dirty="0">
              <a:solidFill>
                <a:srgbClr val="FFFFFF"/>
              </a:solidFill>
              <a:latin typeface="Trebuchet MS"/>
              <a:ea typeface="+mj-ea"/>
              <a:cs typeface="+mj-cs"/>
            </a:endParaRPr>
          </a:p>
          <a:p>
            <a:pPr lvl="2"/>
            <a:endParaRPr lang="en-US" kern="0" dirty="0">
              <a:solidFill>
                <a:srgbClr val="FFFFFF"/>
              </a:solidFill>
              <a:latin typeface="Trebuchet MS"/>
              <a:ea typeface="+mj-ea"/>
              <a:cs typeface="+mj-cs"/>
            </a:endParaRPr>
          </a:p>
          <a:p>
            <a:endParaRPr lang="en-US" dirty="0"/>
          </a:p>
        </p:txBody>
      </p:sp>
      <p:sp>
        <p:nvSpPr>
          <p:cNvPr id="8" name="TextBox 7"/>
          <p:cNvSpPr txBox="1"/>
          <p:nvPr/>
        </p:nvSpPr>
        <p:spPr>
          <a:xfrm>
            <a:off x="149630" y="454429"/>
            <a:ext cx="94986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Year 8: AMSM Path Forward</a:t>
            </a:r>
            <a:endPar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9038250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49701" y="1565096"/>
            <a:ext cx="9722974" cy="4207053"/>
          </a:xfrm>
        </p:spPr>
        <p:txBody>
          <a:bodyPr>
            <a:normAutofit/>
          </a:bodyPr>
          <a:lstStyle/>
          <a:p>
            <a:pPr marL="0" indent="0">
              <a:buNone/>
            </a:pPr>
            <a:r>
              <a:rPr lang="en-US" sz="2000" b="1" kern="0" dirty="0">
                <a:solidFill>
                  <a:srgbClr val="FFFFFF"/>
                </a:solidFill>
                <a:latin typeface="Trebuchet MS"/>
                <a:ea typeface="+mj-ea"/>
                <a:cs typeface="+mj-cs"/>
              </a:rPr>
              <a:t>Sea Ice Working Group</a:t>
            </a:r>
          </a:p>
          <a:p>
            <a:pPr lvl="1"/>
            <a:r>
              <a:rPr lang="en-US" sz="2000" b="1" kern="0" dirty="0">
                <a:solidFill>
                  <a:srgbClr val="FFFFFF"/>
                </a:solidFill>
                <a:latin typeface="Trebuchet MS"/>
                <a:ea typeface="+mj-ea"/>
                <a:cs typeface="+mj-cs"/>
              </a:rPr>
              <a:t>Will be formed consisting of sea ice experts and oil spill modelers to ensure that sea ice data will be input into GNOME during Arctic spills in future</a:t>
            </a:r>
          </a:p>
          <a:p>
            <a:pPr lvl="1"/>
            <a:r>
              <a:rPr lang="en-US" sz="2000" b="1" kern="0" dirty="0">
                <a:solidFill>
                  <a:srgbClr val="FFFFFF"/>
                </a:solidFill>
                <a:latin typeface="Trebuchet MS"/>
                <a:ea typeface="+mj-ea"/>
                <a:cs typeface="+mj-cs"/>
              </a:rPr>
              <a:t>Goals: </a:t>
            </a:r>
          </a:p>
          <a:p>
            <a:pPr lvl="2"/>
            <a:r>
              <a:rPr lang="en-US" b="1" kern="0" dirty="0">
                <a:solidFill>
                  <a:srgbClr val="FFFFFF"/>
                </a:solidFill>
                <a:latin typeface="Trebuchet MS"/>
                <a:ea typeface="+mj-ea"/>
                <a:cs typeface="+mj-cs"/>
              </a:rPr>
              <a:t>Continued communication between sea ice and oil spill modelers </a:t>
            </a:r>
          </a:p>
          <a:p>
            <a:pPr lvl="2"/>
            <a:r>
              <a:rPr lang="en-US" b="1" kern="0" dirty="0">
                <a:solidFill>
                  <a:srgbClr val="FFFFFF"/>
                </a:solidFill>
                <a:latin typeface="Trebuchet MS"/>
                <a:ea typeface="+mj-ea"/>
                <a:cs typeface="+mj-cs"/>
              </a:rPr>
              <a:t>Ensure that sea ice data continues to be compatible with GNOME coding</a:t>
            </a:r>
          </a:p>
          <a:p>
            <a:pPr lvl="2"/>
            <a:r>
              <a:rPr lang="en-US" b="1" kern="0" dirty="0">
                <a:solidFill>
                  <a:srgbClr val="FFFFFF"/>
                </a:solidFill>
                <a:latin typeface="Trebuchet MS"/>
                <a:ea typeface="+mj-ea"/>
                <a:cs typeface="+mj-cs"/>
              </a:rPr>
              <a:t>Will be hosted semi-annually by CRRC</a:t>
            </a:r>
          </a:p>
          <a:p>
            <a:pPr lvl="2"/>
            <a:r>
              <a:rPr lang="en-US" b="1" kern="0" dirty="0">
                <a:solidFill>
                  <a:srgbClr val="FFFFFF"/>
                </a:solidFill>
                <a:latin typeface="Trebuchet MS"/>
                <a:ea typeface="+mj-ea"/>
                <a:cs typeface="+mj-cs"/>
              </a:rPr>
              <a:t>Currently identifying sea ice experts for working group</a:t>
            </a:r>
          </a:p>
          <a:p>
            <a:pPr marL="457200" lvl="1" indent="0">
              <a:buNone/>
            </a:pPr>
            <a:endParaRPr lang="en-US" kern="0" dirty="0">
              <a:solidFill>
                <a:srgbClr val="FFFFFF"/>
              </a:solidFill>
              <a:latin typeface="Trebuchet MS"/>
              <a:ea typeface="+mj-ea"/>
              <a:cs typeface="+mj-cs"/>
            </a:endParaRPr>
          </a:p>
          <a:p>
            <a:pPr marL="1371600" lvl="3" indent="0">
              <a:buNone/>
            </a:pPr>
            <a:r>
              <a:rPr lang="en-US" kern="0" dirty="0">
                <a:solidFill>
                  <a:srgbClr val="FFFFFF"/>
                </a:solidFill>
                <a:latin typeface="Trebuchet MS"/>
                <a:ea typeface="+mj-ea"/>
                <a:cs typeface="+mj-cs"/>
              </a:rPr>
              <a:t> </a:t>
            </a:r>
          </a:p>
          <a:p>
            <a:pPr lvl="2"/>
            <a:endParaRPr lang="en-US" kern="0" dirty="0">
              <a:solidFill>
                <a:srgbClr val="FFFFFF"/>
              </a:solidFill>
              <a:latin typeface="Trebuchet MS"/>
              <a:ea typeface="+mj-ea"/>
              <a:cs typeface="+mj-cs"/>
            </a:endParaRPr>
          </a:p>
          <a:p>
            <a:endParaRPr lang="en-US" dirty="0"/>
          </a:p>
        </p:txBody>
      </p:sp>
      <p:sp>
        <p:nvSpPr>
          <p:cNvPr id="8" name="TextBox 7"/>
          <p:cNvSpPr txBox="1"/>
          <p:nvPr/>
        </p:nvSpPr>
        <p:spPr>
          <a:xfrm>
            <a:off x="149630" y="454429"/>
            <a:ext cx="94986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Year 8: AMSM Path Forward</a:t>
            </a:r>
            <a:endPar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861600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94629" y="1483453"/>
            <a:ext cx="9722974" cy="4207053"/>
          </a:xfrm>
        </p:spPr>
        <p:txBody>
          <a:bodyPr>
            <a:normAutofit/>
          </a:bodyPr>
          <a:lstStyle/>
          <a:p>
            <a:pPr marL="0" indent="0">
              <a:buNone/>
            </a:pPr>
            <a:r>
              <a:rPr lang="en-US" b="1" dirty="0"/>
              <a:t>Timetable:</a:t>
            </a:r>
          </a:p>
          <a:p>
            <a:pPr lvl="1"/>
            <a:r>
              <a:rPr lang="en-US" dirty="0"/>
              <a:t>Begin coding immediately after coordination with sea ice modelers</a:t>
            </a:r>
          </a:p>
          <a:p>
            <a:pPr lvl="1"/>
            <a:r>
              <a:rPr lang="en-US" dirty="0"/>
              <a:t>Test linkages in late Spring 2022</a:t>
            </a:r>
          </a:p>
          <a:p>
            <a:pPr lvl="1"/>
            <a:r>
              <a:rPr lang="en-US" dirty="0"/>
              <a:t>June NOAA modelers and ice model/observation teams test system </a:t>
            </a:r>
          </a:p>
          <a:p>
            <a:pPr lvl="1"/>
            <a:r>
              <a:rPr lang="en-US" dirty="0"/>
              <a:t>Finish Knowledge Product Addendum</a:t>
            </a:r>
          </a:p>
          <a:p>
            <a:r>
              <a:rPr lang="en-US" b="1" dirty="0"/>
              <a:t>Budget: No Issues</a:t>
            </a:r>
          </a:p>
        </p:txBody>
      </p:sp>
      <p:sp>
        <p:nvSpPr>
          <p:cNvPr id="8" name="TextBox 7"/>
          <p:cNvSpPr txBox="1"/>
          <p:nvPr/>
        </p:nvSpPr>
        <p:spPr>
          <a:xfrm>
            <a:off x="149630" y="454429"/>
            <a:ext cx="949867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Oil Spill Modeling for Improved Response to Arctic Maritime Spills</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3200" b="0" i="0" u="none" strike="noStrike" kern="1200" cap="none" spc="0" normalizeH="0" baseline="0" noProof="0" dirty="0">
                <a:ln>
                  <a:noFill/>
                </a:ln>
                <a:solidFill>
                  <a:srgbClr val="E4E8EE"/>
                </a:solidFill>
                <a:effectLst/>
                <a:uLnTx/>
                <a:uFillTx/>
                <a:latin typeface="Calibri" panose="020F0502020204030204"/>
                <a:ea typeface="+mn-ea"/>
                <a:cs typeface="+mn-cs"/>
              </a:rPr>
              <a:t>Year 8: AMSM Path Forward</a:t>
            </a:r>
            <a:endParaRPr kumimoji="0" lang="en-US" sz="32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Tree>
    <p:extLst>
      <p:ext uri="{BB962C8B-B14F-4D97-AF65-F5344CB8AC3E}">
        <p14:creationId xmlns:p14="http://schemas.microsoft.com/office/powerpoint/2010/main" val="17932312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32221" y="821017"/>
            <a:ext cx="9940158" cy="701731"/>
          </a:xfrm>
        </p:spPr>
        <p:txBody>
          <a:bodyPr vert="horz" lIns="91440" tIns="45720" rIns="91440" bIns="45720" rtlCol="0" anchor="ctr">
            <a:normAutofit/>
          </a:bodyPr>
          <a:lstStyle/>
          <a:p>
            <a:r>
              <a:rPr lang="en-US" sz="3600" dirty="0"/>
              <a:t>Questions?</a:t>
            </a:r>
          </a:p>
        </p:txBody>
      </p:sp>
      <p:sp>
        <p:nvSpPr>
          <p:cNvPr id="4" name="Rectangle 3"/>
          <p:cNvSpPr/>
          <p:nvPr/>
        </p:nvSpPr>
        <p:spPr>
          <a:xfrm>
            <a:off x="1032930" y="1935786"/>
            <a:ext cx="4845030" cy="2754600"/>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Feedback…</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What are we missing?</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What can we improve?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Who should we connect with to improve odds of success?</a:t>
            </a:r>
          </a:p>
        </p:txBody>
      </p:sp>
      <p:sp>
        <p:nvSpPr>
          <p:cNvPr id="8" name="Content Placeholder 2"/>
          <p:cNvSpPr txBox="1">
            <a:spLocks/>
          </p:cNvSpPr>
          <p:nvPr/>
        </p:nvSpPr>
        <p:spPr>
          <a:xfrm>
            <a:off x="7100710" y="2064504"/>
            <a:ext cx="3742267" cy="1841530"/>
          </a:xfrm>
          <a:prstGeom prst="rect">
            <a:avLst/>
          </a:prstGeom>
        </p:spPr>
        <p:txBody>
          <a:bodyPr vert="horz" lIns="91440" tIns="45720" rIns="91440" bIns="45720" rtlCol="0">
            <a:normAutofit/>
          </a:bodyPr>
          <a:lstStyle>
            <a:defPPr>
              <a:defRPr lang="en-US"/>
            </a:defPPr>
            <a:lvl1pPr marL="228600" indent="-228600">
              <a:spcBef>
                <a:spcPts val="200"/>
              </a:spcBef>
              <a:buFont typeface="Arial" panose="020B0604020202020204" pitchFamily="34" charset="0"/>
              <a:buChar char="•"/>
              <a:defRPr sz="2800">
                <a:latin typeface="Franklin Gothic Book" panose="020B0503020102020204" pitchFamily="34" charset="0"/>
              </a:defRPr>
            </a:lvl1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3" name="Picture 2"/>
          <p:cNvPicPr>
            <a:picLocks noChangeAspect="1"/>
          </p:cNvPicPr>
          <p:nvPr/>
        </p:nvPicPr>
        <p:blipFill>
          <a:blip r:embed="rId3"/>
          <a:stretch>
            <a:fillRect/>
          </a:stretch>
        </p:blipFill>
        <p:spPr>
          <a:xfrm>
            <a:off x="5877960" y="1357746"/>
            <a:ext cx="6066236" cy="2974108"/>
          </a:xfrm>
          <a:prstGeom prst="rect">
            <a:avLst/>
          </a:prstGeom>
        </p:spPr>
      </p:pic>
      <p:sp>
        <p:nvSpPr>
          <p:cNvPr id="5" name="TextBox 4">
            <a:extLst>
              <a:ext uri="{FF2B5EF4-FFF2-40B4-BE49-F238E27FC236}">
                <a16:creationId xmlns:a16="http://schemas.microsoft.com/office/drawing/2014/main" id="{47B326E5-DF05-467A-895F-ADADD4F7F68E}"/>
              </a:ext>
            </a:extLst>
          </p:cNvPr>
          <p:cNvSpPr txBox="1"/>
          <p:nvPr/>
        </p:nvSpPr>
        <p:spPr>
          <a:xfrm>
            <a:off x="3224893" y="4792436"/>
            <a:ext cx="606623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C000"/>
                </a:solidFill>
                <a:effectLst/>
                <a:uLnTx/>
                <a:uFillTx/>
                <a:latin typeface="Calibri" panose="020F0502020204030204"/>
                <a:ea typeface="+mn-ea"/>
                <a:cs typeface="+mn-cs"/>
              </a:rPr>
              <a:t>Thank You Very Much for Listening</a:t>
            </a:r>
          </a:p>
        </p:txBody>
      </p:sp>
    </p:spTree>
    <p:extLst>
      <p:ext uri="{BB962C8B-B14F-4D97-AF65-F5344CB8AC3E}">
        <p14:creationId xmlns:p14="http://schemas.microsoft.com/office/powerpoint/2010/main" val="40693324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2384" y="2154835"/>
            <a:ext cx="6761408" cy="1622605"/>
          </a:xfrm>
        </p:spPr>
        <p:txBody>
          <a:bodyPr>
            <a:normAutofit fontScale="90000"/>
          </a:bodyPr>
          <a:lstStyle/>
          <a:p>
            <a:br>
              <a:rPr lang="en-US" sz="3600" dirty="0"/>
            </a:br>
            <a:r>
              <a:rPr lang="en-US" sz="2400" dirty="0"/>
              <a:t>ADAC Year 8 Annual Meeting </a:t>
            </a:r>
            <a:br>
              <a:rPr lang="en-US" sz="3200" dirty="0"/>
            </a:br>
            <a:r>
              <a:rPr lang="en-US" sz="2400" dirty="0">
                <a:solidFill>
                  <a:srgbClr val="00B0F0"/>
                </a:solidFill>
              </a:rPr>
              <a:t>...Via Conference Call, 20-21 April 2022</a:t>
            </a:r>
            <a:br>
              <a:rPr lang="en-US" sz="2200" dirty="0"/>
            </a:br>
            <a:r>
              <a:rPr lang="en-US" sz="2200" dirty="0"/>
              <a:t>ADAC Project Briefing</a:t>
            </a:r>
            <a:br>
              <a:rPr lang="en-US" sz="2200" dirty="0"/>
            </a:br>
            <a:r>
              <a:rPr lang="en-US" sz="2700" i="1" dirty="0">
                <a:solidFill>
                  <a:srgbClr val="FFFF00"/>
                </a:solidFill>
              </a:rPr>
              <a:t>Alaska and Arctic Maritime Communications and Connectivity Analysis</a:t>
            </a:r>
          </a:p>
        </p:txBody>
      </p:sp>
      <p:sp>
        <p:nvSpPr>
          <p:cNvPr id="4" name="Text Placeholder 3"/>
          <p:cNvSpPr>
            <a:spLocks noGrp="1"/>
          </p:cNvSpPr>
          <p:nvPr>
            <p:ph type="body" sz="quarter" idx="10"/>
          </p:nvPr>
        </p:nvSpPr>
        <p:spPr>
          <a:xfrm>
            <a:off x="1522384" y="3999702"/>
            <a:ext cx="6633644" cy="1571625"/>
          </a:xfrm>
        </p:spPr>
        <p:txBody>
          <a:bodyPr/>
          <a:lstStyle/>
          <a:p>
            <a:r>
              <a:rPr lang="en-US" dirty="0">
                <a:solidFill>
                  <a:srgbClr val="FFFF00"/>
                </a:solidFill>
              </a:rPr>
              <a:t>Dr. Doug Causey, Dr. Mark Ivey, Dr. Steve </a:t>
            </a:r>
            <a:r>
              <a:rPr lang="en-US" dirty="0" err="1">
                <a:solidFill>
                  <a:srgbClr val="FFFF00"/>
                </a:solidFill>
              </a:rPr>
              <a:t>Kacenjar</a:t>
            </a:r>
            <a:endParaRPr lang="en-US" dirty="0">
              <a:solidFill>
                <a:srgbClr val="FFFF00"/>
              </a:solidFill>
            </a:endParaRPr>
          </a:p>
        </p:txBody>
      </p:sp>
      <p:pic>
        <p:nvPicPr>
          <p:cNvPr id="10" name="Graphic 9">
            <a:extLst>
              <a:ext uri="{FF2B5EF4-FFF2-40B4-BE49-F238E27FC236}">
                <a16:creationId xmlns:a16="http://schemas.microsoft.com/office/drawing/2014/main" id="{9BA03651-316B-F84B-AA9E-768E081130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65661" y="2865110"/>
            <a:ext cx="3016278" cy="3016278"/>
          </a:xfrm>
          <a:prstGeom prst="rect">
            <a:avLst/>
          </a:prstGeom>
        </p:spPr>
      </p:pic>
    </p:spTree>
    <p:extLst>
      <p:ext uri="{BB962C8B-B14F-4D97-AF65-F5344CB8AC3E}">
        <p14:creationId xmlns:p14="http://schemas.microsoft.com/office/powerpoint/2010/main" val="297776166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2384" y="2154835"/>
            <a:ext cx="6761408" cy="1622605"/>
          </a:xfrm>
        </p:spPr>
        <p:txBody>
          <a:bodyPr>
            <a:normAutofit fontScale="90000"/>
          </a:bodyPr>
          <a:lstStyle/>
          <a:p>
            <a:br>
              <a:rPr lang="en-US" sz="3600" dirty="0"/>
            </a:br>
            <a:r>
              <a:rPr lang="en-US" sz="2400" dirty="0"/>
              <a:t>ADAC Year 8 Annual Meeting </a:t>
            </a:r>
            <a:br>
              <a:rPr lang="en-US" sz="3200" dirty="0"/>
            </a:br>
            <a:r>
              <a:rPr lang="en-US" sz="2400" dirty="0">
                <a:solidFill>
                  <a:srgbClr val="00B0F0"/>
                </a:solidFill>
              </a:rPr>
              <a:t>...Via Conference Call, 20-21 April 2022</a:t>
            </a:r>
            <a:br>
              <a:rPr lang="en-US" sz="2200" dirty="0"/>
            </a:br>
            <a:r>
              <a:rPr lang="en-US" sz="2200" dirty="0"/>
              <a:t>ADAC Project Briefing</a:t>
            </a:r>
            <a:br>
              <a:rPr lang="en-US" sz="2200" dirty="0"/>
            </a:br>
            <a:r>
              <a:rPr lang="en-US" sz="2700" i="1" dirty="0">
                <a:solidFill>
                  <a:srgbClr val="FFFF00"/>
                </a:solidFill>
              </a:rPr>
              <a:t>Alaska and Arctic Maritime Communications and Connectivity Analysis</a:t>
            </a:r>
          </a:p>
        </p:txBody>
      </p:sp>
      <p:sp>
        <p:nvSpPr>
          <p:cNvPr id="4" name="Text Placeholder 3"/>
          <p:cNvSpPr>
            <a:spLocks noGrp="1"/>
          </p:cNvSpPr>
          <p:nvPr>
            <p:ph type="body" sz="quarter" idx="10"/>
          </p:nvPr>
        </p:nvSpPr>
        <p:spPr>
          <a:xfrm>
            <a:off x="1522384" y="3999702"/>
            <a:ext cx="6633644" cy="1571625"/>
          </a:xfrm>
        </p:spPr>
        <p:txBody>
          <a:bodyPr/>
          <a:lstStyle/>
          <a:p>
            <a:r>
              <a:rPr lang="en-US" dirty="0">
                <a:solidFill>
                  <a:srgbClr val="FFFF00"/>
                </a:solidFill>
              </a:rPr>
              <a:t>Dr. Doug Causey, Dr. Mark Ivey, Dr. Steve </a:t>
            </a:r>
            <a:r>
              <a:rPr lang="en-US" dirty="0" err="1">
                <a:solidFill>
                  <a:srgbClr val="FFFF00"/>
                </a:solidFill>
              </a:rPr>
              <a:t>Kacenjar</a:t>
            </a:r>
            <a:endParaRPr lang="en-US" dirty="0">
              <a:solidFill>
                <a:srgbClr val="FFFF00"/>
              </a:solidFill>
            </a:endParaRPr>
          </a:p>
        </p:txBody>
      </p:sp>
      <p:pic>
        <p:nvPicPr>
          <p:cNvPr id="10" name="Graphic 9">
            <a:extLst>
              <a:ext uri="{FF2B5EF4-FFF2-40B4-BE49-F238E27FC236}">
                <a16:creationId xmlns:a16="http://schemas.microsoft.com/office/drawing/2014/main" id="{9BA03651-316B-F84B-AA9E-768E0811307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65661" y="2865110"/>
            <a:ext cx="3016278" cy="3016278"/>
          </a:xfrm>
          <a:prstGeom prst="rect">
            <a:avLst/>
          </a:prstGeom>
        </p:spPr>
      </p:pic>
    </p:spTree>
    <p:extLst>
      <p:ext uri="{BB962C8B-B14F-4D97-AF65-F5344CB8AC3E}">
        <p14:creationId xmlns:p14="http://schemas.microsoft.com/office/powerpoint/2010/main" val="9881969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594188"/>
          </a:xfrm>
        </p:spPr>
        <p:txBody>
          <a:bodyPr>
            <a:normAutofit/>
          </a:bodyPr>
          <a:lstStyle/>
          <a:p>
            <a:r>
              <a:rPr lang="en-US" sz="2800" dirty="0"/>
              <a:t>ADAC Project:  </a:t>
            </a:r>
            <a:r>
              <a:rPr lang="en-US" sz="2200" i="1" dirty="0">
                <a:solidFill>
                  <a:srgbClr val="FFFF00"/>
                </a:solidFill>
              </a:rPr>
              <a:t>Alaska and Arctic Maritime Communications and Connectivity Analysis</a:t>
            </a:r>
            <a:endParaRPr lang="en-US" sz="2700" i="1" dirty="0">
              <a:solidFill>
                <a:srgbClr val="FFFF00"/>
              </a:solidFill>
            </a:endParaRPr>
          </a:p>
        </p:txBody>
      </p:sp>
      <p:sp>
        <p:nvSpPr>
          <p:cNvPr id="3" name="Content Placeholder 2"/>
          <p:cNvSpPr>
            <a:spLocks noGrp="1"/>
          </p:cNvSpPr>
          <p:nvPr>
            <p:ph idx="4294967295"/>
          </p:nvPr>
        </p:nvSpPr>
        <p:spPr>
          <a:xfrm>
            <a:off x="151541" y="1158825"/>
            <a:ext cx="6896773" cy="4060643"/>
          </a:xfrm>
        </p:spPr>
        <p:txBody>
          <a:bodyPr>
            <a:normAutofit fontScale="77500" lnSpcReduction="20000"/>
          </a:bodyPr>
          <a:lstStyle/>
          <a:p>
            <a:pPr marL="0" indent="0">
              <a:buNone/>
            </a:pPr>
            <a:r>
              <a:rPr lang="en-US" sz="1600" dirty="0"/>
              <a:t>Principal Investigators: </a:t>
            </a:r>
          </a:p>
          <a:p>
            <a:pPr marL="0" indent="0">
              <a:buNone/>
            </a:pPr>
            <a:endParaRPr lang="en-US" sz="1600" dirty="0"/>
          </a:p>
          <a:p>
            <a:r>
              <a:rPr lang="en-US" sz="1600" dirty="0"/>
              <a:t>Dr. Doug Causey, ADAC Principal Investigator, University of Alaska Anchorage (UAA) </a:t>
            </a:r>
          </a:p>
          <a:p>
            <a:r>
              <a:rPr lang="en-US" sz="1600" dirty="0"/>
              <a:t>Mr. Jason Roe, USCG (Ret), ADAC Associate Director &amp; SRP, University of Alaska Anchorage (UAA) </a:t>
            </a:r>
          </a:p>
          <a:p>
            <a:r>
              <a:rPr lang="en-US" sz="1600" dirty="0"/>
              <a:t>Dr. Mark Ivey Sandia National Laboratories, Albuquerque NM </a:t>
            </a:r>
          </a:p>
          <a:p>
            <a:endParaRPr lang="en-US" sz="1600" dirty="0"/>
          </a:p>
          <a:p>
            <a:pPr marL="0" indent="0">
              <a:buNone/>
            </a:pPr>
            <a:r>
              <a:rPr lang="en-US" sz="1600" dirty="0"/>
              <a:t>Project Champion:</a:t>
            </a:r>
          </a:p>
          <a:p>
            <a:pPr marL="0" indent="0">
              <a:buNone/>
            </a:pPr>
            <a:endParaRPr lang="en-US" sz="1600" dirty="0"/>
          </a:p>
          <a:p>
            <a:r>
              <a:rPr lang="en-US" sz="1600" dirty="0"/>
              <a:t>CDR Sam Nassar, HQ USCG CG761, Washington D.C. </a:t>
            </a:r>
          </a:p>
          <a:p>
            <a:pPr marL="0" indent="0">
              <a:buNone/>
            </a:pPr>
            <a:endParaRPr lang="en-US" sz="1600" dirty="0"/>
          </a:p>
          <a:p>
            <a:pPr marL="0" indent="0">
              <a:buNone/>
            </a:pPr>
            <a:r>
              <a:rPr lang="en-US" sz="1600" dirty="0"/>
              <a:t>Technical researchers:</a:t>
            </a:r>
          </a:p>
          <a:p>
            <a:pPr marL="0" indent="0">
              <a:buNone/>
            </a:pPr>
            <a:endParaRPr lang="en-US" sz="1600" dirty="0"/>
          </a:p>
          <a:p>
            <a:r>
              <a:rPr lang="en-US" sz="1600" dirty="0"/>
              <a:t>Mr. Bruce Heinrich, Arctic Slope Regional Corporation (ASRC) Federal Mission Solutions (ASRC FMS). </a:t>
            </a:r>
          </a:p>
          <a:p>
            <a:r>
              <a:rPr lang="en-US" sz="1600" dirty="0"/>
              <a:t>Mr. Greg </a:t>
            </a:r>
            <a:r>
              <a:rPr lang="en-US" sz="1600" dirty="0" err="1"/>
              <a:t>Stihel</a:t>
            </a:r>
            <a:r>
              <a:rPr lang="en-US" sz="1600" dirty="0"/>
              <a:t> and Mr. Matthew </a:t>
            </a:r>
            <a:r>
              <a:rPr lang="en-US" sz="1600" dirty="0" err="1"/>
              <a:t>Ahlrichs</a:t>
            </a:r>
            <a:r>
              <a:rPr lang="en-US" sz="1600" dirty="0"/>
              <a:t>, Sandia National Laboratories, Albuquerque NM.</a:t>
            </a:r>
          </a:p>
          <a:p>
            <a:r>
              <a:rPr lang="en-US" sz="1600" dirty="0"/>
              <a:t>CAPT Buddy Custard, USCG (Ret), Alaska Marine Prevention and Response Network, Juneau, AK.</a:t>
            </a:r>
          </a:p>
          <a:p>
            <a:r>
              <a:rPr lang="en-US" sz="1600" dirty="0"/>
              <a:t>CAPT Ed Page, USCG (Ret), Marine Exchange of Alaska, Juneau AK.</a:t>
            </a:r>
          </a:p>
          <a:p>
            <a:r>
              <a:rPr lang="en-US" sz="1600" dirty="0"/>
              <a:t>Ms. </a:t>
            </a:r>
            <a:r>
              <a:rPr lang="en-US" sz="1600" dirty="0" err="1"/>
              <a:t>Ellee</a:t>
            </a:r>
            <a:r>
              <a:rPr lang="en-US" sz="1600" dirty="0"/>
              <a:t> Matthews, ADAC Education and Administrative Manager.</a:t>
            </a:r>
          </a:p>
          <a:p>
            <a:r>
              <a:rPr lang="en-US" sz="1600" dirty="0"/>
              <a:t>Mr. Connor </a:t>
            </a:r>
            <a:r>
              <a:rPr lang="en-US" sz="1600" dirty="0" err="1"/>
              <a:t>Keesecker</a:t>
            </a:r>
            <a:r>
              <a:rPr lang="en-US" sz="1600" dirty="0"/>
              <a:t>, ADAC Communications and Research Associate.</a:t>
            </a:r>
          </a:p>
          <a:p>
            <a:r>
              <a:rPr lang="en-US" sz="1600" dirty="0"/>
              <a:t>Ms. Kelsey Frazier, ADAC Research Associate, UAA, Anchorage, AK.</a:t>
            </a:r>
          </a:p>
          <a:p>
            <a:r>
              <a:rPr lang="en-US" sz="1600" dirty="0"/>
              <a:t>Mr. Wade Albright, Alaska Satellite Facility, University of Alaska Fairbanks (UAF), Fairbanks, AK.</a:t>
            </a:r>
          </a:p>
          <a:p>
            <a:pPr marL="0" indent="0">
              <a:buNone/>
            </a:pPr>
            <a:endParaRPr lang="en-US" sz="1600" dirty="0"/>
          </a:p>
          <a:p>
            <a:endParaRPr lang="en-US" dirty="0"/>
          </a:p>
        </p:txBody>
      </p:sp>
      <p:pic>
        <p:nvPicPr>
          <p:cNvPr id="9" name="Picture 8" descr="A picture containing water, outdoor, way, road&#10;&#10;Description automatically generated">
            <a:extLst>
              <a:ext uri="{FF2B5EF4-FFF2-40B4-BE49-F238E27FC236}">
                <a16:creationId xmlns:a16="http://schemas.microsoft.com/office/drawing/2014/main" id="{0ED260C0-87F6-564E-B0FB-405B5D5416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01212" y="1384967"/>
            <a:ext cx="5039247" cy="2270175"/>
          </a:xfrm>
          <a:prstGeom prst="rect">
            <a:avLst/>
          </a:prstGeom>
        </p:spPr>
      </p:pic>
      <p:pic>
        <p:nvPicPr>
          <p:cNvPr id="10" name="Picture 9" descr="A picture containing outdoor, snow, sky, nature&#10;&#10;Description automatically generated">
            <a:extLst>
              <a:ext uri="{FF2B5EF4-FFF2-40B4-BE49-F238E27FC236}">
                <a16:creationId xmlns:a16="http://schemas.microsoft.com/office/drawing/2014/main" id="{564FAE70-A13E-CF4F-8453-1E2B26B91EF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94883" y="5216978"/>
            <a:ext cx="1845576" cy="1384182"/>
          </a:xfrm>
          <a:prstGeom prst="rect">
            <a:avLst/>
          </a:prstGeom>
        </p:spPr>
      </p:pic>
      <p:pic>
        <p:nvPicPr>
          <p:cNvPr id="12" name="Picture 11">
            <a:extLst>
              <a:ext uri="{FF2B5EF4-FFF2-40B4-BE49-F238E27FC236}">
                <a16:creationId xmlns:a16="http://schemas.microsoft.com/office/drawing/2014/main" id="{B7D0D9F1-2C01-DC43-AE12-EEB641C0D9F9}"/>
              </a:ext>
            </a:extLst>
          </p:cNvPr>
          <p:cNvPicPr>
            <a:picLocks noChangeAspect="1"/>
          </p:cNvPicPr>
          <p:nvPr/>
        </p:nvPicPr>
        <p:blipFill>
          <a:blip r:embed="rId4"/>
          <a:stretch>
            <a:fillRect/>
          </a:stretch>
        </p:blipFill>
        <p:spPr>
          <a:xfrm>
            <a:off x="9825940" y="3750421"/>
            <a:ext cx="2214519" cy="1371278"/>
          </a:xfrm>
          <a:prstGeom prst="rect">
            <a:avLst/>
          </a:prstGeom>
        </p:spPr>
      </p:pic>
      <p:pic>
        <p:nvPicPr>
          <p:cNvPr id="16" name="Picture 15" descr="A picture containing outdoor, sky, mountain&#10;&#10;Description automatically generated">
            <a:extLst>
              <a:ext uri="{FF2B5EF4-FFF2-40B4-BE49-F238E27FC236}">
                <a16:creationId xmlns:a16="http://schemas.microsoft.com/office/drawing/2014/main" id="{637F88BC-FE30-2044-952A-621372BA8B1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1212" y="3750421"/>
            <a:ext cx="2742556" cy="1371278"/>
          </a:xfrm>
          <a:prstGeom prst="rect">
            <a:avLst/>
          </a:prstGeom>
        </p:spPr>
      </p:pic>
      <p:pic>
        <p:nvPicPr>
          <p:cNvPr id="18" name="Picture 17" descr="A picture containing sky, outdoor&#10;&#10;Description automatically generated">
            <a:extLst>
              <a:ext uri="{FF2B5EF4-FFF2-40B4-BE49-F238E27FC236}">
                <a16:creationId xmlns:a16="http://schemas.microsoft.com/office/drawing/2014/main" id="{3AB04F17-45E3-114F-A045-6DB3ADDB798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1212" y="5216978"/>
            <a:ext cx="3106612" cy="1371278"/>
          </a:xfrm>
          <a:prstGeom prst="rect">
            <a:avLst/>
          </a:prstGeom>
        </p:spPr>
      </p:pic>
      <p:sp>
        <p:nvSpPr>
          <p:cNvPr id="11" name="Rectangle 10">
            <a:extLst>
              <a:ext uri="{FF2B5EF4-FFF2-40B4-BE49-F238E27FC236}">
                <a16:creationId xmlns:a16="http://schemas.microsoft.com/office/drawing/2014/main" id="{9A7601DB-1D43-4440-9E66-7EF4BA76E95F}"/>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286027336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594188"/>
          </a:xfrm>
        </p:spPr>
        <p:txBody>
          <a:bodyPr>
            <a:normAutofit/>
          </a:bodyPr>
          <a:lstStyle/>
          <a:p>
            <a:r>
              <a:rPr lang="en-US" sz="2800" dirty="0"/>
              <a:t>ADAC Project:  </a:t>
            </a:r>
            <a:r>
              <a:rPr lang="en-US" sz="2200" i="1" dirty="0">
                <a:solidFill>
                  <a:srgbClr val="FFFF00"/>
                </a:solidFill>
              </a:rPr>
              <a:t>Alaska and Arctic Maritime Communications and Connectivity Analysis</a:t>
            </a:r>
            <a:endParaRPr lang="en-US" sz="2700" i="1" dirty="0">
              <a:solidFill>
                <a:srgbClr val="FFFF00"/>
              </a:solidFill>
            </a:endParaRPr>
          </a:p>
        </p:txBody>
      </p:sp>
      <p:sp>
        <p:nvSpPr>
          <p:cNvPr id="3" name="Content Placeholder 2"/>
          <p:cNvSpPr>
            <a:spLocks noGrp="1"/>
          </p:cNvSpPr>
          <p:nvPr>
            <p:ph idx="4294967295"/>
          </p:nvPr>
        </p:nvSpPr>
        <p:spPr>
          <a:xfrm>
            <a:off x="419238" y="1146563"/>
            <a:ext cx="8352349" cy="4572065"/>
          </a:xfrm>
        </p:spPr>
        <p:txBody>
          <a:bodyPr>
            <a:normAutofit fontScale="77500" lnSpcReduction="20000"/>
          </a:bodyPr>
          <a:lstStyle/>
          <a:p>
            <a:pPr marL="0" indent="0">
              <a:buNone/>
            </a:pPr>
            <a:endParaRPr lang="en-US" sz="1600" dirty="0"/>
          </a:p>
          <a:p>
            <a:pPr marL="0" indent="0">
              <a:buNone/>
            </a:pPr>
            <a:r>
              <a:rPr lang="en-US" sz="1600" dirty="0"/>
              <a:t>Arctic community outreach coordinators:  </a:t>
            </a:r>
          </a:p>
          <a:p>
            <a:pPr marL="0" indent="0">
              <a:buNone/>
            </a:pPr>
            <a:endParaRPr lang="en-US" sz="1600" dirty="0"/>
          </a:p>
          <a:p>
            <a:r>
              <a:rPr lang="en-US" sz="1600" dirty="0"/>
              <a:t>Mr. </a:t>
            </a:r>
            <a:r>
              <a:rPr lang="en-US" sz="1600" dirty="0" err="1"/>
              <a:t>Nagruk</a:t>
            </a:r>
            <a:r>
              <a:rPr lang="en-US" sz="1600" dirty="0"/>
              <a:t> </a:t>
            </a:r>
            <a:r>
              <a:rPr lang="en-US" sz="1600" dirty="0" err="1"/>
              <a:t>Harcharek</a:t>
            </a:r>
            <a:r>
              <a:rPr lang="en-US" sz="1600" dirty="0"/>
              <a:t>, </a:t>
            </a:r>
            <a:r>
              <a:rPr lang="en-US" sz="1600" dirty="0" err="1"/>
              <a:t>Ukpeaġvik</a:t>
            </a:r>
            <a:r>
              <a:rPr lang="en-US" sz="1600" dirty="0"/>
              <a:t> </a:t>
            </a:r>
            <a:r>
              <a:rPr lang="en-US" sz="1600" dirty="0" err="1"/>
              <a:t>Iñupiat</a:t>
            </a:r>
            <a:r>
              <a:rPr lang="en-US" sz="1600" dirty="0"/>
              <a:t> Corporation, </a:t>
            </a:r>
            <a:r>
              <a:rPr lang="en-US" sz="1600" dirty="0" err="1"/>
              <a:t>Utqiaġvik</a:t>
            </a:r>
            <a:r>
              <a:rPr lang="en-US" sz="1600" dirty="0"/>
              <a:t>, AK. </a:t>
            </a:r>
          </a:p>
          <a:p>
            <a:r>
              <a:rPr lang="en-US" sz="1600" dirty="0"/>
              <a:t>Mr. </a:t>
            </a:r>
            <a:r>
              <a:rPr lang="en-US" sz="1600" dirty="0" err="1"/>
              <a:t>Kaare</a:t>
            </a:r>
            <a:r>
              <a:rPr lang="en-US" sz="1600" dirty="0"/>
              <a:t> Erickson, </a:t>
            </a:r>
            <a:r>
              <a:rPr lang="en-US" sz="1600" dirty="0" err="1"/>
              <a:t>Ukpeaġvik</a:t>
            </a:r>
            <a:r>
              <a:rPr lang="en-US" sz="1600" dirty="0"/>
              <a:t> </a:t>
            </a:r>
            <a:r>
              <a:rPr lang="en-US" sz="1600" dirty="0" err="1"/>
              <a:t>Iñupiat</a:t>
            </a:r>
            <a:r>
              <a:rPr lang="en-US" sz="1600" dirty="0"/>
              <a:t> Corporation, </a:t>
            </a:r>
            <a:r>
              <a:rPr lang="en-US" sz="1600" dirty="0" err="1"/>
              <a:t>Utqiaġvik</a:t>
            </a:r>
            <a:r>
              <a:rPr lang="en-US" sz="1600" dirty="0"/>
              <a:t>, AK.</a:t>
            </a:r>
          </a:p>
          <a:p>
            <a:pPr marL="0" indent="0">
              <a:buNone/>
            </a:pPr>
            <a:endParaRPr lang="en-US" sz="1600" dirty="0"/>
          </a:p>
          <a:p>
            <a:pPr marL="0" indent="0">
              <a:buNone/>
            </a:pPr>
            <a:r>
              <a:rPr lang="en-US" sz="1600" dirty="0"/>
              <a:t>Project Stakeholders:</a:t>
            </a:r>
          </a:p>
          <a:p>
            <a:pPr marL="0" indent="0">
              <a:buNone/>
            </a:pPr>
            <a:endParaRPr lang="en-US" sz="1600" dirty="0"/>
          </a:p>
          <a:p>
            <a:r>
              <a:rPr lang="en-US" sz="1600" dirty="0"/>
              <a:t>Mr. Shannon Jenkins, Senior Arctic Policy Advisor, HQ USCG 5PW, Washington D.C.</a:t>
            </a:r>
          </a:p>
          <a:p>
            <a:r>
              <a:rPr lang="en-US" sz="1600" dirty="0"/>
              <a:t>CAPT Russel “Rusty” Dash, HQ USCG CG51, Washington D.C.</a:t>
            </a:r>
          </a:p>
          <a:p>
            <a:r>
              <a:rPr lang="en-US" sz="1600" dirty="0"/>
              <a:t>Mr. Al Arsenault, Chief Technical Director, USCG R&amp;D Center, New London CT.</a:t>
            </a:r>
          </a:p>
          <a:p>
            <a:r>
              <a:rPr lang="en-US" sz="1600" dirty="0"/>
              <a:t>Mr. Phil Thorne, Arctic Planner, USCG District 17, Juneau, AK.</a:t>
            </a:r>
          </a:p>
          <a:p>
            <a:r>
              <a:rPr lang="en-US" sz="1600" dirty="0"/>
              <a:t>LCDR </a:t>
            </a:r>
            <a:r>
              <a:rPr lang="en-US" sz="1600" dirty="0" err="1"/>
              <a:t>Jereme</a:t>
            </a:r>
            <a:r>
              <a:rPr lang="en-US" sz="1600" dirty="0"/>
              <a:t> </a:t>
            </a:r>
            <a:r>
              <a:rPr lang="en-US" sz="1600" dirty="0" err="1"/>
              <a:t>Altendorf</a:t>
            </a:r>
            <a:r>
              <a:rPr lang="en-US" sz="1600" dirty="0"/>
              <a:t>, USCG District 17 Sector Anchorage, AK.</a:t>
            </a:r>
          </a:p>
          <a:p>
            <a:r>
              <a:rPr lang="en-US" sz="1600" dirty="0"/>
              <a:t>Dr. Phil </a:t>
            </a:r>
            <a:r>
              <a:rPr lang="en-US" sz="1600" dirty="0" err="1"/>
              <a:t>McGillivary</a:t>
            </a:r>
            <a:r>
              <a:rPr lang="en-US" sz="1600" dirty="0"/>
              <a:t>, Science Advisor USCG Pac Area, Alameda CA.</a:t>
            </a:r>
          </a:p>
          <a:p>
            <a:endParaRPr lang="en-US" sz="1600" dirty="0"/>
          </a:p>
          <a:p>
            <a:pPr marL="0" indent="0">
              <a:buNone/>
            </a:pPr>
            <a:r>
              <a:rPr lang="en-US" sz="1600" dirty="0"/>
              <a:t>Project Advisors:</a:t>
            </a:r>
          </a:p>
          <a:p>
            <a:pPr marL="0" indent="0">
              <a:buNone/>
            </a:pPr>
            <a:endParaRPr lang="en-US" sz="1600" dirty="0"/>
          </a:p>
          <a:p>
            <a:r>
              <a:rPr lang="en-US" sz="1600" dirty="0"/>
              <a:t>Mr. Joe Hersey, USCG Civ. (Ret), RTCM Board Vice chair, GMDSS Task Force</a:t>
            </a:r>
          </a:p>
          <a:p>
            <a:r>
              <a:rPr lang="en-US" sz="1600" dirty="0"/>
              <a:t>Mr. Taylor </a:t>
            </a:r>
            <a:r>
              <a:rPr lang="en-US" sz="1600" dirty="0" err="1"/>
              <a:t>Holshouser</a:t>
            </a:r>
            <a:r>
              <a:rPr lang="en-US" sz="1600" dirty="0"/>
              <a:t>, Alaska Ocean Cluster, Anchorage AK.</a:t>
            </a:r>
          </a:p>
          <a:p>
            <a:r>
              <a:rPr lang="en-US" sz="1600" dirty="0"/>
              <a:t>Mr. Ken Flowers, Vice President, Government Solutions Iridium Corporation, McLean VA.</a:t>
            </a:r>
          </a:p>
          <a:p>
            <a:r>
              <a:rPr lang="en-US" sz="1600" dirty="0"/>
              <a:t>Mr. Bruce </a:t>
            </a:r>
            <a:r>
              <a:rPr lang="en-US" sz="1600" dirty="0" err="1"/>
              <a:t>Hellenga</a:t>
            </a:r>
            <a:r>
              <a:rPr lang="en-US" sz="1600" dirty="0"/>
              <a:t>, Operations Manager, ARCTICOM, LLC, Bering Straits Native Corporation, Anchorage AK.</a:t>
            </a:r>
          </a:p>
          <a:p>
            <a:pPr marL="0" indent="0">
              <a:buNone/>
            </a:pPr>
            <a:endParaRPr lang="en-US" sz="1600" dirty="0"/>
          </a:p>
          <a:p>
            <a:pPr marL="0" indent="0">
              <a:buNone/>
            </a:pPr>
            <a:r>
              <a:rPr lang="en-US" sz="1600" dirty="0"/>
              <a:t>Current Student Participation:</a:t>
            </a:r>
          </a:p>
          <a:p>
            <a:pPr marL="0" indent="0">
              <a:buNone/>
            </a:pPr>
            <a:endParaRPr lang="en-US" sz="1600" dirty="0"/>
          </a:p>
          <a:p>
            <a:r>
              <a:rPr lang="en-US" sz="1600" dirty="0"/>
              <a:t>Mr. Talha Ali, ADAC Fellow, University of Alaska Anchorage</a:t>
            </a:r>
          </a:p>
          <a:p>
            <a:endParaRPr lang="en-US" sz="1600" dirty="0"/>
          </a:p>
          <a:p>
            <a:endParaRPr lang="en-US" dirty="0"/>
          </a:p>
        </p:txBody>
      </p:sp>
      <p:pic>
        <p:nvPicPr>
          <p:cNvPr id="6" name="Picture 5" descr="A satellite image of earth&#10;&#10;Description automatically generated with low confidence">
            <a:extLst>
              <a:ext uri="{FF2B5EF4-FFF2-40B4-BE49-F238E27FC236}">
                <a16:creationId xmlns:a16="http://schemas.microsoft.com/office/drawing/2014/main" id="{E3637CAA-DEB6-7649-A9EC-1955D01754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8376" y="1207130"/>
            <a:ext cx="5164386" cy="3106961"/>
          </a:xfrm>
          <a:prstGeom prst="rect">
            <a:avLst/>
          </a:prstGeom>
        </p:spPr>
      </p:pic>
      <p:sp>
        <p:nvSpPr>
          <p:cNvPr id="7" name="Rectangle 6">
            <a:extLst>
              <a:ext uri="{FF2B5EF4-FFF2-40B4-BE49-F238E27FC236}">
                <a16:creationId xmlns:a16="http://schemas.microsoft.com/office/drawing/2014/main" id="{D04462F2-CC6F-F44D-BB52-3F690857F2F0}"/>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40141214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3" y="441859"/>
            <a:ext cx="11233339" cy="1049412"/>
          </a:xfrm>
        </p:spPr>
        <p:txBody>
          <a:bodyPr>
            <a:normAutofit/>
          </a:bodyPr>
          <a:lstStyle/>
          <a:p>
            <a:r>
              <a:rPr lang="en-US" sz="2400" dirty="0"/>
              <a:t>Alaska and Arctic Maritime Communications and Connectivity Analysis:  </a:t>
            </a:r>
            <a:br>
              <a:rPr lang="en-US" sz="2400" dirty="0"/>
            </a:br>
            <a:r>
              <a:rPr lang="en-US" sz="2400" dirty="0">
                <a:solidFill>
                  <a:srgbClr val="FFFF00"/>
                </a:solidFill>
              </a:rPr>
              <a:t>Description</a:t>
            </a:r>
          </a:p>
        </p:txBody>
      </p:sp>
      <p:sp>
        <p:nvSpPr>
          <p:cNvPr id="3" name="Content Placeholder 2"/>
          <p:cNvSpPr>
            <a:spLocks noGrp="1"/>
          </p:cNvSpPr>
          <p:nvPr>
            <p:ph idx="4294967295"/>
          </p:nvPr>
        </p:nvSpPr>
        <p:spPr>
          <a:xfrm>
            <a:off x="629564" y="1390591"/>
            <a:ext cx="9731744" cy="2279655"/>
          </a:xfrm>
        </p:spPr>
        <p:txBody>
          <a:bodyPr>
            <a:normAutofit fontScale="55000" lnSpcReduction="20000"/>
          </a:bodyPr>
          <a:lstStyle/>
          <a:p>
            <a:pPr marL="0" indent="0">
              <a:buNone/>
            </a:pPr>
            <a:r>
              <a:rPr lang="en-US" dirty="0"/>
              <a:t>Project Description:</a:t>
            </a:r>
          </a:p>
          <a:p>
            <a:pPr marL="0" indent="0">
              <a:buNone/>
            </a:pPr>
            <a:endParaRPr lang="en-US" dirty="0"/>
          </a:p>
          <a:p>
            <a:r>
              <a:rPr lang="en-US" dirty="0"/>
              <a:t>To understand and assess the communication and connectivity challenges unique to the Alaskan and the U.S. Arctic maritime regions through a comprehensive review of mariner communications and connectivity needs, with a focus on near, mid-term, and long-term time horizons.</a:t>
            </a:r>
          </a:p>
          <a:p>
            <a:pPr marL="0" indent="0">
              <a:buNone/>
            </a:pPr>
            <a:endParaRPr lang="en-US" dirty="0"/>
          </a:p>
          <a:p>
            <a:r>
              <a:rPr lang="en-US" dirty="0"/>
              <a:t>To provide an in-depth analysis of emerging technologies, and identify solutions that meet the needs and address the challenges of Alaskan and Arctic mariners</a:t>
            </a:r>
          </a:p>
          <a:p>
            <a:endParaRPr lang="en-US" dirty="0"/>
          </a:p>
          <a:p>
            <a:r>
              <a:rPr lang="en-US" dirty="0"/>
              <a:t>To support the public good by addressing marine communications and connectivity needs that affect mariner and Coastal communities across Alaska and the Arctic.</a:t>
            </a:r>
          </a:p>
          <a:p>
            <a:endParaRPr lang="en-US" dirty="0"/>
          </a:p>
          <a:p>
            <a:pPr marL="0" indent="0">
              <a:buNone/>
            </a:pPr>
            <a:endParaRPr lang="en-US" dirty="0"/>
          </a:p>
          <a:p>
            <a:pPr marL="0" indent="0">
              <a:buNone/>
            </a:pPr>
            <a:endParaRPr lang="en-US" dirty="0"/>
          </a:p>
          <a:p>
            <a:pPr marL="0" indent="0">
              <a:buNone/>
            </a:pPr>
            <a:endParaRPr lang="en-US" dirty="0"/>
          </a:p>
          <a:p>
            <a:endParaRPr lang="en-US" dirty="0"/>
          </a:p>
        </p:txBody>
      </p:sp>
      <p:pic>
        <p:nvPicPr>
          <p:cNvPr id="7" name="Picture 6" descr="A picture containing water, outdoor, way, road&#10;&#10;Description automatically generated">
            <a:extLst>
              <a:ext uri="{FF2B5EF4-FFF2-40B4-BE49-F238E27FC236}">
                <a16:creationId xmlns:a16="http://schemas.microsoft.com/office/drawing/2014/main" id="{4EB0009B-ABF1-9646-9C41-0053B5B291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4480" y="3584276"/>
            <a:ext cx="7050032" cy="3176031"/>
          </a:xfrm>
          <a:prstGeom prst="rect">
            <a:avLst/>
          </a:prstGeom>
        </p:spPr>
      </p:pic>
      <p:sp>
        <p:nvSpPr>
          <p:cNvPr id="6" name="Rectangle 5">
            <a:extLst>
              <a:ext uri="{FF2B5EF4-FFF2-40B4-BE49-F238E27FC236}">
                <a16:creationId xmlns:a16="http://schemas.microsoft.com/office/drawing/2014/main" id="{A20975E5-CF54-FB4F-A1E1-F9AD59C369F7}"/>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121504186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4455B8C8-46E8-6640-8968-2B885073C6C6}"/>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3978457" y="1380885"/>
            <a:ext cx="6497781" cy="4864648"/>
          </a:xfrm>
          <a:prstGeom prst="rect">
            <a:avLst/>
          </a:prstGeom>
        </p:spPr>
      </p:pic>
      <p:sp>
        <p:nvSpPr>
          <p:cNvPr id="2" name="Title 1"/>
          <p:cNvSpPr>
            <a:spLocks noGrp="1"/>
          </p:cNvSpPr>
          <p:nvPr>
            <p:ph type="title" idx="4294967295"/>
          </p:nvPr>
        </p:nvSpPr>
        <p:spPr>
          <a:xfrm>
            <a:off x="548113" y="441859"/>
            <a:ext cx="11233339" cy="1049412"/>
          </a:xfrm>
        </p:spPr>
        <p:txBody>
          <a:bodyPr>
            <a:normAutofit/>
          </a:bodyPr>
          <a:lstStyle/>
          <a:p>
            <a:r>
              <a:rPr lang="en-US" sz="2400" dirty="0"/>
              <a:t>Alaska and Arctic Maritime Communications and Connectivity Analysis:  </a:t>
            </a:r>
            <a:br>
              <a:rPr lang="en-US" sz="2400" dirty="0"/>
            </a:br>
            <a:r>
              <a:rPr lang="en-US" sz="2400" dirty="0">
                <a:solidFill>
                  <a:srgbClr val="FFFF00"/>
                </a:solidFill>
              </a:rPr>
              <a:t>Baseline</a:t>
            </a:r>
          </a:p>
        </p:txBody>
      </p:sp>
      <p:sp>
        <p:nvSpPr>
          <p:cNvPr id="5" name="Content Placeholder 2">
            <a:extLst>
              <a:ext uri="{FF2B5EF4-FFF2-40B4-BE49-F238E27FC236}">
                <a16:creationId xmlns:a16="http://schemas.microsoft.com/office/drawing/2014/main" id="{CC7DFDB6-BB17-CB44-8A0F-784A0AC768DC}"/>
              </a:ext>
            </a:extLst>
          </p:cNvPr>
          <p:cNvSpPr txBox="1">
            <a:spLocks/>
          </p:cNvSpPr>
          <p:nvPr/>
        </p:nvSpPr>
        <p:spPr>
          <a:xfrm>
            <a:off x="697360" y="1491271"/>
            <a:ext cx="9731744" cy="2993840"/>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3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Project Baseline:</a:t>
            </a: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3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3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Many Alaskan and Arctic mariners, including commercial and industry operators, subsistence hunters, and hundreds of village communities, continue to operate in a largely communications deprived environment, unable to connect ship-to-shore or, ship-to-aircraft (and vice versa), for weeks at a time.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3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35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From the 2019 USCG Arctic Strategic Outlook: “The high latitudes suffer from poor propagation of radio signals, geomagnetic interference, scant landside infrastructure, and limited satellite coverage and bandwidth. Some Arctic communities have cellular phone networks, but these are often constrained by limited coverage, capacity, and reliability. Closing the communications gap is a whole-of-government challenge and will require intensive partnerships across the interagency, industry, and the international community, as well as the State of Alaska and Alaska Native communities.”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Rectangle 6">
            <a:extLst>
              <a:ext uri="{FF2B5EF4-FFF2-40B4-BE49-F238E27FC236}">
                <a16:creationId xmlns:a16="http://schemas.microsoft.com/office/drawing/2014/main" id="{D32097FB-3744-C84F-85AB-3F5DC3C3845A}"/>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31623651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74096" y="1449118"/>
            <a:ext cx="10850078" cy="2597195"/>
          </a:xfrm>
        </p:spPr>
        <p:txBody>
          <a:bodyPr>
            <a:normAutofit fontScale="70000" lnSpcReduction="20000"/>
          </a:bodyPr>
          <a:lstStyle/>
          <a:p>
            <a:r>
              <a:rPr lang="en-US" dirty="0"/>
              <a:t>Reliable and effective communications with mariners is essential to all USCG mission areas. </a:t>
            </a:r>
          </a:p>
          <a:p>
            <a:pPr marL="0" indent="0">
              <a:buNone/>
            </a:pPr>
            <a:endParaRPr lang="en-US" dirty="0"/>
          </a:p>
          <a:p>
            <a:pPr lvl="1"/>
            <a:r>
              <a:rPr lang="en-US" dirty="0"/>
              <a:t>Reliable and effective communications with/among mariners:</a:t>
            </a:r>
          </a:p>
          <a:p>
            <a:pPr lvl="2"/>
            <a:r>
              <a:rPr lang="en-US" dirty="0">
                <a:solidFill>
                  <a:srgbClr val="00B0F0"/>
                </a:solidFill>
              </a:rPr>
              <a:t>Reduces risk to mariners </a:t>
            </a:r>
            <a:r>
              <a:rPr lang="en-US" dirty="0"/>
              <a:t>(Notice to mariners, safety broadcasts, weather broadcasts)</a:t>
            </a:r>
          </a:p>
          <a:p>
            <a:pPr lvl="2"/>
            <a:r>
              <a:rPr lang="en-US" dirty="0">
                <a:solidFill>
                  <a:srgbClr val="00B0F0"/>
                </a:solidFill>
              </a:rPr>
              <a:t>Saves lives </a:t>
            </a:r>
            <a:r>
              <a:rPr lang="en-US" dirty="0"/>
              <a:t>(Effective emergency response, alerting Good Samaritans)</a:t>
            </a:r>
          </a:p>
          <a:p>
            <a:pPr lvl="2"/>
            <a:r>
              <a:rPr lang="en-US" dirty="0">
                <a:solidFill>
                  <a:srgbClr val="00B0F0"/>
                </a:solidFill>
              </a:rPr>
              <a:t>Increases Domain Awareness </a:t>
            </a:r>
            <a:r>
              <a:rPr lang="en-US" dirty="0"/>
              <a:t>(mariner observations and reporting of pollution &amp; obstructions)</a:t>
            </a:r>
          </a:p>
          <a:p>
            <a:pPr lvl="2"/>
            <a:r>
              <a:rPr lang="en-US" dirty="0">
                <a:solidFill>
                  <a:srgbClr val="00B0F0"/>
                </a:solidFill>
              </a:rPr>
              <a:t>Reduces risks to responders </a:t>
            </a:r>
            <a:r>
              <a:rPr lang="en-US" dirty="0"/>
              <a:t>(increased situational awareness, shortened search time, proper response resources)</a:t>
            </a:r>
          </a:p>
          <a:p>
            <a:pPr lvl="2"/>
            <a:r>
              <a:rPr lang="en-US" dirty="0">
                <a:solidFill>
                  <a:srgbClr val="00B0F0"/>
                </a:solidFill>
              </a:rPr>
              <a:t>Protects the environment </a:t>
            </a:r>
            <a:r>
              <a:rPr lang="en-US" dirty="0">
                <a:solidFill>
                  <a:srgbClr val="F8F8F8"/>
                </a:solidFill>
              </a:rPr>
              <a:t>(fast and accurate reports of spills speed up response times and reduce amount of discharge)</a:t>
            </a:r>
          </a:p>
          <a:p>
            <a:pPr lvl="2"/>
            <a:r>
              <a:rPr lang="en-US" dirty="0">
                <a:solidFill>
                  <a:srgbClr val="00B0F0"/>
                </a:solidFill>
              </a:rPr>
              <a:t>Reduces USCG investigative workload </a:t>
            </a:r>
            <a:r>
              <a:rPr lang="en-US" dirty="0"/>
              <a:t>(Reports of Overdue mariners, shortens and increases the effectiveness of interviews)</a:t>
            </a:r>
          </a:p>
          <a:p>
            <a:pPr lvl="2"/>
            <a:endParaRPr lang="en-US" dirty="0"/>
          </a:p>
          <a:p>
            <a:endParaRPr lang="en-US" dirty="0"/>
          </a:p>
          <a:p>
            <a:endParaRPr lang="en-US" dirty="0"/>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Relevance</a:t>
            </a:r>
          </a:p>
        </p:txBody>
      </p:sp>
      <p:pic>
        <p:nvPicPr>
          <p:cNvPr id="6" name="Picture 5" descr="A picture containing water, boat&#10;&#10;Description automatically generated">
            <a:extLst>
              <a:ext uri="{FF2B5EF4-FFF2-40B4-BE49-F238E27FC236}">
                <a16:creationId xmlns:a16="http://schemas.microsoft.com/office/drawing/2014/main" id="{F27B1842-315E-4643-B001-D0D19BC996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57327" y="3914578"/>
            <a:ext cx="2524125" cy="1809750"/>
          </a:xfrm>
          <a:prstGeom prst="rect">
            <a:avLst/>
          </a:prstGeom>
        </p:spPr>
      </p:pic>
      <p:pic>
        <p:nvPicPr>
          <p:cNvPr id="8" name="Picture 7" descr="A large ship in the water&#10;&#10;Description automatically generated with low confidence">
            <a:extLst>
              <a:ext uri="{FF2B5EF4-FFF2-40B4-BE49-F238E27FC236}">
                <a16:creationId xmlns:a16="http://schemas.microsoft.com/office/drawing/2014/main" id="{7DFA1992-F0D6-4CC3-AF8B-A004328F8EC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22988" y="3914578"/>
            <a:ext cx="2720218" cy="1809750"/>
          </a:xfrm>
          <a:prstGeom prst="rect">
            <a:avLst/>
          </a:prstGeom>
        </p:spPr>
      </p:pic>
      <p:pic>
        <p:nvPicPr>
          <p:cNvPr id="10" name="Picture 9" descr="A picture containing outdoor, snow, boat, watercraft&#10;&#10;Description automatically generated">
            <a:extLst>
              <a:ext uri="{FF2B5EF4-FFF2-40B4-BE49-F238E27FC236}">
                <a16:creationId xmlns:a16="http://schemas.microsoft.com/office/drawing/2014/main" id="{44B667F6-A3B2-4D23-BE86-6E24E82AC21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4241" y="3914578"/>
            <a:ext cx="2714626" cy="1809750"/>
          </a:xfrm>
          <a:prstGeom prst="rect">
            <a:avLst/>
          </a:prstGeom>
        </p:spPr>
      </p:pic>
      <p:sp>
        <p:nvSpPr>
          <p:cNvPr id="9" name="Rectangle 8">
            <a:extLst>
              <a:ext uri="{FF2B5EF4-FFF2-40B4-BE49-F238E27FC236}">
                <a16:creationId xmlns:a16="http://schemas.microsoft.com/office/drawing/2014/main" id="{FB8EA4B1-24D0-D249-8643-EC47E9A7BF85}"/>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42229940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Relevance</a:t>
            </a:r>
          </a:p>
        </p:txBody>
      </p:sp>
      <p:pic>
        <p:nvPicPr>
          <p:cNvPr id="7" name="Picture 6" descr="A picture containing outdoor, water, mountain, boat&#10;&#10;Description automatically generated">
            <a:extLst>
              <a:ext uri="{FF2B5EF4-FFF2-40B4-BE49-F238E27FC236}">
                <a16:creationId xmlns:a16="http://schemas.microsoft.com/office/drawing/2014/main" id="{24A09BF9-2848-45D7-AB0C-41EB6E9144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8585" y="1340804"/>
            <a:ext cx="2858522" cy="2039945"/>
          </a:xfrm>
          <a:prstGeom prst="rect">
            <a:avLst/>
          </a:prstGeom>
        </p:spPr>
      </p:pic>
      <p:pic>
        <p:nvPicPr>
          <p:cNvPr id="11" name="Picture 10" descr="A picture containing boat, outdoor, water, sky&#10;&#10;Description automatically generated">
            <a:extLst>
              <a:ext uri="{FF2B5EF4-FFF2-40B4-BE49-F238E27FC236}">
                <a16:creationId xmlns:a16="http://schemas.microsoft.com/office/drawing/2014/main" id="{3DB75200-0659-4D52-BF03-0BD2086BA2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68585" y="3525626"/>
            <a:ext cx="2858522" cy="2318578"/>
          </a:xfrm>
          <a:prstGeom prst="rect">
            <a:avLst/>
          </a:prstGeom>
        </p:spPr>
      </p:pic>
      <p:pic>
        <p:nvPicPr>
          <p:cNvPr id="13" name="Picture 12" descr="A large ship in the water&#10;&#10;Description automatically generated with low confidence">
            <a:extLst>
              <a:ext uri="{FF2B5EF4-FFF2-40B4-BE49-F238E27FC236}">
                <a16:creationId xmlns:a16="http://schemas.microsoft.com/office/drawing/2014/main" id="{02DDC16A-1F7D-457F-8D22-E15EBE0238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136" y="1704741"/>
            <a:ext cx="4174165" cy="3216050"/>
          </a:xfrm>
          <a:prstGeom prst="rect">
            <a:avLst/>
          </a:prstGeom>
        </p:spPr>
      </p:pic>
      <p:pic>
        <p:nvPicPr>
          <p:cNvPr id="15" name="Picture 14" descr="A picture containing water, outdoor, transport, watercraft&#10;&#10;Description automatically generated">
            <a:extLst>
              <a:ext uri="{FF2B5EF4-FFF2-40B4-BE49-F238E27FC236}">
                <a16:creationId xmlns:a16="http://schemas.microsoft.com/office/drawing/2014/main" id="{9CCE1FCA-AD15-4E96-AC2B-3DCEC9D8E9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8612" y="1704741"/>
            <a:ext cx="4288067" cy="3216050"/>
          </a:xfrm>
          <a:prstGeom prst="rect">
            <a:avLst/>
          </a:prstGeom>
        </p:spPr>
      </p:pic>
      <p:sp>
        <p:nvSpPr>
          <p:cNvPr id="8" name="Rectangle 7">
            <a:extLst>
              <a:ext uri="{FF2B5EF4-FFF2-40B4-BE49-F238E27FC236}">
                <a16:creationId xmlns:a16="http://schemas.microsoft.com/office/drawing/2014/main" id="{F7B23B87-AC38-8848-8A86-C3ABF0EEA050}"/>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310289020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10548" y="1304922"/>
            <a:ext cx="10850078" cy="4041439"/>
          </a:xfrm>
        </p:spPr>
        <p:txBody>
          <a:bodyPr>
            <a:normAutofit fontScale="70000" lnSpcReduction="20000"/>
          </a:bodyPr>
          <a:lstStyle/>
          <a:p>
            <a:pPr marL="0" indent="0">
              <a:buNone/>
            </a:pPr>
            <a:endParaRPr lang="en-US" dirty="0"/>
          </a:p>
          <a:p>
            <a:pPr marL="0" indent="0">
              <a:buNone/>
            </a:pPr>
            <a:r>
              <a:rPr lang="en-US" dirty="0"/>
              <a:t>Research Method:</a:t>
            </a:r>
          </a:p>
          <a:p>
            <a:endParaRPr lang="en-US" dirty="0"/>
          </a:p>
          <a:p>
            <a:r>
              <a:rPr lang="en-US" dirty="0"/>
              <a:t>This project included:</a:t>
            </a:r>
          </a:p>
          <a:p>
            <a:endParaRPr lang="en-US" dirty="0"/>
          </a:p>
          <a:p>
            <a:pPr lvl="1"/>
            <a:r>
              <a:rPr lang="en-US" dirty="0"/>
              <a:t>a comprehensive review of mariner communications and connectivity needs for Alaska and the U.S. Arctic, </a:t>
            </a:r>
          </a:p>
          <a:p>
            <a:pPr lvl="1"/>
            <a:r>
              <a:rPr lang="en-US" dirty="0"/>
              <a:t>a focus on near, mid-term, and long-term time horizons. </a:t>
            </a:r>
          </a:p>
          <a:p>
            <a:pPr lvl="1"/>
            <a:r>
              <a:rPr lang="en-US" dirty="0"/>
              <a:t>leveraging a sequenced and iterative approach, with each phase informing subsequent research</a:t>
            </a:r>
          </a:p>
          <a:p>
            <a:pPr lvl="2"/>
            <a:r>
              <a:rPr lang="en-US" dirty="0"/>
              <a:t>literature review </a:t>
            </a:r>
          </a:p>
          <a:p>
            <a:pPr lvl="2"/>
            <a:r>
              <a:rPr lang="en-US" dirty="0"/>
              <a:t>establishment of a Core Advisory Team </a:t>
            </a:r>
          </a:p>
          <a:p>
            <a:pPr lvl="2"/>
            <a:r>
              <a:rPr lang="en-US" dirty="0"/>
              <a:t>establishment of project working groups. </a:t>
            </a:r>
          </a:p>
          <a:p>
            <a:pPr lvl="1"/>
            <a:r>
              <a:rPr lang="en-US" dirty="0"/>
              <a:t>the development of an in-depth market survey which served as the primary data-gathering stage </a:t>
            </a:r>
          </a:p>
          <a:p>
            <a:pPr lvl="1"/>
            <a:r>
              <a:rPr lang="en-US" dirty="0"/>
              <a:t>the creation of a draft knowledge product </a:t>
            </a:r>
          </a:p>
          <a:p>
            <a:pPr lvl="1"/>
            <a:r>
              <a:rPr lang="en-US" dirty="0"/>
              <a:t>a final capstone workshop to assess the draft knowledge product. </a:t>
            </a:r>
          </a:p>
          <a:p>
            <a:pPr lvl="1"/>
            <a:r>
              <a:rPr lang="en-US" dirty="0"/>
              <a:t>the finalization of a comprehensive final knowledge product.</a:t>
            </a:r>
          </a:p>
        </p:txBody>
      </p:sp>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Method</a:t>
            </a:r>
          </a:p>
        </p:txBody>
      </p:sp>
      <p:sp>
        <p:nvSpPr>
          <p:cNvPr id="6" name="Rectangle 5">
            <a:extLst>
              <a:ext uri="{FF2B5EF4-FFF2-40B4-BE49-F238E27FC236}">
                <a16:creationId xmlns:a16="http://schemas.microsoft.com/office/drawing/2014/main" id="{355BC6C6-8DA9-1448-8329-BF1B91308C64}"/>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13590302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Phase 1:  Conducting a comprehensive literature review </a:t>
            </a: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j-ea"/>
                <a:cs typeface="+mj-cs"/>
              </a:rPr>
              <a:t>completed</a:t>
            </a:r>
          </a:p>
        </p:txBody>
      </p:sp>
      <p:sp>
        <p:nvSpPr>
          <p:cNvPr id="9" name="TextBox 8">
            <a:extLst>
              <a:ext uri="{FF2B5EF4-FFF2-40B4-BE49-F238E27FC236}">
                <a16:creationId xmlns:a16="http://schemas.microsoft.com/office/drawing/2014/main" id="{CAAFDAC7-1940-B84B-8F1C-B0FEACD19DFB}"/>
              </a:ext>
            </a:extLst>
          </p:cNvPr>
          <p:cNvSpPr txBox="1"/>
          <p:nvPr/>
        </p:nvSpPr>
        <p:spPr>
          <a:xfrm>
            <a:off x="1280766" y="1684243"/>
            <a:ext cx="8987791"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Literature review was oriented to identify the gaps and shortfalls of existing communications and connectivity systems in the U.S. Arctic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First draft completed by the ADAC office with outstanding support from ADAC Fellows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Second draft included additions by student intern at Sandia Labs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Literature Review  was finalized.</a:t>
            </a:r>
          </a:p>
        </p:txBody>
      </p:sp>
      <p:sp>
        <p:nvSpPr>
          <p:cNvPr id="6" name="Rectangle 5">
            <a:extLst>
              <a:ext uri="{FF2B5EF4-FFF2-40B4-BE49-F238E27FC236}">
                <a16:creationId xmlns:a16="http://schemas.microsoft.com/office/drawing/2014/main" id="{D9EDD45D-131E-E347-A0CA-522C7BE5416C}"/>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5704825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Phase 2:  Forming the project Core Advisory team </a:t>
            </a: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j-ea"/>
                <a:cs typeface="+mj-cs"/>
              </a:rPr>
              <a:t>not completed</a:t>
            </a:r>
          </a:p>
        </p:txBody>
      </p:sp>
      <p:sp>
        <p:nvSpPr>
          <p:cNvPr id="6" name="TextBox 5">
            <a:extLst>
              <a:ext uri="{FF2B5EF4-FFF2-40B4-BE49-F238E27FC236}">
                <a16:creationId xmlns:a16="http://schemas.microsoft.com/office/drawing/2014/main" id="{4B27726E-F9F3-8846-AAF2-6AF400A0143D}"/>
              </a:ext>
            </a:extLst>
          </p:cNvPr>
          <p:cNvSpPr txBox="1"/>
          <p:nvPr/>
        </p:nvSpPr>
        <p:spPr>
          <a:xfrm>
            <a:off x="1280766" y="1684243"/>
            <a:ext cx="8987791"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AAMC&amp;CA Core Team was formed and regular meetings were held.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The Core team was formed and served to ensure the Project Investigators met the goals and objectives of the project. Throughout the duration of the project, members of the Core Team continued to participate in virtual assessments and was able to listen to all working group meetings.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AAMC&amp;CA Core Team currently had 32 members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Team conducted 10 meetings The 11</a:t>
            </a:r>
            <a:r>
              <a:rPr kumimoji="0" lang="en-US" sz="1400" b="0" i="0" u="none" strike="noStrike" kern="1200" cap="none" spc="0" normalizeH="0" baseline="30000" noProof="0" dirty="0">
                <a:ln>
                  <a:noFill/>
                </a:ln>
                <a:solidFill>
                  <a:srgbClr val="F8F8F8"/>
                </a:solidFill>
                <a:effectLst/>
                <a:uLnTx/>
                <a:uFillTx/>
                <a:latin typeface="Franklin Gothic Book" panose="020B0503020102020204" pitchFamily="34" charset="0"/>
                <a:ea typeface="+mn-ea"/>
                <a:cs typeface="+mn-cs"/>
              </a:rPr>
              <a:t>th</a:t>
            </a: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 meeting was planned for 18 October 2021 but was cancelled due to low participation in community engagement meetings and working group meetings. </a:t>
            </a:r>
          </a:p>
        </p:txBody>
      </p:sp>
      <p:sp>
        <p:nvSpPr>
          <p:cNvPr id="7" name="Rectangle 6">
            <a:extLst>
              <a:ext uri="{FF2B5EF4-FFF2-40B4-BE49-F238E27FC236}">
                <a16:creationId xmlns:a16="http://schemas.microsoft.com/office/drawing/2014/main" id="{10BFD6A4-AA48-FE4D-98ED-9BCEFC5B51A2}"/>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229990036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Phase 3:  Engaging the Community meetings, </a:t>
            </a:r>
            <a:r>
              <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j-ea"/>
                <a:cs typeface="+mj-cs"/>
              </a:rPr>
              <a:t>10 completed, Oct 18 2021 Meeting cancelled</a:t>
            </a:r>
          </a:p>
        </p:txBody>
      </p:sp>
      <p:sp>
        <p:nvSpPr>
          <p:cNvPr id="6" name="TextBox 5">
            <a:extLst>
              <a:ext uri="{FF2B5EF4-FFF2-40B4-BE49-F238E27FC236}">
                <a16:creationId xmlns:a16="http://schemas.microsoft.com/office/drawing/2014/main" id="{BACF19D5-4B18-5C47-91E8-317B34F30913}"/>
              </a:ext>
            </a:extLst>
          </p:cNvPr>
          <p:cNvSpPr txBox="1"/>
          <p:nvPr/>
        </p:nvSpPr>
        <p:spPr>
          <a:xfrm>
            <a:off x="675203" y="1536174"/>
            <a:ext cx="10164373" cy="29238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AAMC&amp;CA Engaging the Community meetings were held as virtual, on-line meeting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The Core Team with key project stakeholders worked together to establish Alaskan and Arctic maritime communication and connectivity needs, and defined the scope of project for stakeholders.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Region 1:  Southeast Alaska.</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Region 2:  Southcentral Alaska (extending from Cordova to Kodiak, including Prince William Sound and Cook Inlet).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Region 3:  Alaska Peninsula and Aleutian Islands.</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Region 4:  Bering Sea (extending from Bristol Bay Northward to Bering Straits, to include Norton Sound).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Region 5:  Chukchi Sea.</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Region 6:  Beaufort Sea.</a:t>
            </a:r>
            <a:endPar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p:txBody>
      </p:sp>
      <p:sp>
        <p:nvSpPr>
          <p:cNvPr id="7" name="Rectangle 6">
            <a:extLst>
              <a:ext uri="{FF2B5EF4-FFF2-40B4-BE49-F238E27FC236}">
                <a16:creationId xmlns:a16="http://schemas.microsoft.com/office/drawing/2014/main" id="{126540EE-3CE1-1445-8EFB-68295DF6C471}"/>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18549945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Phase 4:  Establishing virtual Working Groups </a:t>
            </a:r>
            <a:r>
              <a:rPr kumimoji="0" lang="en-US" sz="1800" b="0" i="0" u="none" strike="noStrike" kern="1200" cap="none" spc="0" normalizeH="0" baseline="0" noProof="0" dirty="0">
                <a:ln>
                  <a:noFill/>
                </a:ln>
                <a:solidFill>
                  <a:srgbClr val="0070C0"/>
                </a:solidFill>
                <a:effectLst/>
                <a:uLnTx/>
                <a:uFillTx/>
                <a:latin typeface="Franklin Gothic Book" panose="020B0503020102020204" pitchFamily="34" charset="0"/>
                <a:ea typeface="+mj-ea"/>
                <a:cs typeface="+mj-cs"/>
              </a:rPr>
              <a:t>12-14 October 2021 meeting was cancelled due to low participation. </a:t>
            </a:r>
          </a:p>
        </p:txBody>
      </p:sp>
      <p:sp>
        <p:nvSpPr>
          <p:cNvPr id="6" name="TextBox 5">
            <a:extLst>
              <a:ext uri="{FF2B5EF4-FFF2-40B4-BE49-F238E27FC236}">
                <a16:creationId xmlns:a16="http://schemas.microsoft.com/office/drawing/2014/main" id="{BACF19D5-4B18-5C47-91E8-317B34F30913}"/>
              </a:ext>
            </a:extLst>
          </p:cNvPr>
          <p:cNvSpPr txBox="1"/>
          <p:nvPr/>
        </p:nvSpPr>
        <p:spPr>
          <a:xfrm>
            <a:off x="548113" y="1491271"/>
            <a:ext cx="10164373" cy="33239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AAMC&amp;CA virtual Working Groups were defined and the first Working Groups meetings took place in July 2021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The Core Team with key project stakeholders worked to clearly establish Alaskan and Arctic maritime communication and connectivity needs, and to define the scope of project for stakeholders.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The Virtual Assessment scheduled for  mid  October 2021 was cancelled due to low participation.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Arctic Region Working Group</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rPr>
              <a:t>Non-Arctic Region Working Group</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8F8F8"/>
              </a:solidFill>
              <a:effectLst/>
              <a:uLnTx/>
              <a:uFillTx/>
              <a:latin typeface="Franklin Gothic Book" panose="020B0503020102020204" pitchFamily="34" charset="0"/>
              <a:ea typeface="+mn-ea"/>
              <a:cs typeface="+mn-cs"/>
            </a:endParaRPr>
          </a:p>
        </p:txBody>
      </p:sp>
      <p:sp>
        <p:nvSpPr>
          <p:cNvPr id="2" name="TextBox 1">
            <a:extLst>
              <a:ext uri="{FF2B5EF4-FFF2-40B4-BE49-F238E27FC236}">
                <a16:creationId xmlns:a16="http://schemas.microsoft.com/office/drawing/2014/main" id="{2530F552-4DBF-4F4B-89EA-71C4DE4184B4}"/>
              </a:ext>
            </a:extLst>
          </p:cNvPr>
          <p:cNvSpPr txBox="1"/>
          <p:nvPr/>
        </p:nvSpPr>
        <p:spPr>
          <a:xfrm>
            <a:off x="4493998" y="3617901"/>
            <a:ext cx="7506286" cy="258532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Working Group Tasks: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Grow stakeholder participation in Working groups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Validate critical AAMC&amp;CA (Arctic and Non-Arctic) needs questions: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Validate (Arctic and Non-Arctic) User Stories: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Identify (Arctic and Non-Arctic) key technology types: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Identify Key (Arctic and Non-Arctic)  Working Group technology presentations: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Validate/streamline proposed initial Market Survey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2EE1717-60AE-4149-803F-CAEFE2D844EE}"/>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35071979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424622" y="942044"/>
            <a:ext cx="11233339" cy="1049412"/>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Preliminary Research Summary: </a:t>
            </a:r>
            <a:endParaRPr kumimoji="0" lang="en-US" sz="1800" b="0" i="0" u="none" strike="noStrike" kern="1200" cap="none" spc="0" normalizeH="0" baseline="0" noProof="0" dirty="0">
              <a:ln>
                <a:noFill/>
              </a:ln>
              <a:solidFill>
                <a:srgbClr val="00B0F0"/>
              </a:solidFill>
              <a:effectLst/>
              <a:uLnTx/>
              <a:uFillTx/>
              <a:latin typeface="Franklin Gothic Book" panose="020B0503020102020204" pitchFamily="34" charset="0"/>
              <a:ea typeface="+mj-ea"/>
              <a:cs typeface="+mj-cs"/>
            </a:endParaRPr>
          </a:p>
        </p:txBody>
      </p:sp>
      <p:sp>
        <p:nvSpPr>
          <p:cNvPr id="2" name="Rectangle 1">
            <a:extLst>
              <a:ext uri="{FF2B5EF4-FFF2-40B4-BE49-F238E27FC236}">
                <a16:creationId xmlns:a16="http://schemas.microsoft.com/office/drawing/2014/main" id="{BBB6C0EA-026C-B441-BCAE-B48A0E17BF78}"/>
              </a:ext>
            </a:extLst>
          </p:cNvPr>
          <p:cNvSpPr/>
          <p:nvPr/>
        </p:nvSpPr>
        <p:spPr>
          <a:xfrm>
            <a:off x="424621" y="2207066"/>
            <a:ext cx="8680301" cy="369331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rPr>
              <a:t>Communications </a:t>
            </a:r>
            <a:r>
              <a:rPr kumimoji="0" lang="en-US" sz="1800" b="0" i="0" u="none" strike="noStrike" kern="1200" cap="none" spc="0" normalizeH="0" baseline="0" noProof="0">
                <a:ln>
                  <a:noFill/>
                </a:ln>
                <a:solidFill>
                  <a:srgbClr val="00B0F0"/>
                </a:solidFill>
                <a:effectLst/>
                <a:uLnTx/>
                <a:uFillTx/>
                <a:latin typeface="Calibri" panose="020F0502020204030204"/>
                <a:ea typeface="+mn-ea"/>
                <a:cs typeface="+mn-cs"/>
              </a:rPr>
              <a:t>and project challenges </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include: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Market Survey reviewed and approved for release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Initial dissemination to stakeholders occurred in March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Only 3 responses by Mid-April 2022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Sparse, limited, and outdated infrastructure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Mountainous terrain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Unpredictable weather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Extreme environmental conditions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Remote and difficult to reach locations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High maintenance costs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Significant logistics challenges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Wildlife…</a:t>
            </a:r>
          </a:p>
        </p:txBody>
      </p:sp>
      <p:sp>
        <p:nvSpPr>
          <p:cNvPr id="6" name="Rectangle 5">
            <a:extLst>
              <a:ext uri="{FF2B5EF4-FFF2-40B4-BE49-F238E27FC236}">
                <a16:creationId xmlns:a16="http://schemas.microsoft.com/office/drawing/2014/main" id="{5FFA240A-51DA-1C46-8E34-60E8F5BE3B21}"/>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309369672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Southeast Alaska Region:</a:t>
            </a:r>
          </a:p>
        </p:txBody>
      </p:sp>
      <p:pic>
        <p:nvPicPr>
          <p:cNvPr id="2" name="Picture 1">
            <a:extLst>
              <a:ext uri="{FF2B5EF4-FFF2-40B4-BE49-F238E27FC236}">
                <a16:creationId xmlns:a16="http://schemas.microsoft.com/office/drawing/2014/main" id="{6B6F79E7-E1B8-5E4A-BCFE-26D92A10AA2F}"/>
              </a:ext>
            </a:extLst>
          </p:cNvPr>
          <p:cNvPicPr>
            <a:picLocks noChangeAspect="1"/>
          </p:cNvPicPr>
          <p:nvPr/>
        </p:nvPicPr>
        <p:blipFill>
          <a:blip r:embed="rId2"/>
          <a:stretch>
            <a:fillRect/>
          </a:stretch>
        </p:blipFill>
        <p:spPr>
          <a:xfrm>
            <a:off x="4085767" y="1273886"/>
            <a:ext cx="7695685" cy="4310227"/>
          </a:xfrm>
          <a:prstGeom prst="rect">
            <a:avLst/>
          </a:prstGeom>
        </p:spPr>
      </p:pic>
      <p:sp>
        <p:nvSpPr>
          <p:cNvPr id="3" name="TextBox 2">
            <a:extLst>
              <a:ext uri="{FF2B5EF4-FFF2-40B4-BE49-F238E27FC236}">
                <a16:creationId xmlns:a16="http://schemas.microsoft.com/office/drawing/2014/main" id="{CF8C0E48-7653-5749-9DDB-DFED216416E7}"/>
              </a:ext>
            </a:extLst>
          </p:cNvPr>
          <p:cNvSpPr txBox="1"/>
          <p:nvPr/>
        </p:nvSpPr>
        <p:spPr>
          <a:xfrm>
            <a:off x="6777683" y="5584113"/>
            <a:ext cx="231185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E4E8EE"/>
                </a:solidFill>
                <a:effectLst/>
                <a:uLnTx/>
                <a:uFillTx/>
                <a:latin typeface="Calibri" panose="020F0502020204030204"/>
                <a:ea typeface="+mn-ea"/>
                <a:cs typeface="+mn-cs"/>
              </a:rPr>
              <a:t>Image courtesy of Marine Exchange of Alaska</a:t>
            </a:r>
          </a:p>
        </p:txBody>
      </p:sp>
      <p:sp>
        <p:nvSpPr>
          <p:cNvPr id="7" name="Content Placeholder 2">
            <a:extLst>
              <a:ext uri="{FF2B5EF4-FFF2-40B4-BE49-F238E27FC236}">
                <a16:creationId xmlns:a16="http://schemas.microsoft.com/office/drawing/2014/main" id="{4624250E-279C-174A-B7F9-4D98AA4535A2}"/>
              </a:ext>
            </a:extLst>
          </p:cNvPr>
          <p:cNvSpPr txBox="1">
            <a:spLocks/>
          </p:cNvSpPr>
          <p:nvPr/>
        </p:nvSpPr>
        <p:spPr>
          <a:xfrm>
            <a:off x="410548" y="1544489"/>
            <a:ext cx="3371460" cy="1937497"/>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vessel traffic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Frequent Large passenger vessel and Cruise Ship traffic during summer months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 large amount of small fishing vessels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Regular tug and barge traffic</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 large amount of recreational vessel traffic</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8" name="Rectangle 7">
            <a:extLst>
              <a:ext uri="{FF2B5EF4-FFF2-40B4-BE49-F238E27FC236}">
                <a16:creationId xmlns:a16="http://schemas.microsoft.com/office/drawing/2014/main" id="{8AA7970F-20BC-2B46-B141-F7B0988B24B8}"/>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82767418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Southeast Alaska Region:</a:t>
            </a:r>
          </a:p>
        </p:txBody>
      </p:sp>
      <p:pic>
        <p:nvPicPr>
          <p:cNvPr id="3" name="Picture 2" descr="Map&#10;&#10;Description automatically generated">
            <a:extLst>
              <a:ext uri="{FF2B5EF4-FFF2-40B4-BE49-F238E27FC236}">
                <a16:creationId xmlns:a16="http://schemas.microsoft.com/office/drawing/2014/main" id="{2D258CB6-DFD5-2F4A-81A6-A857E92397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6071" y="1322692"/>
            <a:ext cx="5405534" cy="4054150"/>
          </a:xfrm>
          <a:prstGeom prst="rect">
            <a:avLst/>
          </a:prstGeom>
        </p:spPr>
      </p:pic>
      <p:pic>
        <p:nvPicPr>
          <p:cNvPr id="7" name="Picture 6" descr="A picture containing outdoor, snow, sky, nature&#10;&#10;Description automatically generated">
            <a:extLst>
              <a:ext uri="{FF2B5EF4-FFF2-40B4-BE49-F238E27FC236}">
                <a16:creationId xmlns:a16="http://schemas.microsoft.com/office/drawing/2014/main" id="{ED9ECDAF-2CBD-C147-AF3F-F0A63F8A13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8279" y="3930800"/>
            <a:ext cx="3102500" cy="2326875"/>
          </a:xfrm>
          <a:prstGeom prst="rect">
            <a:avLst/>
          </a:prstGeom>
        </p:spPr>
      </p:pic>
      <p:pic>
        <p:nvPicPr>
          <p:cNvPr id="9" name="Picture 8" descr="A picture containing sky, outdoor&#10;&#10;Description automatically generated">
            <a:extLst>
              <a:ext uri="{FF2B5EF4-FFF2-40B4-BE49-F238E27FC236}">
                <a16:creationId xmlns:a16="http://schemas.microsoft.com/office/drawing/2014/main" id="{17D10EC6-17E2-724A-85C4-D771942552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70337" y="1155331"/>
            <a:ext cx="2511115" cy="1878947"/>
          </a:xfrm>
          <a:prstGeom prst="rect">
            <a:avLst/>
          </a:prstGeom>
        </p:spPr>
      </p:pic>
      <p:sp>
        <p:nvSpPr>
          <p:cNvPr id="10" name="Content Placeholder 2">
            <a:extLst>
              <a:ext uri="{FF2B5EF4-FFF2-40B4-BE49-F238E27FC236}">
                <a16:creationId xmlns:a16="http://schemas.microsoft.com/office/drawing/2014/main" id="{57DF9571-58C3-D948-A865-4AA27AE36BD1}"/>
              </a:ext>
            </a:extLst>
          </p:cNvPr>
          <p:cNvSpPr txBox="1">
            <a:spLocks/>
          </p:cNvSpPr>
          <p:nvPr/>
        </p:nvSpPr>
        <p:spPr>
          <a:xfrm>
            <a:off x="257762" y="1322692"/>
            <a:ext cx="4930517" cy="2608108"/>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communications challenges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Small fishing vessels and recreational vessels that frequently transit VHF dead zones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VHF RFF/Site outages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VHF is most widely used communications method followed by cell phones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Satellites/Satellite communications blocked/disrupted by mountainous terrain</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Unreliable Satellite speed of service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Sat phones and HF used only on larger vessels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8" name="Rectangle 7">
            <a:extLst>
              <a:ext uri="{FF2B5EF4-FFF2-40B4-BE49-F238E27FC236}">
                <a16:creationId xmlns:a16="http://schemas.microsoft.com/office/drawing/2014/main" id="{9AD8AB81-92D8-DC48-A34F-F146EA065631}"/>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97572907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Southeast Alaska Region:</a:t>
            </a:r>
          </a:p>
        </p:txBody>
      </p:sp>
      <p:pic>
        <p:nvPicPr>
          <p:cNvPr id="3" name="Picture 2" descr="Map&#10;&#10;Description automatically generated">
            <a:extLst>
              <a:ext uri="{FF2B5EF4-FFF2-40B4-BE49-F238E27FC236}">
                <a16:creationId xmlns:a16="http://schemas.microsoft.com/office/drawing/2014/main" id="{2D258CB6-DFD5-2F4A-81A6-A857E92397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91" y="1404593"/>
            <a:ext cx="10989303" cy="8241976"/>
          </a:xfrm>
          <a:prstGeom prst="rect">
            <a:avLst/>
          </a:prstGeom>
        </p:spPr>
      </p:pic>
      <p:sp>
        <p:nvSpPr>
          <p:cNvPr id="6" name="Rectangle 5">
            <a:extLst>
              <a:ext uri="{FF2B5EF4-FFF2-40B4-BE49-F238E27FC236}">
                <a16:creationId xmlns:a16="http://schemas.microsoft.com/office/drawing/2014/main" id="{74A80059-1927-B149-8AE7-8ABF7FE038BF}"/>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13260852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Southcentral Alaska Region:</a:t>
            </a:r>
          </a:p>
        </p:txBody>
      </p:sp>
      <p:pic>
        <p:nvPicPr>
          <p:cNvPr id="2" name="Picture 1">
            <a:extLst>
              <a:ext uri="{FF2B5EF4-FFF2-40B4-BE49-F238E27FC236}">
                <a16:creationId xmlns:a16="http://schemas.microsoft.com/office/drawing/2014/main" id="{555AF712-47F2-814B-AA44-8D1D827E865C}"/>
              </a:ext>
            </a:extLst>
          </p:cNvPr>
          <p:cNvPicPr>
            <a:picLocks noChangeAspect="1"/>
          </p:cNvPicPr>
          <p:nvPr/>
        </p:nvPicPr>
        <p:blipFill>
          <a:blip r:embed="rId2"/>
          <a:stretch>
            <a:fillRect/>
          </a:stretch>
        </p:blipFill>
        <p:spPr>
          <a:xfrm>
            <a:off x="6558051" y="1321836"/>
            <a:ext cx="4797490" cy="4214327"/>
          </a:xfrm>
          <a:prstGeom prst="rect">
            <a:avLst/>
          </a:prstGeom>
        </p:spPr>
      </p:pic>
      <p:sp>
        <p:nvSpPr>
          <p:cNvPr id="7" name="TextBox 6">
            <a:extLst>
              <a:ext uri="{FF2B5EF4-FFF2-40B4-BE49-F238E27FC236}">
                <a16:creationId xmlns:a16="http://schemas.microsoft.com/office/drawing/2014/main" id="{FBA56B83-82EC-F14B-92B6-77C38B720B51}"/>
              </a:ext>
            </a:extLst>
          </p:cNvPr>
          <p:cNvSpPr txBox="1"/>
          <p:nvPr/>
        </p:nvSpPr>
        <p:spPr>
          <a:xfrm>
            <a:off x="7692083" y="5536163"/>
            <a:ext cx="231185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E4E8EE"/>
                </a:solidFill>
                <a:effectLst/>
                <a:uLnTx/>
                <a:uFillTx/>
                <a:latin typeface="Calibri" panose="020F0502020204030204"/>
                <a:ea typeface="+mn-ea"/>
                <a:cs typeface="+mn-cs"/>
              </a:rPr>
              <a:t>Image courtesy of Marine Exchange of Alaska</a:t>
            </a:r>
          </a:p>
        </p:txBody>
      </p:sp>
      <p:sp>
        <p:nvSpPr>
          <p:cNvPr id="9" name="Content Placeholder 2">
            <a:extLst>
              <a:ext uri="{FF2B5EF4-FFF2-40B4-BE49-F238E27FC236}">
                <a16:creationId xmlns:a16="http://schemas.microsoft.com/office/drawing/2014/main" id="{C9557A94-FC58-6B42-A543-CF7829468796}"/>
              </a:ext>
            </a:extLst>
          </p:cNvPr>
          <p:cNvSpPr txBox="1">
            <a:spLocks/>
          </p:cNvSpPr>
          <p:nvPr/>
        </p:nvSpPr>
        <p:spPr>
          <a:xfrm>
            <a:off x="689107" y="1576219"/>
            <a:ext cx="3371460" cy="1937497"/>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vessel traffic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Some Large passenger vessel and Cruise Ship traffic during summer months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 large amount of small fishing vessels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Regular tug and barge traffic</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 large amount of recreational vessel traffic</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Tanker traffic into Valdez and Cook Inlet</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8" name="Rectangle 7">
            <a:extLst>
              <a:ext uri="{FF2B5EF4-FFF2-40B4-BE49-F238E27FC236}">
                <a16:creationId xmlns:a16="http://schemas.microsoft.com/office/drawing/2014/main" id="{7CDEF111-D691-D64C-948D-27011313FD75}"/>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5107166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Southcentral Alaska Region:</a:t>
            </a:r>
          </a:p>
        </p:txBody>
      </p:sp>
      <p:pic>
        <p:nvPicPr>
          <p:cNvPr id="7" name="Picture 6" descr="Map&#10;&#10;Description automatically generated">
            <a:extLst>
              <a:ext uri="{FF2B5EF4-FFF2-40B4-BE49-F238E27FC236}">
                <a16:creationId xmlns:a16="http://schemas.microsoft.com/office/drawing/2014/main" id="{E9EC11EA-772B-4F41-9763-6ECAD3EE6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79806" y="1188097"/>
            <a:ext cx="4070775" cy="4370356"/>
          </a:xfrm>
          <a:prstGeom prst="rect">
            <a:avLst/>
          </a:prstGeom>
        </p:spPr>
      </p:pic>
      <p:pic>
        <p:nvPicPr>
          <p:cNvPr id="8" name="Picture 7">
            <a:extLst>
              <a:ext uri="{FF2B5EF4-FFF2-40B4-BE49-F238E27FC236}">
                <a16:creationId xmlns:a16="http://schemas.microsoft.com/office/drawing/2014/main" id="{B7D08F0F-B820-794C-A2A7-BF801CBC9857}"/>
              </a:ext>
            </a:extLst>
          </p:cNvPr>
          <p:cNvPicPr>
            <a:picLocks noChangeAspect="1"/>
          </p:cNvPicPr>
          <p:nvPr/>
        </p:nvPicPr>
        <p:blipFill>
          <a:blip r:embed="rId3"/>
          <a:stretch>
            <a:fillRect/>
          </a:stretch>
        </p:blipFill>
        <p:spPr>
          <a:xfrm>
            <a:off x="6105096" y="1090307"/>
            <a:ext cx="2564354" cy="1764860"/>
          </a:xfrm>
          <a:prstGeom prst="rect">
            <a:avLst/>
          </a:prstGeom>
        </p:spPr>
      </p:pic>
      <p:pic>
        <p:nvPicPr>
          <p:cNvPr id="9" name="Picture 8">
            <a:extLst>
              <a:ext uri="{FF2B5EF4-FFF2-40B4-BE49-F238E27FC236}">
                <a16:creationId xmlns:a16="http://schemas.microsoft.com/office/drawing/2014/main" id="{805CE3CB-8D23-B048-A00C-0C0C4FA7D2ED}"/>
              </a:ext>
            </a:extLst>
          </p:cNvPr>
          <p:cNvPicPr>
            <a:picLocks noChangeAspect="1"/>
          </p:cNvPicPr>
          <p:nvPr/>
        </p:nvPicPr>
        <p:blipFill>
          <a:blip r:embed="rId4"/>
          <a:stretch>
            <a:fillRect/>
          </a:stretch>
        </p:blipFill>
        <p:spPr>
          <a:xfrm>
            <a:off x="9051264" y="4920342"/>
            <a:ext cx="2933294" cy="1816359"/>
          </a:xfrm>
          <a:prstGeom prst="rect">
            <a:avLst/>
          </a:prstGeom>
        </p:spPr>
      </p:pic>
      <p:sp>
        <p:nvSpPr>
          <p:cNvPr id="11" name="Content Placeholder 2">
            <a:extLst>
              <a:ext uri="{FF2B5EF4-FFF2-40B4-BE49-F238E27FC236}">
                <a16:creationId xmlns:a16="http://schemas.microsoft.com/office/drawing/2014/main" id="{4AB30037-DD45-A94F-85C3-0E386F55A910}"/>
              </a:ext>
            </a:extLst>
          </p:cNvPr>
          <p:cNvSpPr txBox="1">
            <a:spLocks/>
          </p:cNvSpPr>
          <p:nvPr/>
        </p:nvSpPr>
        <p:spPr>
          <a:xfrm>
            <a:off x="410548" y="1442824"/>
            <a:ext cx="4930517" cy="3256344"/>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communications challenges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Small fishing vessels and recreational vessels that frequently transit VHF dead zones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VHF outages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VHF is most widely used communications method followed by cell phones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Satellites/Satellite communications blocked/disrupted by mountainous terrain</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Unreliable Satellite speed of service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Sat phones and HF used only on larger vessels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Several large weather forecast regions with differing conditions, </a:t>
            </a:r>
            <a:r>
              <a:rPr kumimoji="0" lang="en-US" sz="28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ie</a:t>
            </a: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PWS and Shelikof Strait</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Glacial Fog and narrow waterways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Mariners with satellite service now use WhatsApp</a:t>
            </a:r>
          </a:p>
          <a:p>
            <a:pPr marL="685800" marR="0" lvl="1"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Info groups can be established</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10" name="Rectangle 9">
            <a:extLst>
              <a:ext uri="{FF2B5EF4-FFF2-40B4-BE49-F238E27FC236}">
                <a16:creationId xmlns:a16="http://schemas.microsoft.com/office/drawing/2014/main" id="{9FD0301D-614F-E347-BAE7-8A6D9BDBDAE7}"/>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397380407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Chukchi Sea Region:</a:t>
            </a:r>
          </a:p>
        </p:txBody>
      </p:sp>
      <p:pic>
        <p:nvPicPr>
          <p:cNvPr id="6" name="Picture 5" descr="Map&#10;&#10;Description automatically generated">
            <a:extLst>
              <a:ext uri="{FF2B5EF4-FFF2-40B4-BE49-F238E27FC236}">
                <a16:creationId xmlns:a16="http://schemas.microsoft.com/office/drawing/2014/main" id="{2715B95D-AEC3-8246-9930-0C2D8B614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9044" y="1256521"/>
            <a:ext cx="4998978" cy="4158343"/>
          </a:xfrm>
          <a:prstGeom prst="rect">
            <a:avLst/>
          </a:prstGeom>
        </p:spPr>
      </p:pic>
      <p:sp>
        <p:nvSpPr>
          <p:cNvPr id="8" name="Content Placeholder 2">
            <a:extLst>
              <a:ext uri="{FF2B5EF4-FFF2-40B4-BE49-F238E27FC236}">
                <a16:creationId xmlns:a16="http://schemas.microsoft.com/office/drawing/2014/main" id="{3D2F0004-EB28-DB4A-895B-DA2FF61CBF68}"/>
              </a:ext>
            </a:extLst>
          </p:cNvPr>
          <p:cNvSpPr txBox="1">
            <a:spLocks/>
          </p:cNvSpPr>
          <p:nvPr/>
        </p:nvSpPr>
        <p:spPr>
          <a:xfrm>
            <a:off x="257762" y="1443802"/>
            <a:ext cx="4930517" cy="210630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communications challenges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No USCG VHF site </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Congested waterways in southern part of the region</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No VHF weather broadcasts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VHF becomes a ‘party line” during subsistence activities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NWS has need for weather observations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Rectangle 6">
            <a:extLst>
              <a:ext uri="{FF2B5EF4-FFF2-40B4-BE49-F238E27FC236}">
                <a16:creationId xmlns:a16="http://schemas.microsoft.com/office/drawing/2014/main" id="{3590DA52-D874-B14D-80C2-A483CAC1C073}"/>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415929396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79A0D42-9C6B-534A-AD18-F8D98C51714D}"/>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
        <p:nvSpPr>
          <p:cNvPr id="2" name="TextBox 1">
            <a:extLst>
              <a:ext uri="{FF2B5EF4-FFF2-40B4-BE49-F238E27FC236}">
                <a16:creationId xmlns:a16="http://schemas.microsoft.com/office/drawing/2014/main" id="{203697DD-1BC1-4068-A997-14E52005B11A}"/>
              </a:ext>
            </a:extLst>
          </p:cNvPr>
          <p:cNvSpPr txBox="1"/>
          <p:nvPr/>
        </p:nvSpPr>
        <p:spPr>
          <a:xfrm>
            <a:off x="1031821" y="1899133"/>
            <a:ext cx="9746451" cy="3693319"/>
          </a:xfrm>
          <a:prstGeom prst="rect">
            <a:avLst/>
          </a:prstGeom>
          <a:noFill/>
        </p:spPr>
        <p:txBody>
          <a:bodyPr wrap="none" rtlCol="0">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Repeater Tower Height Extension – Potential Near-term Low-cost Option</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Effective-Earth Radius, Height Scaling Dependent upon the index of refraction atmospheric profile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Repeater Power Adjustment – Potential Near/midterm -term Option</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Increase power</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Phase-array beaming</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Exotic VHF Propagation Modes – Appear to be low reliability</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Sporadic-e (unreliable – Dependent upon the solar weather)</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Tropospheric ducting (unreliable – Dependent upon Temperate and Air density profiles)</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Auroral (unreliable in most areas of the world but might have value in the polar regions)</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Meteor scatter (unreliable and only provide shot burst information spans)</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Earth-Moon-Earth (time-dependent and moon is very low in the arctic sky)</a:t>
            </a:r>
          </a:p>
        </p:txBody>
      </p:sp>
      <p:sp>
        <p:nvSpPr>
          <p:cNvPr id="3" name="TextBox 2">
            <a:extLst>
              <a:ext uri="{FF2B5EF4-FFF2-40B4-BE49-F238E27FC236}">
                <a16:creationId xmlns:a16="http://schemas.microsoft.com/office/drawing/2014/main" id="{38D144AB-4242-464B-8DD3-7C6BFF4904DA}"/>
              </a:ext>
            </a:extLst>
          </p:cNvPr>
          <p:cNvSpPr txBox="1"/>
          <p:nvPr/>
        </p:nvSpPr>
        <p:spPr>
          <a:xfrm>
            <a:off x="629564" y="597877"/>
            <a:ext cx="759759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VHF Communication Augmentation (Future Considerations)</a:t>
            </a:r>
          </a:p>
        </p:txBody>
      </p:sp>
      <p:sp>
        <p:nvSpPr>
          <p:cNvPr id="5" name="Rectangle 4">
            <a:extLst>
              <a:ext uri="{FF2B5EF4-FFF2-40B4-BE49-F238E27FC236}">
                <a16:creationId xmlns:a16="http://schemas.microsoft.com/office/drawing/2014/main" id="{07BD6016-2546-4954-B6DA-4D4E899C5471}"/>
              </a:ext>
            </a:extLst>
          </p:cNvPr>
          <p:cNvSpPr/>
          <p:nvPr/>
        </p:nvSpPr>
        <p:spPr>
          <a:xfrm>
            <a:off x="629564" y="1059542"/>
            <a:ext cx="102507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Performed modeling simulation of existing infrastructure to identify possible improvements/upgrades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that could noticeably improve artic communications  such as:</a:t>
            </a:r>
            <a:endPar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38200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79A0D42-9C6B-534A-AD18-F8D98C51714D}"/>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pic>
        <p:nvPicPr>
          <p:cNvPr id="1026" name="Picture 2">
            <a:extLst>
              <a:ext uri="{FF2B5EF4-FFF2-40B4-BE49-F238E27FC236}">
                <a16:creationId xmlns:a16="http://schemas.microsoft.com/office/drawing/2014/main" id="{331B918F-B67E-412F-8FA4-BBF598C60D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0369" y="2396462"/>
            <a:ext cx="4341203" cy="227078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15F8FD6-D708-4343-9757-22AE475A72C8}"/>
              </a:ext>
            </a:extLst>
          </p:cNvPr>
          <p:cNvSpPr txBox="1"/>
          <p:nvPr/>
        </p:nvSpPr>
        <p:spPr>
          <a:xfrm>
            <a:off x="629564" y="597877"/>
            <a:ext cx="745351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Archival Analysis of Artic Maritime Traffic through AIS data</a:t>
            </a:r>
          </a:p>
        </p:txBody>
      </p:sp>
      <p:sp>
        <p:nvSpPr>
          <p:cNvPr id="3" name="TextBox 2">
            <a:extLst>
              <a:ext uri="{FF2B5EF4-FFF2-40B4-BE49-F238E27FC236}">
                <a16:creationId xmlns:a16="http://schemas.microsoft.com/office/drawing/2014/main" id="{11AF3B6B-1E0D-42D0-B03F-E5EB8FC1D1B0}"/>
              </a:ext>
            </a:extLst>
          </p:cNvPr>
          <p:cNvSpPr txBox="1"/>
          <p:nvPr/>
        </p:nvSpPr>
        <p:spPr>
          <a:xfrm>
            <a:off x="629564" y="2054661"/>
            <a:ext cx="25519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Traffic Trending Analyses</a:t>
            </a:r>
          </a:p>
        </p:txBody>
      </p:sp>
      <p:sp>
        <p:nvSpPr>
          <p:cNvPr id="5" name="TextBox 4">
            <a:extLst>
              <a:ext uri="{FF2B5EF4-FFF2-40B4-BE49-F238E27FC236}">
                <a16:creationId xmlns:a16="http://schemas.microsoft.com/office/drawing/2014/main" id="{BADC5BB3-D154-4F76-854A-D90D3E38E57F}"/>
              </a:ext>
            </a:extLst>
          </p:cNvPr>
          <p:cNvSpPr txBox="1"/>
          <p:nvPr/>
        </p:nvSpPr>
        <p:spPr>
          <a:xfrm>
            <a:off x="664733" y="2423993"/>
            <a:ext cx="10785517" cy="3416320"/>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Assess Maritime Type Historical Trending such as for: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Fishing ships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Cargo vessels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Tugs and special craft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Pleasure Craft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Assess Historical Changes of Maritime Activity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Daily cyclic activity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Seasonal activity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Assess Historical Traffic Impacts to Weather Conditions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Merge traffic archival data with NOAA archival weather to establish trending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Examine ice-cover impacts on maritime traffic by merging maritime traffic with NOAA/NASA archival data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F418B4D4-CAEC-4F0D-98A7-78CE515EF07B}"/>
              </a:ext>
            </a:extLst>
          </p:cNvPr>
          <p:cNvSpPr txBox="1"/>
          <p:nvPr/>
        </p:nvSpPr>
        <p:spPr>
          <a:xfrm>
            <a:off x="617841" y="1027275"/>
            <a:ext cx="1065975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Perform study of AIS archival traffic data using online services such as MarineTraffic. The increase in maritime traffic will have an impact on the reliability and quality of marine communications. This analysis will identify trends that can be used to help predict future maritime communication needs.</a:t>
            </a:r>
          </a:p>
        </p:txBody>
      </p:sp>
    </p:spTree>
    <p:extLst>
      <p:ext uri="{BB962C8B-B14F-4D97-AF65-F5344CB8AC3E}">
        <p14:creationId xmlns:p14="http://schemas.microsoft.com/office/powerpoint/2010/main" val="4140593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79A0D42-9C6B-534A-AD18-F8D98C51714D}"/>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
        <p:nvSpPr>
          <p:cNvPr id="3" name="TextBox 2">
            <a:extLst>
              <a:ext uri="{FF2B5EF4-FFF2-40B4-BE49-F238E27FC236}">
                <a16:creationId xmlns:a16="http://schemas.microsoft.com/office/drawing/2014/main" id="{D9F54497-F48E-4219-860F-1C241C36DD3C}"/>
              </a:ext>
            </a:extLst>
          </p:cNvPr>
          <p:cNvSpPr txBox="1"/>
          <p:nvPr/>
        </p:nvSpPr>
        <p:spPr>
          <a:xfrm>
            <a:off x="629564" y="586154"/>
            <a:ext cx="1011732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Maritime Cognitive Radio Networks (MCRN) – Future Potential Implementation </a:t>
            </a:r>
          </a:p>
        </p:txBody>
      </p:sp>
      <p:sp>
        <p:nvSpPr>
          <p:cNvPr id="4" name="TextBox 3">
            <a:extLst>
              <a:ext uri="{FF2B5EF4-FFF2-40B4-BE49-F238E27FC236}">
                <a16:creationId xmlns:a16="http://schemas.microsoft.com/office/drawing/2014/main" id="{A313AB83-7BDD-424B-B00C-EBFF1F96C21E}"/>
              </a:ext>
            </a:extLst>
          </p:cNvPr>
          <p:cNvSpPr txBox="1"/>
          <p:nvPr/>
        </p:nvSpPr>
        <p:spPr>
          <a:xfrm>
            <a:off x="629564" y="1100739"/>
            <a:ext cx="1063092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In the future, the number of ships and services will grow with potential competition for limited communication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Bandwidth.  An effective way to manage these limited resources is by implementing MCRN which utilizes SoA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Software Define Radio (SDR) Technology and Artificial Intelligence (AI) methods.  What MCRN provides:</a:t>
            </a:r>
          </a:p>
        </p:txBody>
      </p:sp>
      <p:sp>
        <p:nvSpPr>
          <p:cNvPr id="5" name="TextBox 4">
            <a:extLst>
              <a:ext uri="{FF2B5EF4-FFF2-40B4-BE49-F238E27FC236}">
                <a16:creationId xmlns:a16="http://schemas.microsoft.com/office/drawing/2014/main" id="{66E692C1-51DA-4EC7-8CB9-6E2CF08B971B}"/>
              </a:ext>
            </a:extLst>
          </p:cNvPr>
          <p:cNvSpPr txBox="1"/>
          <p:nvPr/>
        </p:nvSpPr>
        <p:spPr>
          <a:xfrm>
            <a:off x="629563" y="2115411"/>
            <a:ext cx="11304529" cy="317009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Overcome Radio Spectrum Scarcity:  </a:t>
            </a:r>
            <a:r>
              <a:rPr kumimoji="0" lang="en-US" sz="1600" b="0" i="0" u="none" strike="noStrike" kern="1200" cap="none" spc="0" normalizeH="0" baseline="0" noProof="0" dirty="0">
                <a:ln>
                  <a:noFill/>
                </a:ln>
                <a:solidFill>
                  <a:srgbClr val="E4E8EE"/>
                </a:solidFill>
                <a:effectLst/>
                <a:uLnTx/>
                <a:uFillTx/>
                <a:latin typeface="Calibri" panose="020F0502020204030204"/>
                <a:ea typeface="+mn-ea"/>
                <a:cs typeface="+mn-cs"/>
              </a:rPr>
              <a:t>By sensing spectrum utilization, MCRN can broadcast on unused radio spectrum</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Avoid Intentional radio Jamming Scenarios:  </a:t>
            </a:r>
            <a:r>
              <a:rPr kumimoji="0" lang="en-US" sz="1600" b="0" i="0" u="none" strike="noStrike" kern="1200" cap="none" spc="0" normalizeH="0" baseline="0" noProof="0" dirty="0">
                <a:ln>
                  <a:noFill/>
                </a:ln>
                <a:solidFill>
                  <a:srgbClr val="E4E8EE"/>
                </a:solidFill>
                <a:effectLst/>
                <a:uLnTx/>
                <a:uFillTx/>
                <a:latin typeface="Calibri" panose="020F0502020204030204"/>
                <a:ea typeface="+mn-ea"/>
                <a:cs typeface="+mn-cs"/>
              </a:rPr>
              <a:t>By sensing channel availability and even predicting the jammer’s tactics, MCRN can evade jamming by dynamically and preemptively switching to higher quality channels.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Switch to Power Saving Protocol: </a:t>
            </a:r>
            <a:r>
              <a:rPr kumimoji="0" lang="en-US" sz="1600" b="0" i="0" u="none" strike="noStrike" kern="1200" cap="none" spc="0" normalizeH="0" baseline="0" noProof="0" dirty="0">
                <a:ln>
                  <a:noFill/>
                </a:ln>
                <a:solidFill>
                  <a:srgbClr val="E4E8EE"/>
                </a:solidFill>
                <a:effectLst/>
                <a:uLnTx/>
                <a:uFillTx/>
                <a:latin typeface="Calibri" panose="020F0502020204030204"/>
                <a:ea typeface="+mn-ea"/>
                <a:cs typeface="+mn-cs"/>
              </a:rPr>
              <a:t>By predicting rain/snow fade and reconfiguring transmitters/receivers for optimum bandwidth, MCRN improve communication quality when and where the information is needed most.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Improved Satellite Communications:  </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By predicting rain/snow fade and reconfiguring transmitters/receivers for optimum bandwidth, MCRN improve communication quality when and where the information is needed most.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Improved Quality of Service:  </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By sensing environmental and inadvertent man-made radio interferences, MCRN can select frequency channels with a higher Signal to Noise Ratio (SNR)</a:t>
            </a:r>
          </a:p>
        </p:txBody>
      </p:sp>
    </p:spTree>
    <p:extLst>
      <p:ext uri="{BB962C8B-B14F-4D97-AF65-F5344CB8AC3E}">
        <p14:creationId xmlns:p14="http://schemas.microsoft.com/office/powerpoint/2010/main" val="418528235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C753185-2681-4316-84A8-A8D575D698F4}"/>
              </a:ext>
            </a:extLst>
          </p:cNvPr>
          <p:cNvSpPr txBox="1"/>
          <p:nvPr/>
        </p:nvSpPr>
        <p:spPr>
          <a:xfrm>
            <a:off x="3043767" y="2545259"/>
            <a:ext cx="6104466" cy="221599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ADAC Year 8 Annual Meeting </a:t>
            </a:r>
            <a:b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0B0F0"/>
                </a:solidFill>
                <a:effectLst/>
                <a:uLnTx/>
                <a:uFillTx/>
                <a:latin typeface="Calibri" panose="020F0502020204030204"/>
                <a:ea typeface="+mn-ea"/>
                <a:cs typeface="+mn-cs"/>
              </a:rPr>
              <a:t>...Via Conference Call, 19-20 April 2022</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ADAC Project Briefing</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2000" b="0" i="1" u="none" strike="noStrike" kern="1200" cap="none" spc="0" normalizeH="0" baseline="0" noProof="0" dirty="0">
                <a:ln>
                  <a:noFill/>
                </a:ln>
                <a:solidFill>
                  <a:srgbClr val="FFFF00"/>
                </a:solidFill>
                <a:effectLst/>
                <a:uLnTx/>
                <a:uFillTx/>
                <a:latin typeface="Calibri" panose="020F0502020204030204"/>
                <a:ea typeface="+mn-ea"/>
                <a:cs typeface="+mn-cs"/>
              </a:rPr>
              <a:t>Alaska and Arctic Maritime Communications and Connectivity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solidFill>
                <a:srgbClr val="FFFF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FFFF00"/>
                </a:solidFill>
                <a:effectLst/>
                <a:uLnTx/>
                <a:uFillTx/>
                <a:latin typeface="Calibri" panose="020F0502020204030204"/>
                <a:ea typeface="+mn-ea"/>
                <a:cs typeface="+mn-cs"/>
              </a:rPr>
              <a:t>BACKUP SLIDES</a:t>
            </a:r>
            <a:endPar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28833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Map&#10;&#10;Description automatically generated">
            <a:extLst>
              <a:ext uri="{FF2B5EF4-FFF2-40B4-BE49-F238E27FC236}">
                <a16:creationId xmlns:a16="http://schemas.microsoft.com/office/drawing/2014/main" id="{9FBB44CC-A861-4966-9BC5-7F8EDF3A0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6" y="1385587"/>
            <a:ext cx="12202796" cy="13100835"/>
          </a:xfrm>
          <a:prstGeom prst="rect">
            <a:avLst/>
          </a:prstGeom>
        </p:spPr>
      </p:pic>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Southcentral Alaska Region:</a:t>
            </a:r>
          </a:p>
        </p:txBody>
      </p:sp>
      <p:pic>
        <p:nvPicPr>
          <p:cNvPr id="7" name="Picture 6" descr="Map&#10;&#10;Description automatically generated">
            <a:extLst>
              <a:ext uri="{FF2B5EF4-FFF2-40B4-BE49-F238E27FC236}">
                <a16:creationId xmlns:a16="http://schemas.microsoft.com/office/drawing/2014/main" id="{E9EC11EA-772B-4F41-9763-6ECAD3EE6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1627" y="1385587"/>
            <a:ext cx="7081255" cy="7602386"/>
          </a:xfrm>
          <a:prstGeom prst="rect">
            <a:avLst/>
          </a:prstGeom>
        </p:spPr>
      </p:pic>
      <p:sp>
        <p:nvSpPr>
          <p:cNvPr id="6" name="Rectangle 5">
            <a:extLst>
              <a:ext uri="{FF2B5EF4-FFF2-40B4-BE49-F238E27FC236}">
                <a16:creationId xmlns:a16="http://schemas.microsoft.com/office/drawing/2014/main" id="{E1C1D2FA-1C08-6A47-9160-A60E133EEF76}"/>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268767268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Alaska Peninsula and Aleutian Island Region:</a:t>
            </a:r>
          </a:p>
        </p:txBody>
      </p:sp>
      <p:pic>
        <p:nvPicPr>
          <p:cNvPr id="2" name="Picture 1">
            <a:extLst>
              <a:ext uri="{FF2B5EF4-FFF2-40B4-BE49-F238E27FC236}">
                <a16:creationId xmlns:a16="http://schemas.microsoft.com/office/drawing/2014/main" id="{4CA5C800-671D-4046-9575-AA79A7DD5133}"/>
              </a:ext>
            </a:extLst>
          </p:cNvPr>
          <p:cNvPicPr>
            <a:picLocks noChangeAspect="1"/>
          </p:cNvPicPr>
          <p:nvPr/>
        </p:nvPicPr>
        <p:blipFill>
          <a:blip r:embed="rId2"/>
          <a:stretch>
            <a:fillRect/>
          </a:stretch>
        </p:blipFill>
        <p:spPr>
          <a:xfrm>
            <a:off x="6252432" y="1681337"/>
            <a:ext cx="5386987" cy="3195463"/>
          </a:xfrm>
          <a:prstGeom prst="rect">
            <a:avLst/>
          </a:prstGeom>
        </p:spPr>
      </p:pic>
      <p:sp>
        <p:nvSpPr>
          <p:cNvPr id="6" name="TextBox 5">
            <a:extLst>
              <a:ext uri="{FF2B5EF4-FFF2-40B4-BE49-F238E27FC236}">
                <a16:creationId xmlns:a16="http://schemas.microsoft.com/office/drawing/2014/main" id="{EAA41C2F-BC12-244D-B203-C7D2DC5635F5}"/>
              </a:ext>
            </a:extLst>
          </p:cNvPr>
          <p:cNvSpPr txBox="1"/>
          <p:nvPr/>
        </p:nvSpPr>
        <p:spPr>
          <a:xfrm>
            <a:off x="7692083" y="4836034"/>
            <a:ext cx="231185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E4E8EE"/>
                </a:solidFill>
                <a:effectLst/>
                <a:uLnTx/>
                <a:uFillTx/>
                <a:latin typeface="Calibri" panose="020F0502020204030204"/>
                <a:ea typeface="+mn-ea"/>
                <a:cs typeface="+mn-cs"/>
              </a:rPr>
              <a:t>Image courtesy of Marine Exchange of Alaska</a:t>
            </a:r>
          </a:p>
        </p:txBody>
      </p:sp>
      <p:sp>
        <p:nvSpPr>
          <p:cNvPr id="7" name="Content Placeholder 2">
            <a:extLst>
              <a:ext uri="{FF2B5EF4-FFF2-40B4-BE49-F238E27FC236}">
                <a16:creationId xmlns:a16="http://schemas.microsoft.com/office/drawing/2014/main" id="{B754CE38-F278-9F44-9B97-8E915A32D489}"/>
              </a:ext>
            </a:extLst>
          </p:cNvPr>
          <p:cNvSpPr txBox="1">
            <a:spLocks/>
          </p:cNvSpPr>
          <p:nvPr/>
        </p:nvSpPr>
        <p:spPr>
          <a:xfrm>
            <a:off x="410547" y="1544490"/>
            <a:ext cx="4040339" cy="2276612"/>
          </a:xfrm>
          <a:prstGeom prst="rect">
            <a:avLst/>
          </a:prstGeom>
        </p:spPr>
        <p:txBody>
          <a:bodyPr vert="horz" lIns="91440" tIns="45720" rIns="91440" bIns="45720" rtlCol="0">
            <a:normAutofit fontScale="62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vessel traffic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High volume of foreign deep-draft vessel traffic</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Large Fishing vessels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Very few passenger vessels and recreational vessels</a:t>
            </a: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8" name="Rectangle 7">
            <a:extLst>
              <a:ext uri="{FF2B5EF4-FFF2-40B4-BE49-F238E27FC236}">
                <a16:creationId xmlns:a16="http://schemas.microsoft.com/office/drawing/2014/main" id="{1E05F81E-8D6E-0A44-8DDC-7F075776850E}"/>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42410036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Alaska Peninsula and Aleutian Island Region :</a:t>
            </a:r>
          </a:p>
        </p:txBody>
      </p:sp>
      <p:pic>
        <p:nvPicPr>
          <p:cNvPr id="3" name="Picture 2" descr="Chart, map, treemap chart&#10;&#10;Description automatically generated">
            <a:extLst>
              <a:ext uri="{FF2B5EF4-FFF2-40B4-BE49-F238E27FC236}">
                <a16:creationId xmlns:a16="http://schemas.microsoft.com/office/drawing/2014/main" id="{47DD41F1-12FE-D747-945E-29A000C86D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43991" y="1612339"/>
            <a:ext cx="4400058" cy="2215632"/>
          </a:xfrm>
          <a:prstGeom prst="rect">
            <a:avLst/>
          </a:prstGeom>
        </p:spPr>
      </p:pic>
      <p:sp>
        <p:nvSpPr>
          <p:cNvPr id="6" name="Content Placeholder 2">
            <a:extLst>
              <a:ext uri="{FF2B5EF4-FFF2-40B4-BE49-F238E27FC236}">
                <a16:creationId xmlns:a16="http://schemas.microsoft.com/office/drawing/2014/main" id="{07747122-5E69-0F48-8324-014505FFB991}"/>
              </a:ext>
            </a:extLst>
          </p:cNvPr>
          <p:cNvSpPr txBox="1">
            <a:spLocks/>
          </p:cNvSpPr>
          <p:nvPr/>
        </p:nvSpPr>
        <p:spPr>
          <a:xfrm>
            <a:off x="257762" y="1491270"/>
            <a:ext cx="5719144" cy="2293498"/>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communications challenges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Almost no VHF infrastructure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Very remote region with great distances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Most vessels utilize HF, Satellite Communications, and AIS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Vessel contact difficult via Sat phone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AIS monitoring of foreign vessel traffic labor-intensive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Frequent severe weather</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Need for greater fidelity with air temperature in marine broadcasts to assist with mitigating icing</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Rectangle 6">
            <a:extLst>
              <a:ext uri="{FF2B5EF4-FFF2-40B4-BE49-F238E27FC236}">
                <a16:creationId xmlns:a16="http://schemas.microsoft.com/office/drawing/2014/main" id="{7433B0A7-B70B-EA43-83B3-E895F87F5FF6}"/>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91468434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Bering Sea Region:</a:t>
            </a:r>
          </a:p>
        </p:txBody>
      </p:sp>
      <p:pic>
        <p:nvPicPr>
          <p:cNvPr id="2" name="Picture 1">
            <a:extLst>
              <a:ext uri="{FF2B5EF4-FFF2-40B4-BE49-F238E27FC236}">
                <a16:creationId xmlns:a16="http://schemas.microsoft.com/office/drawing/2014/main" id="{37E2CC7B-2266-6641-ACC1-9040F3AF92FD}"/>
              </a:ext>
            </a:extLst>
          </p:cNvPr>
          <p:cNvPicPr>
            <a:picLocks noChangeAspect="1"/>
          </p:cNvPicPr>
          <p:nvPr/>
        </p:nvPicPr>
        <p:blipFill>
          <a:blip r:embed="rId2"/>
          <a:stretch>
            <a:fillRect/>
          </a:stretch>
        </p:blipFill>
        <p:spPr>
          <a:xfrm>
            <a:off x="6163620" y="1240423"/>
            <a:ext cx="5480267" cy="4377153"/>
          </a:xfrm>
          <a:prstGeom prst="rect">
            <a:avLst/>
          </a:prstGeom>
        </p:spPr>
      </p:pic>
      <p:sp>
        <p:nvSpPr>
          <p:cNvPr id="6" name="TextBox 5">
            <a:extLst>
              <a:ext uri="{FF2B5EF4-FFF2-40B4-BE49-F238E27FC236}">
                <a16:creationId xmlns:a16="http://schemas.microsoft.com/office/drawing/2014/main" id="{7C2C67AA-A59D-4C42-BF89-C7AE1E93EC49}"/>
              </a:ext>
            </a:extLst>
          </p:cNvPr>
          <p:cNvSpPr txBox="1"/>
          <p:nvPr/>
        </p:nvSpPr>
        <p:spPr>
          <a:xfrm>
            <a:off x="7660981" y="5617576"/>
            <a:ext cx="231185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E4E8EE"/>
                </a:solidFill>
                <a:effectLst/>
                <a:uLnTx/>
                <a:uFillTx/>
                <a:latin typeface="Calibri" panose="020F0502020204030204"/>
                <a:ea typeface="+mn-ea"/>
                <a:cs typeface="+mn-cs"/>
              </a:rPr>
              <a:t>Image courtesy of Marine Exchange of Alaska</a:t>
            </a:r>
          </a:p>
        </p:txBody>
      </p:sp>
      <p:sp>
        <p:nvSpPr>
          <p:cNvPr id="7" name="Content Placeholder 2">
            <a:extLst>
              <a:ext uri="{FF2B5EF4-FFF2-40B4-BE49-F238E27FC236}">
                <a16:creationId xmlns:a16="http://schemas.microsoft.com/office/drawing/2014/main" id="{13E0FBA4-FD84-9540-B7D9-3672D33287D8}"/>
              </a:ext>
            </a:extLst>
          </p:cNvPr>
          <p:cNvSpPr txBox="1">
            <a:spLocks/>
          </p:cNvSpPr>
          <p:nvPr/>
        </p:nvSpPr>
        <p:spPr>
          <a:xfrm>
            <a:off x="410548" y="1544490"/>
            <a:ext cx="3371460" cy="2270556"/>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vessel traffic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Large volume of large fishing vessels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Large volume of small fishing vessels near shore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Moderate amount of tank vessels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Moderate amount of tugs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Small recreational vessels traveling great distances offshore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8" name="Rectangle 7">
            <a:extLst>
              <a:ext uri="{FF2B5EF4-FFF2-40B4-BE49-F238E27FC236}">
                <a16:creationId xmlns:a16="http://schemas.microsoft.com/office/drawing/2014/main" id="{61F4BCF4-D73B-3C45-ABC5-255D48B86C51}"/>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24534715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Bering Sea Region:</a:t>
            </a:r>
          </a:p>
        </p:txBody>
      </p:sp>
      <p:pic>
        <p:nvPicPr>
          <p:cNvPr id="3" name="Picture 2" descr="Chart&#10;&#10;Description automatically generated">
            <a:extLst>
              <a:ext uri="{FF2B5EF4-FFF2-40B4-BE49-F238E27FC236}">
                <a16:creationId xmlns:a16="http://schemas.microsoft.com/office/drawing/2014/main" id="{968CE247-C029-054D-96FD-14B8E9B710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2084" y="1430823"/>
            <a:ext cx="4537527" cy="3253144"/>
          </a:xfrm>
          <a:prstGeom prst="rect">
            <a:avLst/>
          </a:prstGeom>
        </p:spPr>
      </p:pic>
      <p:sp>
        <p:nvSpPr>
          <p:cNvPr id="6" name="Content Placeholder 2">
            <a:extLst>
              <a:ext uri="{FF2B5EF4-FFF2-40B4-BE49-F238E27FC236}">
                <a16:creationId xmlns:a16="http://schemas.microsoft.com/office/drawing/2014/main" id="{AE44310A-E8FE-D943-A0A6-5EEE1D53F05A}"/>
              </a:ext>
            </a:extLst>
          </p:cNvPr>
          <p:cNvSpPr txBox="1">
            <a:spLocks/>
          </p:cNvSpPr>
          <p:nvPr/>
        </p:nvSpPr>
        <p:spPr>
          <a:xfrm>
            <a:off x="309400" y="1383246"/>
            <a:ext cx="5786600" cy="2686137"/>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communications challenges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Only one USCG VHF site (</a:t>
            </a:r>
            <a:r>
              <a:rPr kumimoji="0" lang="en-US" sz="2800" b="0" i="0" u="none" strike="noStrike" kern="1200" cap="none" spc="0" normalizeH="0" baseline="0" noProof="0" dirty="0" err="1">
                <a:ln>
                  <a:noFill/>
                </a:ln>
                <a:solidFill>
                  <a:srgbClr val="E4E8EE"/>
                </a:solidFill>
                <a:effectLst/>
                <a:uLnTx/>
                <a:uFillTx/>
                <a:latin typeface="Franklin Gothic Book" panose="020B0503020102020204" pitchFamily="34" charset="0"/>
                <a:ea typeface="+mn-ea"/>
                <a:cs typeface="+mn-cs"/>
              </a:rPr>
              <a:t>Tuklung</a:t>
            </a: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Mountain)</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Congested waterways in southern and northern parts of the region</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Bering strait is a narrow international waterway with safety concerns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No VHF weather broadcasts in northern Bering Sea</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Need for greater fidelity with air temperature in marine broadcasts to assist with mitigating icing</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Mariners with satellite service now use WhatsApp</a:t>
            </a:r>
          </a:p>
          <a:p>
            <a:pPr marL="685800" marR="0" lvl="1"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Info groups can be established</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Rectangle 6">
            <a:extLst>
              <a:ext uri="{FF2B5EF4-FFF2-40B4-BE49-F238E27FC236}">
                <a16:creationId xmlns:a16="http://schemas.microsoft.com/office/drawing/2014/main" id="{0E9E5E5C-7807-8A4E-94B5-A4F37CF5C408}"/>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315799920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Chukchi Sea Region:</a:t>
            </a:r>
          </a:p>
        </p:txBody>
      </p:sp>
      <p:pic>
        <p:nvPicPr>
          <p:cNvPr id="2" name="Picture 1">
            <a:extLst>
              <a:ext uri="{FF2B5EF4-FFF2-40B4-BE49-F238E27FC236}">
                <a16:creationId xmlns:a16="http://schemas.microsoft.com/office/drawing/2014/main" id="{CC335FC4-D919-734A-A672-0B84F637A025}"/>
              </a:ext>
            </a:extLst>
          </p:cNvPr>
          <p:cNvPicPr>
            <a:picLocks noChangeAspect="1"/>
          </p:cNvPicPr>
          <p:nvPr/>
        </p:nvPicPr>
        <p:blipFill>
          <a:blip r:embed="rId2"/>
          <a:stretch>
            <a:fillRect/>
          </a:stretch>
        </p:blipFill>
        <p:spPr>
          <a:xfrm>
            <a:off x="7004180" y="1268963"/>
            <a:ext cx="4498704" cy="5142728"/>
          </a:xfrm>
          <a:prstGeom prst="rect">
            <a:avLst/>
          </a:prstGeom>
        </p:spPr>
      </p:pic>
      <p:sp>
        <p:nvSpPr>
          <p:cNvPr id="6" name="TextBox 5">
            <a:extLst>
              <a:ext uri="{FF2B5EF4-FFF2-40B4-BE49-F238E27FC236}">
                <a16:creationId xmlns:a16="http://schemas.microsoft.com/office/drawing/2014/main" id="{8BD8CF9D-EAA5-5142-9685-B27936571BBD}"/>
              </a:ext>
            </a:extLst>
          </p:cNvPr>
          <p:cNvSpPr txBox="1"/>
          <p:nvPr/>
        </p:nvSpPr>
        <p:spPr>
          <a:xfrm>
            <a:off x="8003103" y="6408581"/>
            <a:ext cx="231185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E4E8EE"/>
                </a:solidFill>
                <a:effectLst/>
                <a:uLnTx/>
                <a:uFillTx/>
                <a:latin typeface="Calibri" panose="020F0502020204030204"/>
                <a:ea typeface="+mn-ea"/>
                <a:cs typeface="+mn-cs"/>
              </a:rPr>
              <a:t>Image courtesy of Marine Exchange of Alaska</a:t>
            </a:r>
          </a:p>
        </p:txBody>
      </p:sp>
      <p:sp>
        <p:nvSpPr>
          <p:cNvPr id="7" name="Content Placeholder 2">
            <a:extLst>
              <a:ext uri="{FF2B5EF4-FFF2-40B4-BE49-F238E27FC236}">
                <a16:creationId xmlns:a16="http://schemas.microsoft.com/office/drawing/2014/main" id="{7C73795A-296A-9C4D-A6C4-59910BAB7235}"/>
              </a:ext>
            </a:extLst>
          </p:cNvPr>
          <p:cNvSpPr txBox="1">
            <a:spLocks/>
          </p:cNvSpPr>
          <p:nvPr/>
        </p:nvSpPr>
        <p:spPr>
          <a:xfrm>
            <a:off x="410547" y="1544489"/>
            <a:ext cx="3719391" cy="1973832"/>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vessel traffic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Most vessels transit near to shore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Moderate amount of Tug traffic</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Small subsistence and recreational vessels travel great distances from shore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8" name="Rectangle 7">
            <a:extLst>
              <a:ext uri="{FF2B5EF4-FFF2-40B4-BE49-F238E27FC236}">
                <a16:creationId xmlns:a16="http://schemas.microsoft.com/office/drawing/2014/main" id="{6A2C1BA4-EDEF-A243-B0C2-E780628D09C3}"/>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1142919790"/>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Chukchi Sea Region:</a:t>
            </a:r>
          </a:p>
        </p:txBody>
      </p:sp>
      <p:pic>
        <p:nvPicPr>
          <p:cNvPr id="6" name="Picture 5" descr="Map&#10;&#10;Description automatically generated">
            <a:extLst>
              <a:ext uri="{FF2B5EF4-FFF2-40B4-BE49-F238E27FC236}">
                <a16:creationId xmlns:a16="http://schemas.microsoft.com/office/drawing/2014/main" id="{2715B95D-AEC3-8246-9930-0C2D8B614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9044" y="1256521"/>
            <a:ext cx="4998978" cy="4158343"/>
          </a:xfrm>
          <a:prstGeom prst="rect">
            <a:avLst/>
          </a:prstGeom>
        </p:spPr>
      </p:pic>
      <p:sp>
        <p:nvSpPr>
          <p:cNvPr id="8" name="Content Placeholder 2">
            <a:extLst>
              <a:ext uri="{FF2B5EF4-FFF2-40B4-BE49-F238E27FC236}">
                <a16:creationId xmlns:a16="http://schemas.microsoft.com/office/drawing/2014/main" id="{3D2F0004-EB28-DB4A-895B-DA2FF61CBF68}"/>
              </a:ext>
            </a:extLst>
          </p:cNvPr>
          <p:cNvSpPr txBox="1">
            <a:spLocks/>
          </p:cNvSpPr>
          <p:nvPr/>
        </p:nvSpPr>
        <p:spPr>
          <a:xfrm>
            <a:off x="257762" y="1443802"/>
            <a:ext cx="4930517" cy="210630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communications challenges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No USCG VHF site </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Congested waterways in southern part of the region</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No VHF weather broadcasts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VHF becomes a ‘party line” during subsistence activities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NWS has need for weather observations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Rectangle 6">
            <a:extLst>
              <a:ext uri="{FF2B5EF4-FFF2-40B4-BE49-F238E27FC236}">
                <a16:creationId xmlns:a16="http://schemas.microsoft.com/office/drawing/2014/main" id="{3590DA52-D874-B14D-80C2-A483CAC1C073}"/>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86492710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Chukchi Sea Region:</a:t>
            </a:r>
          </a:p>
        </p:txBody>
      </p:sp>
      <p:pic>
        <p:nvPicPr>
          <p:cNvPr id="6" name="Picture 5" descr="Map&#10;&#10;Description automatically generated">
            <a:extLst>
              <a:ext uri="{FF2B5EF4-FFF2-40B4-BE49-F238E27FC236}">
                <a16:creationId xmlns:a16="http://schemas.microsoft.com/office/drawing/2014/main" id="{2715B95D-AEC3-8246-9930-0C2D8B614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9044" y="1256521"/>
            <a:ext cx="4998978" cy="4158343"/>
          </a:xfrm>
          <a:prstGeom prst="rect">
            <a:avLst/>
          </a:prstGeom>
        </p:spPr>
      </p:pic>
      <p:sp>
        <p:nvSpPr>
          <p:cNvPr id="8" name="Content Placeholder 2">
            <a:extLst>
              <a:ext uri="{FF2B5EF4-FFF2-40B4-BE49-F238E27FC236}">
                <a16:creationId xmlns:a16="http://schemas.microsoft.com/office/drawing/2014/main" id="{3D2F0004-EB28-DB4A-895B-DA2FF61CBF68}"/>
              </a:ext>
            </a:extLst>
          </p:cNvPr>
          <p:cNvSpPr txBox="1">
            <a:spLocks/>
          </p:cNvSpPr>
          <p:nvPr/>
        </p:nvSpPr>
        <p:spPr>
          <a:xfrm>
            <a:off x="257762" y="1443802"/>
            <a:ext cx="4930517" cy="210630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communications challenges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No USCG VHF site </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Congested waterways in southern part of the region</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No VHF weather broadcasts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VHF becomes a ‘party line” during subsistence activities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NWS has need for weather observations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7" name="Rectangle 6">
            <a:extLst>
              <a:ext uri="{FF2B5EF4-FFF2-40B4-BE49-F238E27FC236}">
                <a16:creationId xmlns:a16="http://schemas.microsoft.com/office/drawing/2014/main" id="{3590DA52-D874-B14D-80C2-A483CAC1C073}"/>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388138428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Beaufort Sea Region:</a:t>
            </a:r>
          </a:p>
        </p:txBody>
      </p:sp>
      <p:pic>
        <p:nvPicPr>
          <p:cNvPr id="2" name="Picture 1">
            <a:extLst>
              <a:ext uri="{FF2B5EF4-FFF2-40B4-BE49-F238E27FC236}">
                <a16:creationId xmlns:a16="http://schemas.microsoft.com/office/drawing/2014/main" id="{92C59630-A1D2-0D49-BEA0-6C85A9D9FBD8}"/>
              </a:ext>
            </a:extLst>
          </p:cNvPr>
          <p:cNvPicPr>
            <a:picLocks noChangeAspect="1"/>
          </p:cNvPicPr>
          <p:nvPr/>
        </p:nvPicPr>
        <p:blipFill>
          <a:blip r:embed="rId2"/>
          <a:stretch>
            <a:fillRect/>
          </a:stretch>
        </p:blipFill>
        <p:spPr>
          <a:xfrm>
            <a:off x="4816479" y="1567542"/>
            <a:ext cx="6829070" cy="4167673"/>
          </a:xfrm>
          <a:prstGeom prst="rect">
            <a:avLst/>
          </a:prstGeom>
        </p:spPr>
      </p:pic>
      <p:sp>
        <p:nvSpPr>
          <p:cNvPr id="6" name="TextBox 5">
            <a:extLst>
              <a:ext uri="{FF2B5EF4-FFF2-40B4-BE49-F238E27FC236}">
                <a16:creationId xmlns:a16="http://schemas.microsoft.com/office/drawing/2014/main" id="{F1FC749F-F164-6942-9DC7-1E4439B3BC53}"/>
              </a:ext>
            </a:extLst>
          </p:cNvPr>
          <p:cNvSpPr txBox="1"/>
          <p:nvPr/>
        </p:nvSpPr>
        <p:spPr>
          <a:xfrm>
            <a:off x="7075088" y="5735215"/>
            <a:ext cx="2311851"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E4E8EE"/>
                </a:solidFill>
                <a:effectLst/>
                <a:uLnTx/>
                <a:uFillTx/>
                <a:latin typeface="Calibri" panose="020F0502020204030204"/>
                <a:ea typeface="+mn-ea"/>
                <a:cs typeface="+mn-cs"/>
              </a:rPr>
              <a:t>Image courtesy of Marine Exchange of Alaska</a:t>
            </a:r>
          </a:p>
        </p:txBody>
      </p:sp>
      <p:sp>
        <p:nvSpPr>
          <p:cNvPr id="7" name="Content Placeholder 2">
            <a:extLst>
              <a:ext uri="{FF2B5EF4-FFF2-40B4-BE49-F238E27FC236}">
                <a16:creationId xmlns:a16="http://schemas.microsoft.com/office/drawing/2014/main" id="{51995E3D-5CE0-5047-851F-5070873C6B5C}"/>
              </a:ext>
            </a:extLst>
          </p:cNvPr>
          <p:cNvSpPr txBox="1">
            <a:spLocks/>
          </p:cNvSpPr>
          <p:nvPr/>
        </p:nvSpPr>
        <p:spPr>
          <a:xfrm>
            <a:off x="410548" y="1544489"/>
            <a:ext cx="3371460" cy="1884511"/>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vessel traffic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Moderate amount of Tug traffic</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Small subsistence and recreational vessels travel great distances from shore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8" name="Rectangle 7">
            <a:extLst>
              <a:ext uri="{FF2B5EF4-FFF2-40B4-BE49-F238E27FC236}">
                <a16:creationId xmlns:a16="http://schemas.microsoft.com/office/drawing/2014/main" id="{EC6D4841-34A3-B549-8D92-8221C9FC9F07}"/>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48816324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60EF7BF-2121-F146-A0A4-9CBC531429D8}"/>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Beaufort Sea Region:</a:t>
            </a:r>
          </a:p>
        </p:txBody>
      </p:sp>
      <p:pic>
        <p:nvPicPr>
          <p:cNvPr id="3" name="Picture 2" descr="A picture containing text, nature&#10;&#10;Description automatically generated">
            <a:extLst>
              <a:ext uri="{FF2B5EF4-FFF2-40B4-BE49-F238E27FC236}">
                <a16:creationId xmlns:a16="http://schemas.microsoft.com/office/drawing/2014/main" id="{85A078F7-2161-314F-A17C-2D17F08143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3553" y="1404185"/>
            <a:ext cx="6020334" cy="3945365"/>
          </a:xfrm>
          <a:prstGeom prst="rect">
            <a:avLst/>
          </a:prstGeom>
        </p:spPr>
      </p:pic>
      <p:sp>
        <p:nvSpPr>
          <p:cNvPr id="7" name="Content Placeholder 2">
            <a:extLst>
              <a:ext uri="{FF2B5EF4-FFF2-40B4-BE49-F238E27FC236}">
                <a16:creationId xmlns:a16="http://schemas.microsoft.com/office/drawing/2014/main" id="{3590C047-8E4D-234B-974D-34D6ABD95D07}"/>
              </a:ext>
            </a:extLst>
          </p:cNvPr>
          <p:cNvSpPr txBox="1">
            <a:spLocks/>
          </p:cNvSpPr>
          <p:nvPr/>
        </p:nvSpPr>
        <p:spPr>
          <a:xfrm>
            <a:off x="257762" y="1322690"/>
            <a:ext cx="4930517" cy="2106309"/>
          </a:xfrm>
          <a:prstGeom prst="rect">
            <a:avLst/>
          </a:prstGeom>
        </p:spPr>
        <p:txBody>
          <a:bodyPr vert="horz" lIns="91440" tIns="45720" rIns="91440" bIns="45720" rtlCol="0">
            <a:normAutofit fontScale="55000" lnSpcReduction="2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Regional communications challenges characterized by:</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No USCG VHF site </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No VHF weather broadcasts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VHF becomes a ‘party line’ during subsistence activities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NWS has need for weather observations</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6" name="Rectangle 5">
            <a:extLst>
              <a:ext uri="{FF2B5EF4-FFF2-40B4-BE49-F238E27FC236}">
                <a16:creationId xmlns:a16="http://schemas.microsoft.com/office/drawing/2014/main" id="{C1207CA1-C07B-4F4D-99C9-E6F14FDE5971}"/>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94608566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20488" y="1547751"/>
            <a:ext cx="9411135" cy="3565424"/>
          </a:xfrm>
        </p:spPr>
        <p:txBody>
          <a:bodyPr>
            <a:normAutofit fontScale="62500" lnSpcReduction="20000"/>
          </a:bodyPr>
          <a:lstStyle/>
          <a:p>
            <a:pPr marL="0" indent="0">
              <a:buNone/>
            </a:pPr>
            <a:r>
              <a:rPr lang="en-US" dirty="0"/>
              <a:t>A comprehensive knowledge product that includes:</a:t>
            </a:r>
          </a:p>
          <a:p>
            <a:pPr marL="0" indent="0">
              <a:buNone/>
            </a:pPr>
            <a:endParaRPr lang="en-US" dirty="0"/>
          </a:p>
          <a:p>
            <a:pPr lvl="0"/>
            <a:r>
              <a:rPr lang="en-US" dirty="0"/>
              <a:t>A review of the current state-of-the-art Alaskan and U.S. Arctic maritime communications and connectivity technologies.</a:t>
            </a:r>
          </a:p>
          <a:p>
            <a:pPr lvl="0"/>
            <a:endParaRPr lang="en-US" dirty="0"/>
          </a:p>
          <a:p>
            <a:pPr lvl="0"/>
            <a:r>
              <a:rPr lang="en-US" dirty="0"/>
              <a:t>Recommendations and conclusions for near-term available state-of-the-art Alaskan and U.S. Arctic maritime communications and connectivity technologies suitable for USCG use.</a:t>
            </a:r>
          </a:p>
          <a:p>
            <a:pPr lvl="0"/>
            <a:endParaRPr lang="en-US" dirty="0"/>
          </a:p>
          <a:p>
            <a:pPr lvl="0"/>
            <a:r>
              <a:rPr lang="en-US" dirty="0"/>
              <a:t>Recommendations and conclusions for medium-and-long term future Alaskan and U.S. Arctic maritime communication and connectivity technologies.</a:t>
            </a:r>
          </a:p>
          <a:p>
            <a:pPr lvl="0"/>
            <a:endParaRPr lang="en-US" dirty="0"/>
          </a:p>
          <a:p>
            <a:r>
              <a:rPr lang="en-US" dirty="0"/>
              <a:t>Detailed recommendations and conclusions on Alaskan and U.S. Arctic maritime communications connectivity transition pathways (focused on Alaskan and U.S. Arctic maritime regions. </a:t>
            </a:r>
          </a:p>
        </p:txBody>
      </p:sp>
      <p:sp>
        <p:nvSpPr>
          <p:cNvPr id="7" name="Title 1">
            <a:extLst>
              <a:ext uri="{FF2B5EF4-FFF2-40B4-BE49-F238E27FC236}">
                <a16:creationId xmlns:a16="http://schemas.microsoft.com/office/drawing/2014/main" id="{0ECF7453-60BF-A544-96E9-D7FFE84DCC94}"/>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Planned Research Outcomes:</a:t>
            </a:r>
          </a:p>
        </p:txBody>
      </p:sp>
      <p:sp>
        <p:nvSpPr>
          <p:cNvPr id="5" name="Rectangle 4">
            <a:extLst>
              <a:ext uri="{FF2B5EF4-FFF2-40B4-BE49-F238E27FC236}">
                <a16:creationId xmlns:a16="http://schemas.microsoft.com/office/drawing/2014/main" id="{45DAEA38-7040-284E-9706-093BD101DF18}"/>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20824876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378877" y="1608502"/>
            <a:ext cx="8273168" cy="3243975"/>
          </a:xfrm>
        </p:spPr>
        <p:txBody>
          <a:bodyPr>
            <a:normAutofit fontScale="92500" lnSpcReduction="20000"/>
          </a:bodyPr>
          <a:lstStyle/>
          <a:p>
            <a:r>
              <a:rPr lang="en-US" dirty="0"/>
              <a:t>Conducted project kickoff meeting</a:t>
            </a:r>
          </a:p>
          <a:p>
            <a:r>
              <a:rPr lang="en-US" dirty="0"/>
              <a:t>Formed Core Team</a:t>
            </a:r>
          </a:p>
          <a:p>
            <a:r>
              <a:rPr lang="en-US" dirty="0"/>
              <a:t>Completed Second draft of literature review</a:t>
            </a:r>
          </a:p>
          <a:p>
            <a:r>
              <a:rPr lang="en-US" dirty="0"/>
              <a:t>Completed 36 Engaging the community meetings</a:t>
            </a:r>
          </a:p>
          <a:p>
            <a:r>
              <a:rPr lang="en-US" dirty="0"/>
              <a:t>Completed 10 Core Team meetings</a:t>
            </a:r>
          </a:p>
          <a:p>
            <a:r>
              <a:rPr lang="en-US" dirty="0"/>
              <a:t>Established Arctic and non-Arctic working groups</a:t>
            </a:r>
          </a:p>
          <a:p>
            <a:r>
              <a:rPr lang="en-US" dirty="0"/>
              <a:t>Conducted 6 sets of Working Group meetings</a:t>
            </a:r>
          </a:p>
          <a:p>
            <a:r>
              <a:rPr lang="en-US" dirty="0"/>
              <a:t>Developed and disseminated Market Survey*</a:t>
            </a:r>
          </a:p>
          <a:p>
            <a:r>
              <a:rPr lang="en-US" dirty="0"/>
              <a:t>Scheduled Virtual Assessment </a:t>
            </a:r>
            <a:endParaRPr lang="en-US" dirty="0">
              <a:solidFill>
                <a:srgbClr val="00B0F0"/>
              </a:solidFill>
            </a:endParaRPr>
          </a:p>
          <a:p>
            <a:endParaRPr lang="en-US" dirty="0"/>
          </a:p>
          <a:p>
            <a:endParaRPr lang="en-US" dirty="0"/>
          </a:p>
          <a:p>
            <a:pPr marL="0" indent="0">
              <a:buNone/>
            </a:pPr>
            <a:endParaRPr lang="en-US" dirty="0"/>
          </a:p>
        </p:txBody>
      </p:sp>
      <p:sp>
        <p:nvSpPr>
          <p:cNvPr id="5" name="Title 1">
            <a:extLst>
              <a:ext uri="{FF2B5EF4-FFF2-40B4-BE49-F238E27FC236}">
                <a16:creationId xmlns:a16="http://schemas.microsoft.com/office/drawing/2014/main" id="{B907D9F6-F454-A14D-9B0A-55BBEAD792A6}"/>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Key Accomplishments:</a:t>
            </a:r>
          </a:p>
        </p:txBody>
      </p:sp>
      <p:sp>
        <p:nvSpPr>
          <p:cNvPr id="6" name="Rectangle 5">
            <a:extLst>
              <a:ext uri="{FF2B5EF4-FFF2-40B4-BE49-F238E27FC236}">
                <a16:creationId xmlns:a16="http://schemas.microsoft.com/office/drawing/2014/main" id="{E4D007D0-9DA4-7F4C-8A14-D156A85675FF}"/>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15227068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29564" y="1491271"/>
            <a:ext cx="10878492" cy="3892310"/>
          </a:xfrm>
        </p:spPr>
        <p:txBody>
          <a:bodyPr>
            <a:normAutofit fontScale="55000" lnSpcReduction="20000"/>
          </a:bodyPr>
          <a:lstStyle/>
          <a:p>
            <a:r>
              <a:rPr lang="en-US" dirty="0"/>
              <a:t>Identified need for NWS and Mariners to collaborate &amp; better share information</a:t>
            </a:r>
          </a:p>
          <a:p>
            <a:pPr lvl="1"/>
            <a:r>
              <a:rPr lang="en-US" dirty="0"/>
              <a:t>NWS expressed need for weather observations from mariners</a:t>
            </a:r>
          </a:p>
          <a:p>
            <a:pPr lvl="2"/>
            <a:r>
              <a:rPr lang="en-US" dirty="0"/>
              <a:t>To help better understand local weather phenomena</a:t>
            </a:r>
          </a:p>
          <a:p>
            <a:pPr lvl="2"/>
            <a:r>
              <a:rPr lang="en-US" dirty="0"/>
              <a:t>To potentially feed/improve models </a:t>
            </a:r>
          </a:p>
          <a:p>
            <a:pPr lvl="1"/>
            <a:r>
              <a:rPr lang="en-US" dirty="0"/>
              <a:t>Mariners expressed need for spot forecasts</a:t>
            </a:r>
          </a:p>
          <a:p>
            <a:pPr lvl="1"/>
            <a:r>
              <a:rPr lang="en-US" dirty="0"/>
              <a:t>Mariners identified several forecast areas as too large to be effective</a:t>
            </a:r>
          </a:p>
          <a:p>
            <a:pPr lvl="1"/>
            <a:r>
              <a:rPr lang="en-US" dirty="0"/>
              <a:t>Mariners expressed a great need for more accurate air temperature information to prevent icing</a:t>
            </a:r>
          </a:p>
          <a:p>
            <a:pPr marL="457200" lvl="1" indent="0">
              <a:buNone/>
            </a:pPr>
            <a:endParaRPr lang="en-US" dirty="0"/>
          </a:p>
          <a:p>
            <a:r>
              <a:rPr lang="en-US" dirty="0"/>
              <a:t>VHF radio voice communications remains favored/first emergency communications method</a:t>
            </a:r>
          </a:p>
          <a:p>
            <a:pPr lvl="1"/>
            <a:r>
              <a:rPr lang="en-US" dirty="0"/>
              <a:t>including areas well offshore and outside VHF range.</a:t>
            </a:r>
          </a:p>
          <a:p>
            <a:pPr lvl="1"/>
            <a:r>
              <a:rPr lang="en-US" dirty="0"/>
              <a:t>Best/fastest way to notify nearest vessels potential Good Sam</a:t>
            </a:r>
          </a:p>
          <a:p>
            <a:pPr marL="914400" lvl="2" indent="0">
              <a:buNone/>
            </a:pPr>
            <a:r>
              <a:rPr lang="en-US" dirty="0"/>
              <a:t> </a:t>
            </a:r>
          </a:p>
          <a:p>
            <a:r>
              <a:rPr lang="en-US" dirty="0"/>
              <a:t>WhatsApp is currently being utilized by mariners with mobile/underway broadband connectivity</a:t>
            </a:r>
          </a:p>
          <a:p>
            <a:pPr lvl="1"/>
            <a:r>
              <a:rPr lang="en-US" dirty="0"/>
              <a:t>WhatsApp has the potential to utilize notification groups</a:t>
            </a:r>
          </a:p>
          <a:p>
            <a:pPr marL="457200" lvl="1" indent="0">
              <a:buNone/>
            </a:pPr>
            <a:endParaRPr lang="en-US" dirty="0"/>
          </a:p>
          <a:p>
            <a:r>
              <a:rPr lang="en-US" dirty="0"/>
              <a:t>Many smaller commercial vessels and small fishing vessels are unaware of complete suite of broadcasts</a:t>
            </a:r>
          </a:p>
          <a:p>
            <a:pPr lvl="1"/>
            <a:r>
              <a:rPr lang="en-US" dirty="0"/>
              <a:t>NAVTEX</a:t>
            </a:r>
          </a:p>
          <a:p>
            <a:pPr marL="457200" lvl="1" indent="0">
              <a:buNone/>
            </a:pPr>
            <a:endParaRPr lang="en-US" dirty="0"/>
          </a:p>
          <a:p>
            <a:r>
              <a:rPr lang="en-US" dirty="0"/>
              <a:t>Some smaller commercial vessels and small fishing vessels have operational HF equipment onboard to be only used as a last resort </a:t>
            </a:r>
          </a:p>
          <a:p>
            <a:pPr marL="457200" lvl="1" indent="0">
              <a:buNone/>
            </a:pPr>
            <a:endParaRPr lang="en-US" dirty="0"/>
          </a:p>
          <a:p>
            <a:pPr lvl="1"/>
            <a:endParaRPr lang="en-US" dirty="0"/>
          </a:p>
          <a:p>
            <a:pPr lvl="1"/>
            <a:endParaRPr lang="en-US" dirty="0"/>
          </a:p>
        </p:txBody>
      </p:sp>
      <p:sp>
        <p:nvSpPr>
          <p:cNvPr id="5" name="Title 1">
            <a:extLst>
              <a:ext uri="{FF2B5EF4-FFF2-40B4-BE49-F238E27FC236}">
                <a16:creationId xmlns:a16="http://schemas.microsoft.com/office/drawing/2014/main" id="{B907D9F6-F454-A14D-9B0A-55BBEAD792A6}"/>
              </a:ext>
            </a:extLst>
          </p:cNvPr>
          <p:cNvSpPr txBox="1">
            <a:spLocks/>
          </p:cNvSpPr>
          <p:nvPr/>
        </p:nvSpPr>
        <p:spPr>
          <a:xfrm>
            <a:off x="548113" y="441859"/>
            <a:ext cx="11233339"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Franklin Gothic Book" panose="020B0503020102020204" pitchFamily="34" charset="0"/>
                <a:ea typeface="+mj-ea"/>
                <a:cs typeface="+mj-cs"/>
              </a:rPr>
              <a:t>Alaska and Arctic Maritime Communications and Connectivity Analysis: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Franklin Gothic Book" panose="020B0503020102020204" pitchFamily="34" charset="0"/>
                <a:ea typeface="+mj-ea"/>
                <a:cs typeface="+mj-cs"/>
              </a:rPr>
              <a:t>Preliminary observations:</a:t>
            </a:r>
          </a:p>
        </p:txBody>
      </p:sp>
      <p:sp>
        <p:nvSpPr>
          <p:cNvPr id="6" name="Rectangle 5">
            <a:extLst>
              <a:ext uri="{FF2B5EF4-FFF2-40B4-BE49-F238E27FC236}">
                <a16:creationId xmlns:a16="http://schemas.microsoft.com/office/drawing/2014/main" id="{2171C5BE-F843-0442-ACCE-6B6B2F3D809E}"/>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63582570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79A0D42-9C6B-534A-AD18-F8D98C51714D}"/>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
        <p:nvSpPr>
          <p:cNvPr id="2" name="TextBox 1">
            <a:extLst>
              <a:ext uri="{FF2B5EF4-FFF2-40B4-BE49-F238E27FC236}">
                <a16:creationId xmlns:a16="http://schemas.microsoft.com/office/drawing/2014/main" id="{203697DD-1BC1-4068-A997-14E52005B11A}"/>
              </a:ext>
            </a:extLst>
          </p:cNvPr>
          <p:cNvSpPr txBox="1"/>
          <p:nvPr/>
        </p:nvSpPr>
        <p:spPr>
          <a:xfrm>
            <a:off x="1031821" y="1899133"/>
            <a:ext cx="9746451" cy="3693319"/>
          </a:xfrm>
          <a:prstGeom prst="rect">
            <a:avLst/>
          </a:prstGeom>
          <a:noFill/>
        </p:spPr>
        <p:txBody>
          <a:bodyPr wrap="none" rtlCol="0">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Repeater Tower Height Extension – Potential Near-term Low-cost Option</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Effective-Earth Radius, Height Scaling Dependent upon the index of refraction atmospheric profile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Repeater Power Adjustment – Potential Near/midterm -term Option</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Increase power</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Phase-array beaming</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Exotic VHF Propagation Modes – Appear to be low reliability</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Sporadic-e (unreliable – Dependent upon the solar weather)</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Tropospheric ducting (unreliable – Dependent upon Temperate and Air density profiles)</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Auroral (unreliable in most areas of the world but might have value in the polar regions)</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Meteor scatter (unreliable and only provide shot burst information spans)</a:t>
            </a:r>
            <a:b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 Earth-Moon-Earth (time-dependent and moon is very low in the arctic sky)</a:t>
            </a:r>
          </a:p>
        </p:txBody>
      </p:sp>
      <p:sp>
        <p:nvSpPr>
          <p:cNvPr id="3" name="TextBox 2">
            <a:extLst>
              <a:ext uri="{FF2B5EF4-FFF2-40B4-BE49-F238E27FC236}">
                <a16:creationId xmlns:a16="http://schemas.microsoft.com/office/drawing/2014/main" id="{38D144AB-4242-464B-8DD3-7C6BFF4904DA}"/>
              </a:ext>
            </a:extLst>
          </p:cNvPr>
          <p:cNvSpPr txBox="1"/>
          <p:nvPr/>
        </p:nvSpPr>
        <p:spPr>
          <a:xfrm>
            <a:off x="629564" y="597877"/>
            <a:ext cx="759759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VHF Communication Augmentation (Future Considerations)</a:t>
            </a:r>
          </a:p>
        </p:txBody>
      </p:sp>
      <p:sp>
        <p:nvSpPr>
          <p:cNvPr id="5" name="Rectangle 4">
            <a:extLst>
              <a:ext uri="{FF2B5EF4-FFF2-40B4-BE49-F238E27FC236}">
                <a16:creationId xmlns:a16="http://schemas.microsoft.com/office/drawing/2014/main" id="{07BD6016-2546-4954-B6DA-4D4E899C5471}"/>
              </a:ext>
            </a:extLst>
          </p:cNvPr>
          <p:cNvSpPr/>
          <p:nvPr/>
        </p:nvSpPr>
        <p:spPr>
          <a:xfrm>
            <a:off x="629564" y="1059542"/>
            <a:ext cx="1025073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Performed modeling simulation of existing infrastructure to identify possible improvements/upgrades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that could noticeably improve artic communications  such as:</a:t>
            </a:r>
            <a:endPar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798974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79A0D42-9C6B-534A-AD18-F8D98C51714D}"/>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pic>
        <p:nvPicPr>
          <p:cNvPr id="1026" name="Picture 2">
            <a:extLst>
              <a:ext uri="{FF2B5EF4-FFF2-40B4-BE49-F238E27FC236}">
                <a16:creationId xmlns:a16="http://schemas.microsoft.com/office/drawing/2014/main" id="{331B918F-B67E-412F-8FA4-BBF598C60D1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50369" y="2396462"/>
            <a:ext cx="4341203" cy="227078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15F8FD6-D708-4343-9757-22AE475A72C8}"/>
              </a:ext>
            </a:extLst>
          </p:cNvPr>
          <p:cNvSpPr txBox="1"/>
          <p:nvPr/>
        </p:nvSpPr>
        <p:spPr>
          <a:xfrm>
            <a:off x="629564" y="597877"/>
            <a:ext cx="745351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Archival Analysis of Artic Maritime Traffic through AIS data</a:t>
            </a:r>
          </a:p>
        </p:txBody>
      </p:sp>
      <p:sp>
        <p:nvSpPr>
          <p:cNvPr id="3" name="TextBox 2">
            <a:extLst>
              <a:ext uri="{FF2B5EF4-FFF2-40B4-BE49-F238E27FC236}">
                <a16:creationId xmlns:a16="http://schemas.microsoft.com/office/drawing/2014/main" id="{11AF3B6B-1E0D-42D0-B03F-E5EB8FC1D1B0}"/>
              </a:ext>
            </a:extLst>
          </p:cNvPr>
          <p:cNvSpPr txBox="1"/>
          <p:nvPr/>
        </p:nvSpPr>
        <p:spPr>
          <a:xfrm>
            <a:off x="629564" y="2054661"/>
            <a:ext cx="25519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Traffic Trending Analyses</a:t>
            </a:r>
          </a:p>
        </p:txBody>
      </p:sp>
      <p:sp>
        <p:nvSpPr>
          <p:cNvPr id="5" name="TextBox 4">
            <a:extLst>
              <a:ext uri="{FF2B5EF4-FFF2-40B4-BE49-F238E27FC236}">
                <a16:creationId xmlns:a16="http://schemas.microsoft.com/office/drawing/2014/main" id="{BADC5BB3-D154-4F76-854A-D90D3E38E57F}"/>
              </a:ext>
            </a:extLst>
          </p:cNvPr>
          <p:cNvSpPr txBox="1"/>
          <p:nvPr/>
        </p:nvSpPr>
        <p:spPr>
          <a:xfrm>
            <a:off x="664733" y="2423993"/>
            <a:ext cx="10785517" cy="3416320"/>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Assess Maritime Type Historical Trending such as for: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Fishing ships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Cargo vessels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Tugs and special craft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Pleasure Craft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Assess Historical Changes of Maritime Activity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Daily cyclic activity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Seasonal activity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E4E8EE"/>
                </a:solidFill>
                <a:effectLst/>
                <a:uLnTx/>
                <a:uFillTx/>
                <a:latin typeface="Calibri" panose="020F0502020204030204"/>
                <a:ea typeface="+mn-ea"/>
                <a:cs typeface="+mn-cs"/>
              </a:rPr>
              <a:t>Assess Historical Traffic Impacts to Weather Conditions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Merge traffic archival data with NOAA archival weather to establish trending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Examine ice-cover impacts on maritime traffic by merging maritime traffic with NOAA/NASA archival data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F418B4D4-CAEC-4F0D-98A7-78CE515EF07B}"/>
              </a:ext>
            </a:extLst>
          </p:cNvPr>
          <p:cNvSpPr txBox="1"/>
          <p:nvPr/>
        </p:nvSpPr>
        <p:spPr>
          <a:xfrm>
            <a:off x="617841" y="1027275"/>
            <a:ext cx="1065975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Perform study of AIS archival traffic data using online services such as MarineTraffic. The increase in maritime traffic will have an impact on the reliability and quality of marine communications. This analysis will identify trends that can be used to help predict future maritime communication needs.</a:t>
            </a:r>
          </a:p>
        </p:txBody>
      </p:sp>
    </p:spTree>
    <p:extLst>
      <p:ext uri="{BB962C8B-B14F-4D97-AF65-F5344CB8AC3E}">
        <p14:creationId xmlns:p14="http://schemas.microsoft.com/office/powerpoint/2010/main" val="5284994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79A0D42-9C6B-534A-AD18-F8D98C51714D}"/>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
        <p:nvSpPr>
          <p:cNvPr id="3" name="TextBox 2">
            <a:extLst>
              <a:ext uri="{FF2B5EF4-FFF2-40B4-BE49-F238E27FC236}">
                <a16:creationId xmlns:a16="http://schemas.microsoft.com/office/drawing/2014/main" id="{D9F54497-F48E-4219-860F-1C241C36DD3C}"/>
              </a:ext>
            </a:extLst>
          </p:cNvPr>
          <p:cNvSpPr txBox="1"/>
          <p:nvPr/>
        </p:nvSpPr>
        <p:spPr>
          <a:xfrm>
            <a:off x="629564" y="586154"/>
            <a:ext cx="10117321"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Maritime Cognitive Radio Networks (MCRN) – Future Potential Implementation </a:t>
            </a:r>
          </a:p>
        </p:txBody>
      </p:sp>
      <p:sp>
        <p:nvSpPr>
          <p:cNvPr id="4" name="TextBox 3">
            <a:extLst>
              <a:ext uri="{FF2B5EF4-FFF2-40B4-BE49-F238E27FC236}">
                <a16:creationId xmlns:a16="http://schemas.microsoft.com/office/drawing/2014/main" id="{A313AB83-7BDD-424B-B00C-EBFF1F96C21E}"/>
              </a:ext>
            </a:extLst>
          </p:cNvPr>
          <p:cNvSpPr txBox="1"/>
          <p:nvPr/>
        </p:nvSpPr>
        <p:spPr>
          <a:xfrm>
            <a:off x="629564" y="1100739"/>
            <a:ext cx="1063092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In the future, the number of ships and services will grow with potential competition for limited communication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Bandwidth.  An effective way to manage these limited resources is by implementing MCRN which utilizes SoA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Software Define Radio (SDR) Technology and Artificial Intelligence (AI) methods.  What MCRN provides:</a:t>
            </a:r>
          </a:p>
        </p:txBody>
      </p:sp>
      <p:sp>
        <p:nvSpPr>
          <p:cNvPr id="5" name="TextBox 4">
            <a:extLst>
              <a:ext uri="{FF2B5EF4-FFF2-40B4-BE49-F238E27FC236}">
                <a16:creationId xmlns:a16="http://schemas.microsoft.com/office/drawing/2014/main" id="{66E692C1-51DA-4EC7-8CB9-6E2CF08B971B}"/>
              </a:ext>
            </a:extLst>
          </p:cNvPr>
          <p:cNvSpPr txBox="1"/>
          <p:nvPr/>
        </p:nvSpPr>
        <p:spPr>
          <a:xfrm>
            <a:off x="629563" y="2115411"/>
            <a:ext cx="11304529" cy="317009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Overcome Radio Spectrum Scarcity:  </a:t>
            </a:r>
            <a:r>
              <a:rPr kumimoji="0" lang="en-US" sz="1600" b="0" i="0" u="none" strike="noStrike" kern="1200" cap="none" spc="0" normalizeH="0" baseline="0" noProof="0" dirty="0">
                <a:ln>
                  <a:noFill/>
                </a:ln>
                <a:solidFill>
                  <a:srgbClr val="E4E8EE"/>
                </a:solidFill>
                <a:effectLst/>
                <a:uLnTx/>
                <a:uFillTx/>
                <a:latin typeface="Calibri" panose="020F0502020204030204"/>
                <a:ea typeface="+mn-ea"/>
                <a:cs typeface="+mn-cs"/>
              </a:rPr>
              <a:t>By sensing spectrum utilization, MCRN can broadcast on unused radio spectrum</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Avoid Intentional radio Jamming Scenarios:  </a:t>
            </a:r>
            <a:r>
              <a:rPr kumimoji="0" lang="en-US" sz="1600" b="0" i="0" u="none" strike="noStrike" kern="1200" cap="none" spc="0" normalizeH="0" baseline="0" noProof="0" dirty="0">
                <a:ln>
                  <a:noFill/>
                </a:ln>
                <a:solidFill>
                  <a:srgbClr val="E4E8EE"/>
                </a:solidFill>
                <a:effectLst/>
                <a:uLnTx/>
                <a:uFillTx/>
                <a:latin typeface="Calibri" panose="020F0502020204030204"/>
                <a:ea typeface="+mn-ea"/>
                <a:cs typeface="+mn-cs"/>
              </a:rPr>
              <a:t>By sensing channel availability and even predicting the jammer’s tactics, MCRN can evade jamming by dynamically and preemptively switching to higher quality channels.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Switch to Power Saving Protocol: </a:t>
            </a:r>
            <a:r>
              <a:rPr kumimoji="0" lang="en-US" sz="1600" b="0" i="0" u="none" strike="noStrike" kern="1200" cap="none" spc="0" normalizeH="0" baseline="0" noProof="0" dirty="0">
                <a:ln>
                  <a:noFill/>
                </a:ln>
                <a:solidFill>
                  <a:srgbClr val="E4E8EE"/>
                </a:solidFill>
                <a:effectLst/>
                <a:uLnTx/>
                <a:uFillTx/>
                <a:latin typeface="Calibri" panose="020F0502020204030204"/>
                <a:ea typeface="+mn-ea"/>
                <a:cs typeface="+mn-cs"/>
              </a:rPr>
              <a:t>By predicting rain/snow fade and reconfiguring transmitters/receivers for optimum bandwidth, MCRN improve communication quality when and where the information is needed most.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Improved Satellite Communications:  </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By predicting rain/snow fade and reconfiguring transmitters/receivers for optimum bandwidth, MCRN improve communication quality when and where the information is needed most.</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E4E8EE"/>
                </a:solidFill>
                <a:effectLst/>
                <a:uLnTx/>
                <a:uFillTx/>
                <a:latin typeface="Calibri" panose="020F0502020204030204"/>
                <a:ea typeface="+mn-ea"/>
                <a:cs typeface="+mn-cs"/>
              </a:rPr>
              <a:t>Improved Quality of Service:  </a:t>
            </a: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By sensing environmental and inadvertent man-made radio interferences, MCRN can select frequency channels with a higher Signal to Noise Ratio (SNR)</a:t>
            </a:r>
          </a:p>
        </p:txBody>
      </p:sp>
    </p:spTree>
    <p:extLst>
      <p:ext uri="{BB962C8B-B14F-4D97-AF65-F5344CB8AC3E}">
        <p14:creationId xmlns:p14="http://schemas.microsoft.com/office/powerpoint/2010/main" val="237895232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94559" y="893430"/>
            <a:ext cx="9940158" cy="701731"/>
          </a:xfrm>
        </p:spPr>
        <p:txBody>
          <a:bodyPr vert="horz" lIns="91440" tIns="45720" rIns="91440" bIns="45720" rtlCol="0" anchor="ctr">
            <a:normAutofit/>
          </a:bodyPr>
          <a:lstStyle/>
          <a:p>
            <a:r>
              <a:rPr lang="en-US" sz="3600" dirty="0">
                <a:solidFill>
                  <a:srgbClr val="00B0F0"/>
                </a:solidFill>
              </a:rPr>
              <a:t>Ready for questions</a:t>
            </a:r>
          </a:p>
        </p:txBody>
      </p:sp>
      <p:sp>
        <p:nvSpPr>
          <p:cNvPr id="4" name="Rectangle 3"/>
          <p:cNvSpPr/>
          <p:nvPr/>
        </p:nvSpPr>
        <p:spPr>
          <a:xfrm>
            <a:off x="67488" y="2360691"/>
            <a:ext cx="4845030" cy="2754600"/>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Feedback…</a:t>
            </a:r>
          </a:p>
        </p:txBody>
      </p:sp>
      <p:pic>
        <p:nvPicPr>
          <p:cNvPr id="8" name="Picture 7" descr="A picture containing water, outdoor, way, road&#10;&#10;Description automatically generated">
            <a:extLst>
              <a:ext uri="{FF2B5EF4-FFF2-40B4-BE49-F238E27FC236}">
                <a16:creationId xmlns:a16="http://schemas.microsoft.com/office/drawing/2014/main" id="{30A59E36-58C6-CD4C-94E3-843AAD222A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2518" y="2255660"/>
            <a:ext cx="7050032" cy="3176031"/>
          </a:xfrm>
          <a:prstGeom prst="rect">
            <a:avLst/>
          </a:prstGeom>
        </p:spPr>
      </p:pic>
      <p:sp>
        <p:nvSpPr>
          <p:cNvPr id="6" name="Rectangle 5">
            <a:extLst>
              <a:ext uri="{FF2B5EF4-FFF2-40B4-BE49-F238E27FC236}">
                <a16:creationId xmlns:a16="http://schemas.microsoft.com/office/drawing/2014/main" id="{D79A0D42-9C6B-534A-AD18-F8D98C51714D}"/>
              </a:ext>
            </a:extLst>
          </p:cNvPr>
          <p:cNvSpPr/>
          <p:nvPr/>
        </p:nvSpPr>
        <p:spPr>
          <a:xfrm>
            <a:off x="629564" y="0"/>
            <a:ext cx="437530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19-20 April 2022</a:t>
            </a:r>
          </a:p>
        </p:txBody>
      </p:sp>
    </p:spTree>
    <p:extLst>
      <p:ext uri="{BB962C8B-B14F-4D97-AF65-F5344CB8AC3E}">
        <p14:creationId xmlns:p14="http://schemas.microsoft.com/office/powerpoint/2010/main" val="71231597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3106" y="2120712"/>
            <a:ext cx="8315936" cy="1484850"/>
          </a:xfrm>
        </p:spPr>
        <p:txBody>
          <a:bodyPr>
            <a:normAutofit fontScale="90000"/>
          </a:bodyPr>
          <a:lstStyle/>
          <a:p>
            <a:br>
              <a:rPr lang="en-US" sz="3600" dirty="0"/>
            </a:br>
            <a:r>
              <a:rPr lang="en-US" sz="3600" dirty="0"/>
              <a:t>ADAC Year 8 Annual Meeting</a:t>
            </a:r>
            <a:br>
              <a:rPr lang="en-US" sz="3600" dirty="0"/>
            </a:br>
            <a:r>
              <a:rPr lang="en-US" sz="2700" dirty="0">
                <a:solidFill>
                  <a:srgbClr val="00B0F0"/>
                </a:solidFill>
              </a:rPr>
              <a:t>...Via Conference Call, 20-21 April 2022</a:t>
            </a:r>
            <a:br>
              <a:rPr lang="en-US" sz="3600" dirty="0"/>
            </a:br>
            <a:r>
              <a:rPr lang="en-US" sz="3600" dirty="0"/>
              <a:t>ADAC Project Briefing</a:t>
            </a:r>
            <a:br>
              <a:rPr lang="en-US" sz="3600" dirty="0"/>
            </a:br>
            <a:r>
              <a:rPr lang="en-US" sz="3100" b="1" dirty="0">
                <a:solidFill>
                  <a:schemeClr val="accent1">
                    <a:lumMod val="60000"/>
                    <a:lumOff val="40000"/>
                  </a:schemeClr>
                </a:solidFill>
              </a:rPr>
              <a:t>ADAC’s Education Program:  Workforce Development</a:t>
            </a:r>
            <a:endParaRPr lang="en-US" sz="3000" b="1" i="1" dirty="0">
              <a:solidFill>
                <a:schemeClr val="accent1">
                  <a:lumMod val="60000"/>
                  <a:lumOff val="40000"/>
                </a:schemeClr>
              </a:solidFill>
            </a:endParaRPr>
          </a:p>
        </p:txBody>
      </p:sp>
      <p:sp>
        <p:nvSpPr>
          <p:cNvPr id="4" name="Text Placeholder 3"/>
          <p:cNvSpPr>
            <a:spLocks noGrp="1"/>
          </p:cNvSpPr>
          <p:nvPr>
            <p:ph type="body" sz="quarter" idx="10"/>
          </p:nvPr>
        </p:nvSpPr>
        <p:spPr>
          <a:xfrm>
            <a:off x="1495300" y="3994863"/>
            <a:ext cx="7112672" cy="745303"/>
          </a:xfrm>
        </p:spPr>
        <p:txBody>
          <a:bodyPr>
            <a:normAutofit/>
          </a:bodyPr>
          <a:lstStyle/>
          <a:p>
            <a:r>
              <a:rPr lang="en-US" sz="1900" i="1" dirty="0">
                <a:solidFill>
                  <a:schemeClr val="tx2"/>
                </a:solidFill>
              </a:rPr>
              <a:t>Heather Paulsen, ADAC Finance Director</a:t>
            </a:r>
          </a:p>
          <a:p>
            <a:r>
              <a:rPr lang="en-US" sz="1900" i="1" dirty="0">
                <a:solidFill>
                  <a:schemeClr val="tx2"/>
                </a:solidFill>
              </a:rPr>
              <a:t>Kevin Fitzpatrick, ADAC Fellow</a:t>
            </a:r>
          </a:p>
        </p:txBody>
      </p:sp>
      <p:pic>
        <p:nvPicPr>
          <p:cNvPr id="5" name="Picture 4"/>
          <p:cNvPicPr>
            <a:picLocks noChangeAspect="1"/>
          </p:cNvPicPr>
          <p:nvPr/>
        </p:nvPicPr>
        <p:blipFill rotWithShape="1">
          <a:blip r:embed="rId2"/>
          <a:srcRect t="16878" r="13270" b="12041"/>
          <a:stretch/>
        </p:blipFill>
        <p:spPr>
          <a:xfrm>
            <a:off x="8930112" y="2522975"/>
            <a:ext cx="2808782" cy="1702184"/>
          </a:xfrm>
          <a:prstGeom prst="rect">
            <a:avLst/>
          </a:prstGeom>
          <a:ln w="19050">
            <a:solidFill>
              <a:schemeClr val="tx1"/>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112" y="4367514"/>
            <a:ext cx="2807208" cy="1869977"/>
          </a:xfrm>
          <a:prstGeom prst="rect">
            <a:avLst/>
          </a:prstGeom>
          <a:ln w="19050">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0112" y="508419"/>
            <a:ext cx="2807208" cy="1872201"/>
          </a:xfrm>
          <a:prstGeom prst="rect">
            <a:avLst/>
          </a:prstGeom>
          <a:ln w="19050">
            <a:solidFill>
              <a:schemeClr val="tx1"/>
            </a:solidFill>
          </a:ln>
        </p:spPr>
      </p:pic>
    </p:spTree>
    <p:extLst>
      <p:ext uri="{BB962C8B-B14F-4D97-AF65-F5344CB8AC3E}">
        <p14:creationId xmlns:p14="http://schemas.microsoft.com/office/powerpoint/2010/main" val="295285333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7"/>
            <a:ext cx="10713121" cy="1037138"/>
          </a:xfrm>
        </p:spPr>
        <p:txBody>
          <a:bodyPr>
            <a:normAutofit/>
          </a:bodyPr>
          <a:lstStyle/>
          <a:p>
            <a:r>
              <a:rPr lang="en-US" sz="3600" dirty="0"/>
              <a:t>ADAC Education Program: </a:t>
            </a:r>
            <a:r>
              <a:rPr lang="en-US" sz="3600" i="1" dirty="0"/>
              <a:t>Structure</a:t>
            </a:r>
            <a:endParaRPr lang="en-US" sz="2700" i="1" dirty="0">
              <a:solidFill>
                <a:srgbClr val="FFFF00"/>
              </a:solidFill>
            </a:endParaRPr>
          </a:p>
        </p:txBody>
      </p:sp>
      <p:sp>
        <p:nvSpPr>
          <p:cNvPr id="3" name="Content Placeholder 2"/>
          <p:cNvSpPr>
            <a:spLocks noGrp="1"/>
          </p:cNvSpPr>
          <p:nvPr>
            <p:ph idx="4294967295"/>
          </p:nvPr>
        </p:nvSpPr>
        <p:spPr>
          <a:xfrm>
            <a:off x="419238" y="1840999"/>
            <a:ext cx="2082224" cy="2436711"/>
          </a:xfrm>
        </p:spPr>
        <p:txBody>
          <a:bodyPr>
            <a:normAutofit fontScale="92500" lnSpcReduction="10000"/>
          </a:bodyPr>
          <a:lstStyle/>
          <a:p>
            <a:pPr marL="0" indent="0">
              <a:buNone/>
            </a:pPr>
            <a:r>
              <a:rPr lang="en-US" dirty="0"/>
              <a:t>The ADAC Education Program is comprised of two major components:</a:t>
            </a:r>
          </a:p>
          <a:p>
            <a:pPr marL="0" indent="0">
              <a:buNone/>
            </a:pPr>
            <a:endParaRPr lang="en-US" dirty="0"/>
          </a:p>
        </p:txBody>
      </p:sp>
      <p:graphicFrame>
        <p:nvGraphicFramePr>
          <p:cNvPr id="6" name="Content Placeholder 3"/>
          <p:cNvGraphicFramePr>
            <a:graphicFrameLocks/>
          </p:cNvGraphicFramePr>
          <p:nvPr/>
        </p:nvGraphicFramePr>
        <p:xfrm>
          <a:off x="3309834" y="1516375"/>
          <a:ext cx="8391610" cy="40598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98CDE701-7EF0-44C9-AD41-696E85751A96}"/>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20192389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6CF82-A014-D648-80C7-D17CF5345A31}"/>
              </a:ext>
            </a:extLst>
          </p:cNvPr>
          <p:cNvSpPr>
            <a:spLocks noGrp="1"/>
          </p:cNvSpPr>
          <p:nvPr>
            <p:ph type="title"/>
          </p:nvPr>
        </p:nvSpPr>
        <p:spPr>
          <a:xfrm>
            <a:off x="838200" y="2485915"/>
            <a:ext cx="10515600" cy="2852737"/>
          </a:xfrm>
        </p:spPr>
        <p:txBody>
          <a:bodyPr/>
          <a:lstStyle/>
          <a:p>
            <a:r>
              <a:rPr lang="en-US" b="0" dirty="0"/>
              <a:t>ADAC’s Workforce Development (WFD) Fellowship Program</a:t>
            </a:r>
            <a:br>
              <a:rPr lang="en-US" b="0" dirty="0"/>
            </a:br>
            <a:endParaRPr lang="en-US" dirty="0"/>
          </a:p>
        </p:txBody>
      </p:sp>
      <p:sp>
        <p:nvSpPr>
          <p:cNvPr id="5" name="Rectangle 4">
            <a:extLst>
              <a:ext uri="{FF2B5EF4-FFF2-40B4-BE49-F238E27FC236}">
                <a16:creationId xmlns:a16="http://schemas.microsoft.com/office/drawing/2014/main" id="{FEF92453-DDC7-C24A-B65F-A416E1F3F19F}"/>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81051110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892281"/>
            <a:ext cx="5120114" cy="1460812"/>
          </a:xfrm>
        </p:spPr>
        <p:txBody>
          <a:bodyPr vert="horz" lIns="91440" tIns="45720" rIns="91440" bIns="45720" rtlCol="0" anchor="ctr">
            <a:normAutofit fontScale="90000"/>
          </a:bodyPr>
          <a:lstStyle/>
          <a:p>
            <a:r>
              <a:rPr lang="en-US" sz="3200" dirty="0">
                <a:latin typeface="+mj-lt"/>
              </a:rPr>
              <a:t>ADAC’s Workforce Development (WFD) Fellowship Program</a:t>
            </a:r>
            <a:br>
              <a:rPr lang="en-US" sz="3200" dirty="0">
                <a:latin typeface="+mj-lt"/>
              </a:rPr>
            </a:br>
            <a:endParaRPr lang="en-US" sz="3200" i="1" dirty="0">
              <a:latin typeface="+mj-lt"/>
            </a:endParaRPr>
          </a:p>
        </p:txBody>
      </p:sp>
      <p:cxnSp>
        <p:nvCxnSpPr>
          <p:cNvPr id="13" name="Straight Arrow Connector 12">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4294967295"/>
          </p:nvPr>
        </p:nvSpPr>
        <p:spPr>
          <a:xfrm>
            <a:off x="655321" y="2575034"/>
            <a:ext cx="5120113" cy="2815111"/>
          </a:xfrm>
        </p:spPr>
        <p:txBody>
          <a:bodyPr vert="horz" lIns="91440" tIns="45720" rIns="91440" bIns="45720" rtlCol="0">
            <a:normAutofit fontScale="70000" lnSpcReduction="20000"/>
          </a:bodyPr>
          <a:lstStyle/>
          <a:p>
            <a:pPr>
              <a:lnSpc>
                <a:spcPct val="90000"/>
              </a:lnSpc>
            </a:pPr>
            <a:r>
              <a:rPr lang="en-US" sz="2400" u="sng" dirty="0">
                <a:latin typeface="+mn-lt"/>
              </a:rPr>
              <a:t>Project Principal Investigator</a:t>
            </a:r>
            <a:r>
              <a:rPr lang="en-US" sz="2400" dirty="0">
                <a:latin typeface="+mn-lt"/>
              </a:rPr>
              <a:t>: Jeffrey Libby, Executive Director </a:t>
            </a:r>
          </a:p>
          <a:p>
            <a:pPr marL="0" indent="0">
              <a:lnSpc>
                <a:spcPct val="90000"/>
              </a:lnSpc>
              <a:buNone/>
            </a:pPr>
            <a:endParaRPr lang="en-US" sz="2400" dirty="0">
              <a:latin typeface="+mn-lt"/>
            </a:endParaRPr>
          </a:p>
          <a:p>
            <a:pPr>
              <a:lnSpc>
                <a:spcPct val="90000"/>
              </a:lnSpc>
            </a:pPr>
            <a:r>
              <a:rPr lang="en-US" sz="2400" u="sng" dirty="0">
                <a:latin typeface="+mn-lt"/>
              </a:rPr>
              <a:t>Lead Institution</a:t>
            </a:r>
            <a:r>
              <a:rPr lang="en-US" sz="2400" dirty="0">
                <a:latin typeface="+mn-lt"/>
              </a:rPr>
              <a:t>: University of Alaska Anchorage (UAA)(SME)</a:t>
            </a:r>
          </a:p>
          <a:p>
            <a:pPr marL="0" indent="0">
              <a:lnSpc>
                <a:spcPct val="90000"/>
              </a:lnSpc>
              <a:buNone/>
            </a:pPr>
            <a:endParaRPr lang="en-US" sz="2400" dirty="0">
              <a:latin typeface="+mn-lt"/>
            </a:endParaRPr>
          </a:p>
          <a:p>
            <a:pPr>
              <a:lnSpc>
                <a:spcPct val="90000"/>
              </a:lnSpc>
            </a:pPr>
            <a:r>
              <a:rPr lang="en-US" sz="2400" u="sng" dirty="0">
                <a:latin typeface="+mn-lt"/>
              </a:rPr>
              <a:t>Supporting Institutions</a:t>
            </a:r>
            <a:r>
              <a:rPr lang="en-US" sz="2400" dirty="0">
                <a:latin typeface="+mn-lt"/>
              </a:rPr>
              <a:t>: </a:t>
            </a:r>
          </a:p>
          <a:p>
            <a:pPr lvl="1">
              <a:lnSpc>
                <a:spcPct val="90000"/>
              </a:lnSpc>
            </a:pPr>
            <a:r>
              <a:rPr lang="en-US" sz="2000" dirty="0">
                <a:latin typeface="+mn-lt"/>
              </a:rPr>
              <a:t>The University of Texas El Paso (MSI)</a:t>
            </a:r>
          </a:p>
          <a:p>
            <a:pPr lvl="1">
              <a:lnSpc>
                <a:spcPct val="90000"/>
              </a:lnSpc>
            </a:pPr>
            <a:r>
              <a:rPr lang="en-US" sz="2000" dirty="0">
                <a:latin typeface="+mn-lt"/>
              </a:rPr>
              <a:t>The University of Alaska Fairbanks (SME)</a:t>
            </a:r>
          </a:p>
          <a:p>
            <a:pPr lvl="1">
              <a:lnSpc>
                <a:spcPct val="90000"/>
              </a:lnSpc>
            </a:pPr>
            <a:r>
              <a:rPr lang="en-US" sz="2000" dirty="0">
                <a:latin typeface="+mn-lt"/>
              </a:rPr>
              <a:t>The University of New Hampshire </a:t>
            </a:r>
          </a:p>
          <a:p>
            <a:pPr lvl="1">
              <a:lnSpc>
                <a:spcPct val="90000"/>
              </a:lnSpc>
            </a:pPr>
            <a:r>
              <a:rPr lang="en-US" sz="2000" dirty="0">
                <a:latin typeface="+mn-lt"/>
              </a:rPr>
              <a:t>The University of New Orleans</a:t>
            </a:r>
          </a:p>
          <a:p>
            <a:pPr marL="0" indent="0">
              <a:lnSpc>
                <a:spcPct val="90000"/>
              </a:lnSpc>
              <a:buNone/>
            </a:pPr>
            <a:endParaRPr lang="en-US" sz="2400" dirty="0">
              <a:latin typeface="+mn-lt"/>
            </a:endParaRPr>
          </a:p>
          <a:p>
            <a:pPr>
              <a:lnSpc>
                <a:spcPct val="90000"/>
              </a:lnSpc>
            </a:pPr>
            <a:r>
              <a:rPr lang="en-US" sz="2400" u="sng" dirty="0">
                <a:latin typeface="+mn-lt"/>
              </a:rPr>
              <a:t>Supporting Team</a:t>
            </a:r>
            <a:r>
              <a:rPr lang="en-US" sz="2400" dirty="0">
                <a:latin typeface="+mn-lt"/>
              </a:rPr>
              <a:t>: Dr. </a:t>
            </a:r>
            <a:r>
              <a:rPr lang="en-US" sz="2400">
                <a:latin typeface="+mn-lt"/>
              </a:rPr>
              <a:t>Doug Causey, Kori Orion</a:t>
            </a:r>
            <a:endParaRPr lang="en-US" sz="1800" dirty="0">
              <a:latin typeface="+mn-lt"/>
            </a:endParaRPr>
          </a:p>
        </p:txBody>
      </p:sp>
      <p:pic>
        <p:nvPicPr>
          <p:cNvPr id="8" name="Picture 7" descr="Two people looking at a computer screen&#10;&#10;Description automatically generated with medium confidence">
            <a:extLst>
              <a:ext uri="{FF2B5EF4-FFF2-40B4-BE49-F238E27FC236}">
                <a16:creationId xmlns:a16="http://schemas.microsoft.com/office/drawing/2014/main" id="{4A559D30-AE6C-EB44-AAB7-52180D96B1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277" r="29276" b="-1"/>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9" name="Rectangle 8">
            <a:extLst>
              <a:ext uri="{FF2B5EF4-FFF2-40B4-BE49-F238E27FC236}">
                <a16:creationId xmlns:a16="http://schemas.microsoft.com/office/drawing/2014/main" id="{28CFB1A1-5979-BA4D-A8F8-3020D673283B}"/>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30463240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10" y="378439"/>
            <a:ext cx="7681078" cy="418699"/>
          </a:xfrm>
        </p:spPr>
        <p:txBody>
          <a:bodyPr anchor="ctr">
            <a:normAutofit fontScale="90000"/>
          </a:bodyPr>
          <a:lstStyle/>
          <a:p>
            <a:pPr algn="ctr"/>
            <a:r>
              <a:rPr lang="en-US" dirty="0"/>
              <a:t>Workforce Development (WFD) Fellowship Program</a:t>
            </a:r>
          </a:p>
        </p:txBody>
      </p:sp>
      <p:sp>
        <p:nvSpPr>
          <p:cNvPr id="4" name="Text Placeholder 3"/>
          <p:cNvSpPr>
            <a:spLocks noGrp="1"/>
          </p:cNvSpPr>
          <p:nvPr>
            <p:ph type="body" sz="half" idx="2"/>
          </p:nvPr>
        </p:nvSpPr>
        <p:spPr>
          <a:xfrm>
            <a:off x="240632" y="819442"/>
            <a:ext cx="7161195" cy="4897964"/>
          </a:xfrm>
        </p:spPr>
        <p:txBody>
          <a:bodyPr>
            <a:normAutofit/>
          </a:bodyPr>
          <a:lstStyle/>
          <a:p>
            <a:r>
              <a:rPr lang="en-US" sz="1700" dirty="0"/>
              <a:t>ADAC’s WFD Fellows are funded via a DHS S&amp;T OUP Cooperative Grant</a:t>
            </a:r>
            <a:endParaRPr lang="en-US" altLang="en-US" b="1" u="sng" dirty="0">
              <a:solidFill>
                <a:schemeClr val="bg1">
                  <a:lumMod val="10000"/>
                  <a:lumOff val="90000"/>
                </a:schemeClr>
              </a:solidFill>
              <a:cs typeface="Arial" charset="0"/>
            </a:endParaRPr>
          </a:p>
          <a:p>
            <a:pPr marL="228600" indent="-171450">
              <a:spcAft>
                <a:spcPts val="600"/>
              </a:spcAft>
              <a:defRPr/>
            </a:pPr>
            <a:r>
              <a:rPr lang="en-US" altLang="en-US" b="1" u="sng" dirty="0">
                <a:solidFill>
                  <a:schemeClr val="accent1">
                    <a:lumMod val="60000"/>
                    <a:lumOff val="40000"/>
                  </a:schemeClr>
                </a:solidFill>
                <a:cs typeface="Arial" charset="0"/>
              </a:rPr>
              <a:t>Project Objectives:</a:t>
            </a:r>
          </a:p>
          <a:p>
            <a:pPr marL="285750" indent="-285750">
              <a:buFont typeface="Arial" panose="020B0604020202020204" pitchFamily="34" charset="0"/>
              <a:buChar char="•"/>
              <a:defRPr/>
            </a:pPr>
            <a:r>
              <a:rPr lang="en-US" altLang="en-US" dirty="0">
                <a:solidFill>
                  <a:schemeClr val="bg1">
                    <a:lumMod val="10000"/>
                    <a:lumOff val="90000"/>
                  </a:schemeClr>
                </a:solidFill>
              </a:rPr>
              <a:t>Attract the highest caliber undergraduate and graduate students to our education programs.</a:t>
            </a:r>
          </a:p>
          <a:p>
            <a:pPr marL="285750" indent="-285750">
              <a:buFont typeface="Arial" panose="020B0604020202020204" pitchFamily="34" charset="0"/>
              <a:buChar char="•"/>
              <a:defRPr/>
            </a:pPr>
            <a:r>
              <a:rPr lang="en-US" dirty="0">
                <a:solidFill>
                  <a:schemeClr val="bg1">
                    <a:lumMod val="10000"/>
                    <a:lumOff val="90000"/>
                  </a:schemeClr>
                </a:solidFill>
              </a:rPr>
              <a:t>Nurture and train these students for careers in DHS — related applied fields of science and technology.</a:t>
            </a:r>
          </a:p>
          <a:p>
            <a:pPr marL="285750" indent="-285750">
              <a:buFont typeface="Arial" panose="020B0604020202020204" pitchFamily="34" charset="0"/>
              <a:buChar char="•"/>
              <a:defRPr/>
            </a:pPr>
            <a:r>
              <a:rPr lang="en-US" dirty="0">
                <a:solidFill>
                  <a:schemeClr val="bg1">
                    <a:lumMod val="10000"/>
                    <a:lumOff val="90000"/>
                  </a:schemeClr>
                </a:solidFill>
              </a:rPr>
              <a:t>Provide students opportunities for direct involvement in DHS operations and embedded research among our DHS collaborators and stakeholders.</a:t>
            </a:r>
          </a:p>
          <a:p>
            <a:pPr marL="285750" indent="-285750">
              <a:buFont typeface="Arial" panose="020B0604020202020204" pitchFamily="34" charset="0"/>
              <a:buChar char="•"/>
              <a:defRPr/>
            </a:pPr>
            <a:r>
              <a:rPr lang="en-US" dirty="0">
                <a:solidFill>
                  <a:schemeClr val="bg1">
                    <a:lumMod val="10000"/>
                    <a:lumOff val="90000"/>
                  </a:schemeClr>
                </a:solidFill>
              </a:rPr>
              <a:t>Provide education and mentorship to students that leads to timely completion of degrees and fulfilling careers in DHS Enterprise or related fields.</a:t>
            </a:r>
          </a:p>
          <a:p>
            <a:pPr>
              <a:defRPr/>
            </a:pPr>
            <a:endParaRPr lang="en-US" dirty="0">
              <a:solidFill>
                <a:schemeClr val="bg1">
                  <a:lumMod val="10000"/>
                  <a:lumOff val="90000"/>
                </a:schemeClr>
              </a:solidFill>
            </a:endParaRPr>
          </a:p>
          <a:p>
            <a:pPr marL="228600" indent="-171450">
              <a:spcAft>
                <a:spcPts val="600"/>
              </a:spcAft>
              <a:defRPr/>
            </a:pPr>
            <a:r>
              <a:rPr lang="en-US" altLang="en-US" b="1" u="sng" dirty="0">
                <a:solidFill>
                  <a:schemeClr val="accent1">
                    <a:lumMod val="60000"/>
                    <a:lumOff val="40000"/>
                  </a:schemeClr>
                </a:solidFill>
                <a:cs typeface="Arial" charset="0"/>
              </a:rPr>
              <a:t>Potential Impact:</a:t>
            </a:r>
          </a:p>
          <a:p>
            <a:pPr marL="285750" indent="-285750">
              <a:buFont typeface="Arial" panose="020B0604020202020204" pitchFamily="34" charset="0"/>
              <a:buChar char="•"/>
              <a:defRPr/>
            </a:pPr>
            <a:r>
              <a:rPr lang="en-US" altLang="en-US" dirty="0">
                <a:solidFill>
                  <a:schemeClr val="bg1">
                    <a:lumMod val="10000"/>
                    <a:lumOff val="90000"/>
                  </a:schemeClr>
                </a:solidFill>
                <a:cs typeface="Times New Roman" pitchFamily="18" charset="0"/>
              </a:rPr>
              <a:t>Contribute to the growth of highly skilled workforce for Homeland Security agencies.</a:t>
            </a:r>
          </a:p>
          <a:p>
            <a:pPr marL="285750" indent="-285750">
              <a:buFont typeface="Arial" panose="020B0604020202020204" pitchFamily="34" charset="0"/>
              <a:buChar char="•"/>
              <a:defRPr/>
            </a:pPr>
            <a:r>
              <a:rPr lang="en-US" altLang="en-US" dirty="0">
                <a:solidFill>
                  <a:schemeClr val="bg1">
                    <a:lumMod val="10000"/>
                    <a:lumOff val="90000"/>
                  </a:schemeClr>
                </a:solidFill>
                <a:cs typeface="Times New Roman" pitchFamily="18" charset="0"/>
              </a:rPr>
              <a:t>Contribute to the capability of US Coast Guard operator and in support of USCG missions in the Arctic. </a:t>
            </a:r>
          </a:p>
          <a:p>
            <a:endParaRPr lang="en-US" dirty="0"/>
          </a:p>
        </p:txBody>
      </p:sp>
      <p:graphicFrame>
        <p:nvGraphicFramePr>
          <p:cNvPr id="3" name="Diagram 2"/>
          <p:cNvGraphicFramePr/>
          <p:nvPr/>
        </p:nvGraphicFramePr>
        <p:xfrm>
          <a:off x="7401828" y="1871931"/>
          <a:ext cx="4261086" cy="3393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EF488FB9-2E2E-A84B-A62C-00BE246A783A}"/>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49978136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6509" y="441859"/>
            <a:ext cx="10684043" cy="515464"/>
          </a:xfrm>
        </p:spPr>
        <p:txBody>
          <a:bodyPr>
            <a:normAutofit fontScale="90000"/>
          </a:bodyPr>
          <a:lstStyle/>
          <a:p>
            <a:r>
              <a:rPr lang="en-US" sz="3600" dirty="0"/>
              <a:t>ADAC Education Program: </a:t>
            </a:r>
            <a:r>
              <a:rPr lang="en-US" sz="3600" i="1" dirty="0"/>
              <a:t>Eligibility, Commitment, &amp; Support</a:t>
            </a:r>
          </a:p>
        </p:txBody>
      </p:sp>
      <p:sp>
        <p:nvSpPr>
          <p:cNvPr id="3" name="Content Placeholder 2"/>
          <p:cNvSpPr>
            <a:spLocks noGrp="1"/>
          </p:cNvSpPr>
          <p:nvPr>
            <p:ph idx="4294967295"/>
          </p:nvPr>
        </p:nvSpPr>
        <p:spPr>
          <a:xfrm>
            <a:off x="262760" y="1027631"/>
            <a:ext cx="11435254" cy="313548"/>
          </a:xfrm>
        </p:spPr>
        <p:txBody>
          <a:bodyPr>
            <a:noAutofit/>
          </a:bodyPr>
          <a:lstStyle/>
          <a:p>
            <a:pPr marL="0" indent="0">
              <a:buNone/>
            </a:pPr>
            <a:r>
              <a:rPr lang="en-US" sz="1400" dirty="0">
                <a:solidFill>
                  <a:schemeClr val="accent1">
                    <a:lumMod val="60000"/>
                    <a:lumOff val="40000"/>
                  </a:schemeClr>
                </a:solidFill>
              </a:rPr>
              <a:t>A</a:t>
            </a:r>
            <a:r>
              <a:rPr lang="en-US" sz="1400" b="1" dirty="0">
                <a:solidFill>
                  <a:schemeClr val="accent1">
                    <a:lumMod val="60000"/>
                    <a:lumOff val="40000"/>
                  </a:schemeClr>
                </a:solidFill>
              </a:rPr>
              <a:t>DAC Education Program is open to undergraduate, graduate and advanced graduate students. The following apply to all fellows and interns</a:t>
            </a:r>
            <a:r>
              <a:rPr lang="en-US" sz="1600" b="1" dirty="0">
                <a:solidFill>
                  <a:schemeClr val="accent1">
                    <a:lumMod val="60000"/>
                    <a:lumOff val="40000"/>
                  </a:schemeClr>
                </a:solidFill>
              </a:rPr>
              <a:t>:</a:t>
            </a:r>
          </a:p>
          <a:p>
            <a:pPr marL="0" indent="0">
              <a:buNone/>
            </a:pPr>
            <a:endParaRPr lang="en-US" sz="1700" dirty="0"/>
          </a:p>
        </p:txBody>
      </p:sp>
      <p:sp>
        <p:nvSpPr>
          <p:cNvPr id="5" name="Content Placeholder 2"/>
          <p:cNvSpPr txBox="1">
            <a:spLocks/>
          </p:cNvSpPr>
          <p:nvPr/>
        </p:nvSpPr>
        <p:spPr>
          <a:xfrm>
            <a:off x="262760" y="1500172"/>
            <a:ext cx="3292076" cy="4091331"/>
          </a:xfrm>
          <a:prstGeom prst="rect">
            <a:avLst/>
          </a:prstGeom>
          <a:solidFill>
            <a:schemeClr val="bg1"/>
          </a:solidFill>
          <a:ln w="38100">
            <a:solidFill>
              <a:srgbClr val="34507A"/>
            </a:solidFill>
          </a:ln>
        </p:spPr>
        <p:txBody>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400" b="0" i="1"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Eligibility requirements:</a:t>
            </a:r>
            <a:endParaRPr kumimoji="0" lang="en-US" sz="24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50000"/>
              </a:lnSpc>
              <a:spcBef>
                <a:spcPts val="200"/>
              </a:spcBef>
              <a:spcAft>
                <a:spcPts val="0"/>
              </a:spcAft>
              <a:buClrTx/>
              <a:buSzTx/>
              <a:buFont typeface="Arial" panose="020B0604020202020204" pitchFamily="34" charset="0"/>
              <a:buNone/>
              <a:tabLst/>
              <a:defRPr/>
            </a:pPr>
            <a:r>
              <a:rPr kumimoji="0" lang="en-US" sz="2400" b="0" i="1" u="none" strike="noStrike" kern="1200" cap="none" spc="0" normalizeH="0" baseline="0" noProof="0" dirty="0">
                <a:ln>
                  <a:noFill/>
                </a:ln>
                <a:solidFill>
                  <a:srgbClr val="77C3CB">
                    <a:lumMod val="75000"/>
                  </a:srgbClr>
                </a:solidFill>
                <a:effectLst/>
                <a:uLnTx/>
                <a:uFillTx/>
                <a:latin typeface="Franklin Gothic Book" panose="020B0503020102020204" pitchFamily="34" charset="0"/>
                <a:ea typeface="+mn-ea"/>
                <a:cs typeface="+mn-cs"/>
              </a:rPr>
              <a:t>◦</a:t>
            </a:r>
            <a:r>
              <a:rPr kumimoji="0" lang="en-US" sz="24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U.S. citizenship</a:t>
            </a:r>
          </a:p>
          <a:p>
            <a:pPr marL="0" marR="0" lvl="0" indent="0" algn="l" defTabSz="914400" rtl="0" eaLnBrk="1" fontAlgn="auto" latinLnBrk="0" hangingPunct="1">
              <a:lnSpc>
                <a:spcPct val="150000"/>
              </a:lnSpc>
              <a:spcBef>
                <a:spcPts val="200"/>
              </a:spcBef>
              <a:spcAft>
                <a:spcPts val="0"/>
              </a:spcAft>
              <a:buClrTx/>
              <a:buSzTx/>
              <a:buFont typeface="Arial" panose="020B0604020202020204" pitchFamily="34" charset="0"/>
              <a:buNone/>
              <a:tabLst/>
              <a:defRPr/>
            </a:pPr>
            <a:r>
              <a:rPr kumimoji="0" lang="en-US" sz="2000" b="0" i="1" u="none" strike="noStrike" kern="1200" cap="none" spc="0" normalizeH="0" baseline="0" noProof="0" dirty="0">
                <a:ln>
                  <a:noFill/>
                </a:ln>
                <a:solidFill>
                  <a:srgbClr val="77C3CB">
                    <a:lumMod val="75000"/>
                  </a:srgbClr>
                </a:solidFill>
                <a:effectLst/>
                <a:uLnTx/>
                <a:uFillTx/>
                <a:latin typeface="Franklin Gothic Book" panose="020B0503020102020204" pitchFamily="34" charset="0"/>
                <a:ea typeface="+mn-ea"/>
                <a:cs typeface="+mn-cs"/>
              </a:rPr>
              <a:t>◦</a:t>
            </a:r>
            <a:r>
              <a:rPr kumimoji="0" lang="en-US" sz="20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STEM major</a:t>
            </a:r>
            <a:b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br>
            <a:r>
              <a:rPr kumimoji="0" lang="en-US" sz="2000" b="0" i="1" u="none" strike="noStrike" kern="1200" cap="none" spc="0" normalizeH="0" baseline="0" noProof="0" dirty="0">
                <a:ln>
                  <a:noFill/>
                </a:ln>
                <a:solidFill>
                  <a:srgbClr val="77C3CB">
                    <a:lumMod val="75000"/>
                  </a:srgbClr>
                </a:solidFill>
                <a:effectLst/>
                <a:uLnTx/>
                <a:uFillTx/>
                <a:latin typeface="Franklin Gothic Book" panose="020B0503020102020204" pitchFamily="34" charset="0"/>
                <a:ea typeface="+mn-ea"/>
                <a:cs typeface="+mn-cs"/>
              </a:rPr>
              <a:t>◦</a:t>
            </a:r>
            <a:r>
              <a:rPr kumimoji="0" lang="en-US" sz="20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Clear background check</a:t>
            </a:r>
          </a:p>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000" b="0" i="1" u="none" strike="noStrike" kern="1200" cap="none" spc="0" normalizeH="0" baseline="0" noProof="0" dirty="0">
                <a:ln>
                  <a:noFill/>
                </a:ln>
                <a:solidFill>
                  <a:srgbClr val="77C3CB">
                    <a:lumMod val="75000"/>
                  </a:srgbClr>
                </a:solidFill>
                <a:effectLst/>
                <a:uLnTx/>
                <a:uFillTx/>
                <a:latin typeface="Franklin Gothic Book" panose="020B0503020102020204" pitchFamily="34" charset="0"/>
                <a:ea typeface="+mn-ea"/>
                <a:cs typeface="+mn-cs"/>
              </a:rPr>
              <a:t>◦</a:t>
            </a:r>
            <a:r>
              <a:rPr kumimoji="0" lang="en-US" sz="20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Achieve &amp; maintain a cumulative GPA of 3.30</a:t>
            </a:r>
          </a:p>
        </p:txBody>
      </p:sp>
      <p:sp>
        <p:nvSpPr>
          <p:cNvPr id="7" name="Content Placeholder 2"/>
          <p:cNvSpPr txBox="1">
            <a:spLocks/>
          </p:cNvSpPr>
          <p:nvPr/>
        </p:nvSpPr>
        <p:spPr>
          <a:xfrm>
            <a:off x="7988900" y="1500172"/>
            <a:ext cx="3709114" cy="4209357"/>
          </a:xfrm>
          <a:prstGeom prst="rect">
            <a:avLst/>
          </a:prstGeom>
          <a:solidFill>
            <a:schemeClr val="bg1"/>
          </a:solidFill>
          <a:ln w="38100">
            <a:solidFill>
              <a:srgbClr val="34507A"/>
            </a:solid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Franklin Gothic Medium Cond" panose="020B06060304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1"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Support:</a:t>
            </a:r>
            <a:br>
              <a:rPr kumimoji="0" lang="en-US" sz="2400" b="0" i="1"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br>
            <a:r>
              <a:rPr kumimoji="0" lang="en-US" sz="2000" b="0" i="0" u="none" strike="noStrike" kern="1200" cap="none" spc="0" normalizeH="0" baseline="0" noProof="0" dirty="0">
                <a:ln>
                  <a:noFill/>
                </a:ln>
                <a:solidFill>
                  <a:srgbClr val="77C3CB">
                    <a:lumMod val="75000"/>
                  </a:srgbClr>
                </a:solidFill>
                <a:effectLst/>
                <a:uLnTx/>
                <a:uFillTx/>
                <a:latin typeface="Franklin Gothic Medium Cond" panose="020B0606030402020204" pitchFamily="34" charset="0"/>
                <a:ea typeface="+mn-ea"/>
                <a:cs typeface="+mn-cs"/>
              </a:rPr>
              <a:t>◦</a:t>
            </a:r>
            <a:r>
              <a:rPr kumimoji="0" lang="en-US" sz="2000" b="0" i="1" u="none" strike="noStrike" kern="1200" cap="none" spc="0" normalizeH="0" baseline="0" noProof="0" dirty="0">
                <a:ln>
                  <a:noFill/>
                </a:ln>
                <a:solidFill>
                  <a:srgbClr val="77C3CB">
                    <a:lumMod val="75000"/>
                  </a:srgbClr>
                </a:solidFill>
                <a:effectLst/>
                <a:uLnTx/>
                <a:uFillTx/>
                <a:latin typeface="Franklin Gothic Medium Cond" panose="020B06060304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Monthly stipend and tuition support (fall &amp; spring semesters only) at defined levels for undergraduate &amp; graduate students.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77C3CB">
                    <a:lumMod val="75000"/>
                  </a:srgbClr>
                </a:solidFill>
                <a:effectLst/>
                <a:uLnTx/>
                <a:uFillTx/>
                <a:latin typeface="Franklin Gothic Medium Cond" panose="020B0606030402020204" pitchFamily="34" charset="0"/>
                <a:ea typeface="+mn-ea"/>
                <a:cs typeface="+mn-cs"/>
              </a:rPr>
              <a:t>◦</a:t>
            </a:r>
            <a:r>
              <a:rPr kumimoji="0" lang="en-US" sz="2000" b="0" i="1" u="none" strike="noStrike" kern="1200" cap="none" spc="0" normalizeH="0" baseline="0" noProof="0" dirty="0">
                <a:ln>
                  <a:noFill/>
                </a:ln>
                <a:solidFill>
                  <a:srgbClr val="77C3CB">
                    <a:lumMod val="75000"/>
                  </a:srgbClr>
                </a:solidFill>
                <a:effectLst/>
                <a:uLnTx/>
                <a:uFillTx/>
                <a:latin typeface="Franklin Gothic Medium Cond" panose="020B06060304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Assistance in securing a 10-week internship for two summers.</a:t>
            </a:r>
            <a:b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b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b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br>
            <a:r>
              <a:rPr kumimoji="0" lang="en-US" sz="2000" b="0" i="0" u="none" strike="noStrike" kern="1200" cap="none" spc="0" normalizeH="0" baseline="0" noProof="0" dirty="0">
                <a:ln>
                  <a:noFill/>
                </a:ln>
                <a:solidFill>
                  <a:srgbClr val="77C3CB">
                    <a:lumMod val="75000"/>
                  </a:srgbClr>
                </a:solidFill>
                <a:effectLst/>
                <a:uLnTx/>
                <a:uFillTx/>
                <a:latin typeface="Franklin Gothic Medium Cond" panose="020B0606030402020204" pitchFamily="34" charset="0"/>
                <a:ea typeface="+mn-ea"/>
                <a:cs typeface="+mn-cs"/>
              </a:rPr>
              <a:t>◦</a:t>
            </a:r>
            <a:r>
              <a:rPr kumimoji="0" lang="en-US" sz="2000" b="0" i="1" u="none" strike="noStrike" kern="1200" cap="none" spc="0" normalizeH="0" baseline="0" noProof="0" dirty="0">
                <a:ln>
                  <a:noFill/>
                </a:ln>
                <a:solidFill>
                  <a:srgbClr val="77C3CB">
                    <a:lumMod val="75000"/>
                  </a:srgbClr>
                </a:solidFill>
                <a:effectLst/>
                <a:uLnTx/>
                <a:uFillTx/>
                <a:latin typeface="Franklin Gothic Medium Cond" panose="020B06060304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Mentoring and professional development through ADAC network.</a:t>
            </a:r>
          </a:p>
        </p:txBody>
      </p:sp>
      <p:sp>
        <p:nvSpPr>
          <p:cNvPr id="9" name="Content Placeholder 2"/>
          <p:cNvSpPr txBox="1">
            <a:spLocks/>
          </p:cNvSpPr>
          <p:nvPr/>
        </p:nvSpPr>
        <p:spPr>
          <a:xfrm>
            <a:off x="4165861" y="1500172"/>
            <a:ext cx="3212014" cy="5072158"/>
          </a:xfrm>
          <a:prstGeom prst="rect">
            <a:avLst/>
          </a:prstGeom>
          <a:solidFill>
            <a:schemeClr val="bg1"/>
          </a:solidFill>
          <a:ln w="38100">
            <a:solidFill>
              <a:srgbClr val="34507A"/>
            </a:solidFill>
          </a:ln>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2400" kern="1200" dirty="0" smtClean="0">
                <a:solidFill>
                  <a:schemeClr val="tx1"/>
                </a:solidFill>
                <a:latin typeface="Franklin Gothic Medium Cond" panose="020B06060304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2400" kern="1200" dirty="0">
                <a:solidFill>
                  <a:schemeClr val="tx1"/>
                </a:solidFill>
                <a:latin typeface="Franklin Gothic Medium Cond" panose="020B06060304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400" b="0" i="1"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Commitment:</a:t>
            </a:r>
            <a:br>
              <a:rPr kumimoji="0" lang="en-US" sz="2400" b="0" i="1"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br>
            <a:r>
              <a:rPr kumimoji="0" lang="en-US" sz="2400" b="0" i="0" u="none" strike="noStrike" kern="1200" cap="none" spc="0" normalizeH="0" baseline="0" noProof="0" dirty="0">
                <a:ln>
                  <a:noFill/>
                </a:ln>
                <a:solidFill>
                  <a:srgbClr val="77C3CB">
                    <a:lumMod val="75000"/>
                  </a:srgbClr>
                </a:solidFill>
                <a:effectLst/>
                <a:uLnTx/>
                <a:uFillTx/>
                <a:latin typeface="Franklin Gothic Medium Cond" panose="020B06060304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Complete two 10-week summer internships while in the program.</a:t>
            </a:r>
          </a:p>
          <a:p>
            <a:pPr marL="0" marR="0" lvl="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pPr>
            <a:b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br>
            <a:r>
              <a:rPr kumimoji="0" lang="en-US" sz="2400" b="0" i="0" u="none" strike="noStrike" kern="1200" cap="none" spc="0" normalizeH="0" baseline="0" noProof="0" dirty="0">
                <a:ln>
                  <a:noFill/>
                </a:ln>
                <a:solidFill>
                  <a:srgbClr val="77C3CB">
                    <a:lumMod val="75000"/>
                  </a:srgbClr>
                </a:solidFill>
                <a:effectLst/>
                <a:uLnTx/>
                <a:uFillTx/>
                <a:latin typeface="Franklin Gothic Medium Cond" panose="020B0606030402020204" pitchFamily="34" charset="0"/>
                <a:ea typeface="+mn-ea"/>
                <a:cs typeface="+mn-cs"/>
              </a:rPr>
              <a:t>◦ </a:t>
            </a:r>
            <a: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Actively seek and obtain employment in the Homeland Security Enterprise or a related field for at least  one year after graduation.</a:t>
            </a:r>
            <a:b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br>
            <a:br>
              <a:rPr kumimoji="0" lang="en-US" sz="22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br>
            <a:r>
              <a:rPr kumimoji="0" lang="en-US" sz="18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Note: </a:t>
            </a:r>
            <a:r>
              <a:rPr kumimoji="0" lang="en-US" sz="1600" b="0" i="1"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Employment can be at the state, federal or local level. Undergraduate Fellows can also defer employment to attend graduate school</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a:t>
            </a: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sp>
        <p:nvSpPr>
          <p:cNvPr id="8" name="Rectangle 7">
            <a:extLst>
              <a:ext uri="{FF2B5EF4-FFF2-40B4-BE49-F238E27FC236}">
                <a16:creationId xmlns:a16="http://schemas.microsoft.com/office/drawing/2014/main" id="{3AF60202-7C7A-AD4F-B787-8D01FE0C28C1}"/>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50278007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322734" y="307777"/>
            <a:ext cx="9175230" cy="593726"/>
          </a:xfrm>
        </p:spPr>
        <p:txBody>
          <a:bodyPr/>
          <a:lstStyle/>
          <a:p>
            <a:r>
              <a:rPr lang="en-US" dirty="0"/>
              <a:t>Program Year 8 </a:t>
            </a:r>
            <a:r>
              <a:rPr lang="en-US" sz="3200" b="0" dirty="0">
                <a:solidFill>
                  <a:schemeClr val="bg1">
                    <a:lumMod val="10000"/>
                    <a:lumOff val="90000"/>
                  </a:schemeClr>
                </a:solidFill>
              </a:rPr>
              <a:t>WFD Fellowship Milestones </a:t>
            </a:r>
            <a:r>
              <a:rPr lang="en-US" dirty="0"/>
              <a:t>&amp; Metrics</a:t>
            </a:r>
          </a:p>
        </p:txBody>
      </p:sp>
      <p:sp>
        <p:nvSpPr>
          <p:cNvPr id="7" name="Text Placeholder 6"/>
          <p:cNvSpPr>
            <a:spLocks noGrp="1"/>
          </p:cNvSpPr>
          <p:nvPr>
            <p:ph type="body" idx="1"/>
          </p:nvPr>
        </p:nvSpPr>
        <p:spPr>
          <a:xfrm>
            <a:off x="333251" y="872113"/>
            <a:ext cx="5157787" cy="305159"/>
          </a:xfrm>
        </p:spPr>
        <p:txBody>
          <a:bodyPr anchor="ctr">
            <a:noAutofit/>
          </a:bodyPr>
          <a:lstStyle/>
          <a:p>
            <a:pPr algn="ctr">
              <a:lnSpc>
                <a:spcPct val="150000"/>
              </a:lnSpc>
            </a:pPr>
            <a:r>
              <a:rPr lang="en-US" u="sng" dirty="0">
                <a:solidFill>
                  <a:schemeClr val="accent1">
                    <a:lumMod val="60000"/>
                    <a:lumOff val="40000"/>
                  </a:schemeClr>
                </a:solidFill>
              </a:rPr>
              <a:t>Milestones</a:t>
            </a:r>
          </a:p>
        </p:txBody>
      </p:sp>
      <p:sp>
        <p:nvSpPr>
          <p:cNvPr id="22" name="Content Placeholder 21"/>
          <p:cNvSpPr>
            <a:spLocks noGrp="1"/>
          </p:cNvSpPr>
          <p:nvPr>
            <p:ph sz="half" idx="2"/>
          </p:nvPr>
        </p:nvSpPr>
        <p:spPr>
          <a:xfrm>
            <a:off x="154004" y="1259555"/>
            <a:ext cx="5756345" cy="4419350"/>
          </a:xfrm>
        </p:spPr>
        <p:txBody>
          <a:bodyPr>
            <a:normAutofit fontScale="32500" lnSpcReduction="20000"/>
          </a:bodyPr>
          <a:lstStyle/>
          <a:p>
            <a:pPr marL="285750" indent="-285750">
              <a:lnSpc>
                <a:spcPct val="150000"/>
              </a:lnSpc>
            </a:pPr>
            <a:r>
              <a:rPr lang="en-US" sz="4800" b="1" dirty="0"/>
              <a:t>Outreach &amp; Exchange </a:t>
            </a:r>
            <a:endParaRPr lang="en-US" sz="4800" dirty="0"/>
          </a:p>
          <a:p>
            <a:pPr marL="742950" lvl="1" indent="-285750">
              <a:lnSpc>
                <a:spcPct val="150000"/>
              </a:lnSpc>
            </a:pPr>
            <a:r>
              <a:rPr lang="en-US" sz="4400" dirty="0"/>
              <a:t>Participate in professional exchanges and outreach activities, this includes workshops (Arctic </a:t>
            </a:r>
            <a:r>
              <a:rPr lang="en-US" sz="4400" dirty="0" err="1"/>
              <a:t>IoNS</a:t>
            </a:r>
            <a:r>
              <a:rPr lang="en-US" sz="4400" dirty="0"/>
              <a:t>, </a:t>
            </a:r>
            <a:r>
              <a:rPr lang="en-US" sz="4400" dirty="0" err="1"/>
              <a:t>MaLTE</a:t>
            </a:r>
            <a:r>
              <a:rPr lang="en-US" sz="4400" dirty="0"/>
              <a:t>, local or national research symposiums), and Center meetings with DHS constituents.  </a:t>
            </a:r>
          </a:p>
          <a:p>
            <a:pPr marL="285750" indent="-285750">
              <a:lnSpc>
                <a:spcPct val="150000"/>
              </a:lnSpc>
            </a:pPr>
            <a:r>
              <a:rPr lang="en-US" sz="4800" b="1" dirty="0"/>
              <a:t>Center Activities</a:t>
            </a:r>
          </a:p>
          <a:p>
            <a:pPr marL="742950" lvl="1" indent="-285750">
              <a:lnSpc>
                <a:spcPct val="150000"/>
              </a:lnSpc>
            </a:pPr>
            <a:r>
              <a:rPr lang="en-US" sz="4400" dirty="0"/>
              <a:t>Attend monthly meetings with Center Leadership.</a:t>
            </a:r>
          </a:p>
          <a:p>
            <a:pPr marL="742950" lvl="1" indent="-285750">
              <a:lnSpc>
                <a:spcPct val="150000"/>
              </a:lnSpc>
            </a:pPr>
            <a:r>
              <a:rPr lang="en-US" sz="4400" dirty="0"/>
              <a:t>In collaboration with Project PI’s and ADAC Education &amp; Administrative Manager, develop individual student work plans for their corresponding projects. </a:t>
            </a:r>
          </a:p>
          <a:p>
            <a:pPr marL="285750" indent="-285750">
              <a:lnSpc>
                <a:spcPct val="150000"/>
              </a:lnSpc>
            </a:pPr>
            <a:r>
              <a:rPr lang="en-US" sz="4800" b="1" dirty="0"/>
              <a:t>Summer Internships </a:t>
            </a:r>
          </a:p>
          <a:p>
            <a:pPr marL="742950" lvl="1" indent="-285750">
              <a:lnSpc>
                <a:spcPct val="150000"/>
              </a:lnSpc>
            </a:pPr>
            <a:r>
              <a:rPr lang="en-US" sz="4400" dirty="0"/>
              <a:t>Participate in one 10-week summer internship (two/summer during Fellowship).</a:t>
            </a:r>
          </a:p>
          <a:p>
            <a:pPr marL="0" indent="0">
              <a:buNone/>
            </a:pPr>
            <a:endParaRPr lang="en-US" dirty="0"/>
          </a:p>
        </p:txBody>
      </p:sp>
      <p:sp>
        <p:nvSpPr>
          <p:cNvPr id="23" name="Text Placeholder 22"/>
          <p:cNvSpPr>
            <a:spLocks noGrp="1"/>
          </p:cNvSpPr>
          <p:nvPr>
            <p:ph type="body" sz="quarter" idx="3"/>
          </p:nvPr>
        </p:nvSpPr>
        <p:spPr>
          <a:xfrm>
            <a:off x="6428479" y="871478"/>
            <a:ext cx="5183188" cy="387443"/>
          </a:xfrm>
        </p:spPr>
        <p:txBody>
          <a:bodyPr>
            <a:normAutofit fontScale="92500" lnSpcReduction="20000"/>
          </a:bodyPr>
          <a:lstStyle/>
          <a:p>
            <a:pPr algn="ctr"/>
            <a:r>
              <a:rPr lang="en-US" u="sng" dirty="0">
                <a:solidFill>
                  <a:schemeClr val="accent1">
                    <a:lumMod val="60000"/>
                    <a:lumOff val="40000"/>
                  </a:schemeClr>
                </a:solidFill>
              </a:rPr>
              <a:t>Performance Metrics </a:t>
            </a:r>
          </a:p>
        </p:txBody>
      </p:sp>
      <p:sp>
        <p:nvSpPr>
          <p:cNvPr id="24" name="Content Placeholder 23"/>
          <p:cNvSpPr>
            <a:spLocks noGrp="1"/>
          </p:cNvSpPr>
          <p:nvPr>
            <p:ph sz="quarter" idx="4"/>
          </p:nvPr>
        </p:nvSpPr>
        <p:spPr>
          <a:xfrm>
            <a:off x="6428479" y="1684582"/>
            <a:ext cx="5439469" cy="2555987"/>
          </a:xfrm>
        </p:spPr>
        <p:txBody>
          <a:bodyPr>
            <a:normAutofit/>
          </a:bodyPr>
          <a:lstStyle/>
          <a:p>
            <a:pPr>
              <a:spcBef>
                <a:spcPts val="0"/>
              </a:spcBef>
            </a:pPr>
            <a:r>
              <a:rPr lang="en-US" sz="1400" dirty="0"/>
              <a:t>GPA meets DHS requirements (3.30 on 4.0 scale). </a:t>
            </a:r>
          </a:p>
          <a:p>
            <a:pPr marL="0" indent="0">
              <a:spcBef>
                <a:spcPts val="0"/>
              </a:spcBef>
              <a:buNone/>
            </a:pPr>
            <a:endParaRPr lang="en-US" sz="1400" dirty="0"/>
          </a:p>
          <a:p>
            <a:pPr>
              <a:spcBef>
                <a:spcPts val="0"/>
              </a:spcBef>
            </a:pPr>
            <a:r>
              <a:rPr lang="en-US" sz="1400" dirty="0"/>
              <a:t>Track progress of graduated ADAC Fellows who successfully enter the DHS Enterprise workforce, or related disciplines </a:t>
            </a:r>
          </a:p>
          <a:p>
            <a:pPr>
              <a:spcBef>
                <a:spcPts val="0"/>
              </a:spcBef>
            </a:pPr>
            <a:endParaRPr lang="en-US" sz="1400" dirty="0"/>
          </a:p>
          <a:p>
            <a:pPr>
              <a:spcBef>
                <a:spcPts val="0"/>
              </a:spcBef>
            </a:pPr>
            <a:r>
              <a:rPr lang="en-US" sz="1400" dirty="0"/>
              <a:t>Completion two 10-week summer internships for all ADAC fellows who participate in the full duration of the fellowship program.</a:t>
            </a:r>
          </a:p>
          <a:p>
            <a:pPr>
              <a:spcBef>
                <a:spcPts val="0"/>
              </a:spcBef>
            </a:pPr>
            <a:endParaRPr lang="en-US" sz="1400" dirty="0"/>
          </a:p>
          <a:p>
            <a:pPr>
              <a:spcBef>
                <a:spcPts val="0"/>
              </a:spcBef>
            </a:pPr>
            <a:r>
              <a:rPr lang="en-US" sz="1400" dirty="0"/>
              <a:t>Graduated Fellows have one year to secure employment in the Homeland Security Enterprise or related disciplines (federal/state/local gov. etc.).</a:t>
            </a:r>
          </a:p>
          <a:p>
            <a:pPr>
              <a:spcBef>
                <a:spcPts val="0"/>
              </a:spcBef>
            </a:pPr>
            <a:endParaRPr lang="en-US" sz="1400" dirty="0"/>
          </a:p>
        </p:txBody>
      </p:sp>
      <p:sp>
        <p:nvSpPr>
          <p:cNvPr id="8" name="Rectangle 7">
            <a:extLst>
              <a:ext uri="{FF2B5EF4-FFF2-40B4-BE49-F238E27FC236}">
                <a16:creationId xmlns:a16="http://schemas.microsoft.com/office/drawing/2014/main" id="{14CA19C3-38D6-AC40-89C9-9F416B859A15}"/>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31927106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97849" y="356135"/>
            <a:ext cx="9940158" cy="1028051"/>
          </a:xfrm>
        </p:spPr>
        <p:txBody>
          <a:bodyPr>
            <a:noAutofit/>
          </a:bodyPr>
          <a:lstStyle/>
          <a:p>
            <a:pPr algn="ctr"/>
            <a:r>
              <a:rPr lang="en-US" sz="3600" u="sng" dirty="0"/>
              <a:t>Overall ADAC Fellows in Program Year 8</a:t>
            </a:r>
            <a:br>
              <a:rPr lang="en-US" sz="2400" i="1" u="sng" dirty="0">
                <a:solidFill>
                  <a:schemeClr val="accent2">
                    <a:lumMod val="75000"/>
                  </a:schemeClr>
                </a:solidFill>
              </a:rPr>
            </a:br>
            <a:endParaRPr lang="en-US" sz="2400" i="1" u="sng" dirty="0">
              <a:solidFill>
                <a:schemeClr val="accent2">
                  <a:lumMod val="75000"/>
                </a:schemeClr>
              </a:solidFill>
            </a:endParaRPr>
          </a:p>
        </p:txBody>
      </p:sp>
      <p:graphicFrame>
        <p:nvGraphicFramePr>
          <p:cNvPr id="8" name="Table 7"/>
          <p:cNvGraphicFramePr>
            <a:graphicFrameLocks noGrp="1"/>
          </p:cNvGraphicFramePr>
          <p:nvPr/>
        </p:nvGraphicFramePr>
        <p:xfrm>
          <a:off x="243280" y="1169979"/>
          <a:ext cx="6375632" cy="3890217"/>
        </p:xfrm>
        <a:graphic>
          <a:graphicData uri="http://schemas.openxmlformats.org/drawingml/2006/table">
            <a:tbl>
              <a:tblPr firstRow="1" firstCol="1" bandRow="1">
                <a:tableStyleId>{5FD0F851-EC5A-4D38-B0AD-8093EC10F338}</a:tableStyleId>
              </a:tblPr>
              <a:tblGrid>
                <a:gridCol w="1579545">
                  <a:extLst>
                    <a:ext uri="{9D8B030D-6E8A-4147-A177-3AD203B41FA5}">
                      <a16:colId xmlns:a16="http://schemas.microsoft.com/office/drawing/2014/main" val="2287800171"/>
                    </a:ext>
                  </a:extLst>
                </a:gridCol>
                <a:gridCol w="1257226">
                  <a:extLst>
                    <a:ext uri="{9D8B030D-6E8A-4147-A177-3AD203B41FA5}">
                      <a16:colId xmlns:a16="http://schemas.microsoft.com/office/drawing/2014/main" val="2469747899"/>
                    </a:ext>
                  </a:extLst>
                </a:gridCol>
                <a:gridCol w="1284419">
                  <a:extLst>
                    <a:ext uri="{9D8B030D-6E8A-4147-A177-3AD203B41FA5}">
                      <a16:colId xmlns:a16="http://schemas.microsoft.com/office/drawing/2014/main" val="3548891248"/>
                    </a:ext>
                  </a:extLst>
                </a:gridCol>
                <a:gridCol w="1127221">
                  <a:extLst>
                    <a:ext uri="{9D8B030D-6E8A-4147-A177-3AD203B41FA5}">
                      <a16:colId xmlns:a16="http://schemas.microsoft.com/office/drawing/2014/main" val="4219791506"/>
                    </a:ext>
                  </a:extLst>
                </a:gridCol>
                <a:gridCol w="1127221">
                  <a:extLst>
                    <a:ext uri="{9D8B030D-6E8A-4147-A177-3AD203B41FA5}">
                      <a16:colId xmlns:a16="http://schemas.microsoft.com/office/drawing/2014/main" val="3118424004"/>
                    </a:ext>
                  </a:extLst>
                </a:gridCol>
              </a:tblGrid>
              <a:tr h="725792">
                <a:tc gridSpan="5">
                  <a:txBody>
                    <a:bodyPr/>
                    <a:lstStyle/>
                    <a:p>
                      <a:pPr marL="0" marR="0" algn="ctr">
                        <a:lnSpc>
                          <a:spcPct val="107000"/>
                        </a:lnSpc>
                        <a:spcBef>
                          <a:spcPts val="0"/>
                        </a:spcBef>
                        <a:spcAft>
                          <a:spcPts val="0"/>
                        </a:spcAft>
                      </a:pPr>
                      <a:r>
                        <a:rPr lang="en-US" sz="2000" dirty="0">
                          <a:effectLst/>
                        </a:rPr>
                        <a:t>Arctic Domain Awareness Center - Program Year 8</a:t>
                      </a:r>
                      <a:br>
                        <a:rPr lang="en-US" sz="2000" dirty="0">
                          <a:effectLst/>
                        </a:rPr>
                      </a:br>
                      <a:r>
                        <a:rPr lang="en-US" sz="2000" dirty="0">
                          <a:effectLst/>
                        </a:rPr>
                        <a:t>Overview of all Supported Fellows</a:t>
                      </a:r>
                      <a:endParaRPr lang="en-US" sz="16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6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4742598"/>
                  </a:ext>
                </a:extLst>
              </a:tr>
              <a:tr h="931833">
                <a:tc>
                  <a:txBody>
                    <a:bodyPr/>
                    <a:lstStyle/>
                    <a:p>
                      <a:pPr marL="0" marR="0">
                        <a:lnSpc>
                          <a:spcPct val="107000"/>
                        </a:lnSpc>
                        <a:spcBef>
                          <a:spcPts val="0"/>
                        </a:spcBef>
                        <a:spcAft>
                          <a:spcPts val="0"/>
                        </a:spcAft>
                      </a:pPr>
                      <a:endParaRPr lang="en-US" sz="1400" dirty="0">
                        <a:effectLst/>
                        <a:latin typeface="Courier New" panose="02070309020205020404" pitchFamily="49"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Alaska Alaska (UAA &amp; UAF)</a:t>
                      </a:r>
                      <a:endParaRPr lang="en-US" sz="14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Texas at El Paso, TX (UTEP)*</a:t>
                      </a:r>
                      <a:endParaRPr lang="en-US" sz="14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a:t>
                      </a:r>
                      <a:r>
                        <a:rPr lang="en-US" sz="1400" baseline="0" dirty="0">
                          <a:effectLst/>
                          <a:latin typeface="Franklin Gothic Book" panose="020B0503020102020204" pitchFamily="34" charset="0"/>
                        </a:rPr>
                        <a:t> of New Hampshire, NH (UNH)</a:t>
                      </a:r>
                      <a:endParaRPr lang="en-US" sz="1400" dirty="0">
                        <a:effectLst/>
                        <a:latin typeface="Franklin Gothic Book" panose="020B05030201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nSpc>
                          <a:spcPct val="107000"/>
                        </a:lnSpc>
                        <a:spcBef>
                          <a:spcPts val="0"/>
                        </a:spcBef>
                        <a:spcAft>
                          <a:spcPts val="0"/>
                        </a:spcAft>
                      </a:pPr>
                      <a:r>
                        <a:rPr lang="en-US" sz="1400" dirty="0">
                          <a:effectLst/>
                          <a:latin typeface="Franklin Gothic Book" panose="020B0503020102020204" pitchFamily="34" charset="0"/>
                        </a:rPr>
                        <a:t>Univ. of New Orleans, LA (UNO)</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19427402"/>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Undergraduate </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3</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1</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1</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0</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97640958"/>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Graduate</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mn-ea"/>
                          <a:cs typeface="+mn-cs"/>
                        </a:rPr>
                        <a:t>0</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rPr>
                        <a:t>0</a:t>
                      </a: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endParaRPr lang="en-US" sz="18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4126317"/>
                  </a:ext>
                </a:extLst>
              </a:tr>
              <a:tr h="442863">
                <a:tc>
                  <a:txBody>
                    <a:bodyPr/>
                    <a:lstStyle/>
                    <a:p>
                      <a:pPr marL="0" marR="0">
                        <a:lnSpc>
                          <a:spcPct val="107000"/>
                        </a:lnSpc>
                        <a:spcBef>
                          <a:spcPts val="0"/>
                        </a:spcBef>
                        <a:spcAft>
                          <a:spcPts val="0"/>
                        </a:spcAft>
                      </a:pPr>
                      <a:r>
                        <a:rPr lang="en-US" sz="1600" dirty="0">
                          <a:effectLst/>
                          <a:latin typeface="Franklin Gothic Book" panose="020B0503020102020204" pitchFamily="34" charset="0"/>
                        </a:rPr>
                        <a:t>Total</a:t>
                      </a:r>
                      <a:endParaRPr lang="en-US" sz="1600"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mn-ea"/>
                          <a:cs typeface="+mn-cs"/>
                        </a:rPr>
                        <a:t>3</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mn-ea"/>
                          <a:cs typeface="+mn-cs"/>
                        </a:rPr>
                        <a:t>1</a:t>
                      </a: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Franklin Gothic Book" panose="020B0503020102020204" pitchFamily="34" charset="0"/>
                          <a:ea typeface="Calibri" panose="020F0502020204030204" pitchFamily="34" charset="0"/>
                          <a:cs typeface="Times New Roman" panose="02020603050405020304" pitchFamily="18" charset="0"/>
                        </a:rPr>
                        <a:t>1</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9984677"/>
                  </a:ext>
                </a:extLst>
              </a:tr>
              <a:tr h="904003">
                <a:tc>
                  <a:txBody>
                    <a:bodyPr/>
                    <a:lstStyle/>
                    <a:p>
                      <a:pPr marL="0" marR="0">
                        <a:lnSpc>
                          <a:spcPct val="107000"/>
                        </a:lnSpc>
                        <a:spcBef>
                          <a:spcPts val="0"/>
                        </a:spcBef>
                        <a:spcAft>
                          <a:spcPts val="0"/>
                        </a:spcAft>
                      </a:pPr>
                      <a:r>
                        <a:rPr lang="en-US" sz="180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Total</a:t>
                      </a:r>
                      <a:r>
                        <a:rPr lang="en-US" sz="1800" baseline="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 Overall Active Fellows: </a:t>
                      </a:r>
                      <a:endParaRPr lang="en-US" sz="1800"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marL="0" marR="0" algn="ctr">
                        <a:lnSpc>
                          <a:spcPct val="107000"/>
                        </a:lnSpc>
                        <a:spcBef>
                          <a:spcPts val="0"/>
                        </a:spcBef>
                        <a:spcAft>
                          <a:spcPts val="0"/>
                        </a:spcAft>
                      </a:pPr>
                      <a:r>
                        <a:rPr lang="en-US" sz="2400" b="1"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rPr>
                        <a:t>6</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nSpc>
                          <a:spcPct val="107000"/>
                        </a:lnSpc>
                        <a:spcBef>
                          <a:spcPts val="0"/>
                        </a:spcBef>
                        <a:spcAft>
                          <a:spcPts val="0"/>
                        </a:spcAft>
                      </a:pPr>
                      <a:endParaRPr lang="en-US" sz="1800" b="1" dirty="0">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algn="ctr">
                        <a:lnSpc>
                          <a:spcPct val="107000"/>
                        </a:lnSpc>
                        <a:spcBef>
                          <a:spcPts val="0"/>
                        </a:spcBef>
                        <a:spcAft>
                          <a:spcPts val="0"/>
                        </a:spcAft>
                      </a:pPr>
                      <a:endParaRPr lang="en-US" sz="2400" b="1" dirty="0">
                        <a:solidFill>
                          <a:srgbClr val="F8F8F8"/>
                        </a:solidFill>
                        <a:effectLst/>
                        <a:latin typeface="Franklin Gothic Book" panose="020B050302010202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1755368"/>
                  </a:ext>
                </a:extLst>
              </a:tr>
            </a:tbl>
          </a:graphicData>
        </a:graphic>
      </p:graphicFrame>
      <p:sp>
        <p:nvSpPr>
          <p:cNvPr id="9" name="TextBox 8"/>
          <p:cNvSpPr txBox="1"/>
          <p:nvPr/>
        </p:nvSpPr>
        <p:spPr>
          <a:xfrm>
            <a:off x="3781081" y="6488668"/>
            <a:ext cx="45894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4E8EE"/>
                </a:solidFill>
                <a:effectLst/>
                <a:uLnTx/>
                <a:uFillTx/>
                <a:latin typeface="Calibri" panose="020F0502020204030204"/>
                <a:ea typeface="+mn-ea"/>
                <a:cs typeface="+mn-cs"/>
              </a:rPr>
              <a:t>* An accredited MSI institution</a:t>
            </a: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83937" y="1119644"/>
            <a:ext cx="4078192" cy="2720101"/>
          </a:xfrm>
          <a:prstGeom prst="rect">
            <a:avLst/>
          </a:prstGeom>
          <a:ln w="1905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83937" y="3953171"/>
            <a:ext cx="4078192" cy="2720163"/>
          </a:xfrm>
          <a:prstGeom prst="rect">
            <a:avLst/>
          </a:prstGeom>
          <a:ln w="19050">
            <a:solidFill>
              <a:schemeClr val="tx1"/>
            </a:solidFill>
          </a:ln>
        </p:spPr>
      </p:pic>
      <p:sp>
        <p:nvSpPr>
          <p:cNvPr id="11" name="Rectangle 10">
            <a:extLst>
              <a:ext uri="{FF2B5EF4-FFF2-40B4-BE49-F238E27FC236}">
                <a16:creationId xmlns:a16="http://schemas.microsoft.com/office/drawing/2014/main" id="{5C5B9368-7F12-B540-9E23-A30F9504232B}"/>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6490014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155" y="404256"/>
            <a:ext cx="7503691" cy="429169"/>
          </a:xfrm>
        </p:spPr>
        <p:txBody>
          <a:bodyPr>
            <a:noAutofit/>
          </a:bodyPr>
          <a:lstStyle/>
          <a:p>
            <a:r>
              <a:rPr lang="en-US" sz="3200" dirty="0"/>
              <a:t>Progress: </a:t>
            </a:r>
            <a:r>
              <a:rPr lang="en-US" sz="3200" i="1" dirty="0"/>
              <a:t>Outreach, Exchange, &amp; Activities</a:t>
            </a:r>
          </a:p>
        </p:txBody>
      </p:sp>
      <p:sp>
        <p:nvSpPr>
          <p:cNvPr id="15" name="Text Placeholder 14"/>
          <p:cNvSpPr>
            <a:spLocks noGrp="1"/>
          </p:cNvSpPr>
          <p:nvPr>
            <p:ph type="body" sz="quarter" idx="10"/>
          </p:nvPr>
        </p:nvSpPr>
        <p:spPr>
          <a:xfrm>
            <a:off x="4321743" y="886368"/>
            <a:ext cx="7430703" cy="5793565"/>
          </a:xfrm>
          <a:noFill/>
        </p:spPr>
        <p:txBody>
          <a:bodyPr>
            <a:normAutofit/>
          </a:bodyPr>
          <a:lstStyle/>
          <a:p>
            <a:pPr lvl="0"/>
            <a:r>
              <a:rPr lang="en-US" sz="2400" b="1" dirty="0">
                <a:solidFill>
                  <a:schemeClr val="accent6">
                    <a:lumMod val="60000"/>
                    <a:lumOff val="40000"/>
                  </a:schemeClr>
                </a:solidFill>
              </a:rPr>
              <a:t>Student Exchange Activities:</a:t>
            </a:r>
          </a:p>
          <a:p>
            <a:pPr lvl="2"/>
            <a:r>
              <a:rPr lang="en-US" dirty="0">
                <a:solidFill>
                  <a:srgbClr val="F8F8F8"/>
                </a:solidFill>
              </a:rPr>
              <a:t>November 2021: Maritime Risk Symposium </a:t>
            </a:r>
          </a:p>
          <a:p>
            <a:pPr lvl="2"/>
            <a:r>
              <a:rPr lang="en-US" dirty="0">
                <a:solidFill>
                  <a:srgbClr val="F8F8F8"/>
                </a:solidFill>
              </a:rPr>
              <a:t>January 2022:  Alaska Marine Science Symposium </a:t>
            </a:r>
          </a:p>
          <a:p>
            <a:pPr marL="914400" lvl="2" indent="0">
              <a:buNone/>
            </a:pPr>
            <a:endParaRPr lang="en-US" sz="2400" b="1" dirty="0">
              <a:solidFill>
                <a:schemeClr val="accent6">
                  <a:lumMod val="60000"/>
                  <a:lumOff val="40000"/>
                </a:schemeClr>
              </a:solidFill>
            </a:endParaRPr>
          </a:p>
          <a:p>
            <a:pPr lvl="0"/>
            <a:r>
              <a:rPr lang="en-US" sz="2400" b="1" dirty="0">
                <a:solidFill>
                  <a:schemeClr val="accent6">
                    <a:lumMod val="60000"/>
                    <a:lumOff val="40000"/>
                  </a:schemeClr>
                </a:solidFill>
              </a:rPr>
              <a:t>Center-Specific Projects &amp; Activities: </a:t>
            </a:r>
          </a:p>
          <a:p>
            <a:pPr lvl="2"/>
            <a:r>
              <a:rPr lang="en-US" dirty="0">
                <a:solidFill>
                  <a:srgbClr val="F8F8F8"/>
                </a:solidFill>
              </a:rPr>
              <a:t>Summer 2021: ADAC’s Virtual Fellowship Onboarding Program</a:t>
            </a:r>
          </a:p>
          <a:p>
            <a:pPr lvl="2"/>
            <a:r>
              <a:rPr lang="en-US" dirty="0">
                <a:solidFill>
                  <a:srgbClr val="F8F8F8"/>
                </a:solidFill>
              </a:rPr>
              <a:t>September 2021: ADAC’s ERI Project Conference</a:t>
            </a:r>
          </a:p>
          <a:p>
            <a:pPr lvl="2"/>
            <a:r>
              <a:rPr lang="en-US" dirty="0">
                <a:solidFill>
                  <a:srgbClr val="F8F8F8"/>
                </a:solidFill>
              </a:rPr>
              <a:t>Arctic and Alaska Maritime Communications &amp; Connectivity Assessment Literature Review</a:t>
            </a:r>
          </a:p>
          <a:p>
            <a:pPr lvl="2"/>
            <a:r>
              <a:rPr lang="en-US" dirty="0">
                <a:solidFill>
                  <a:srgbClr val="F8F8F8"/>
                </a:solidFill>
              </a:rPr>
              <a:t>Attendance at monthly mentoring meetings with ADAC Leadership Team </a:t>
            </a:r>
          </a:p>
          <a:p>
            <a:pPr lvl="2"/>
            <a:r>
              <a:rPr lang="en-US" dirty="0">
                <a:solidFill>
                  <a:srgbClr val="F8F8F8"/>
                </a:solidFill>
              </a:rPr>
              <a:t>Attendance at weekly All-Hands Meetings with ADAC’s Research Network</a:t>
            </a:r>
          </a:p>
          <a:p>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569" y="886368"/>
            <a:ext cx="3447702" cy="2299624"/>
          </a:xfrm>
          <a:prstGeom prst="rect">
            <a:avLst/>
          </a:prstGeom>
          <a:ln w="19050">
            <a:solidFill>
              <a:schemeClr val="tx1"/>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5909" y="3291877"/>
            <a:ext cx="3453362" cy="2300401"/>
          </a:xfrm>
          <a:prstGeom prst="rect">
            <a:avLst/>
          </a:prstGeom>
          <a:ln w="19050">
            <a:solidFill>
              <a:schemeClr val="tx1"/>
            </a:solidFill>
          </a:ln>
        </p:spPr>
      </p:pic>
      <p:sp>
        <p:nvSpPr>
          <p:cNvPr id="8" name="Rectangle 7">
            <a:extLst>
              <a:ext uri="{FF2B5EF4-FFF2-40B4-BE49-F238E27FC236}">
                <a16:creationId xmlns:a16="http://schemas.microsoft.com/office/drawing/2014/main" id="{10C850F8-3125-6940-BCAC-D5988B8C0B52}"/>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91089143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785" y="468976"/>
            <a:ext cx="10751419" cy="429651"/>
          </a:xfrm>
        </p:spPr>
        <p:txBody>
          <a:bodyPr/>
          <a:lstStyle/>
          <a:p>
            <a:r>
              <a:rPr lang="en-US" sz="2800" dirty="0"/>
              <a:t>Student Research Engagement in ADAC Projects</a:t>
            </a:r>
          </a:p>
        </p:txBody>
      </p:sp>
      <p:graphicFrame>
        <p:nvGraphicFramePr>
          <p:cNvPr id="9" name="Table 8"/>
          <p:cNvGraphicFramePr>
            <a:graphicFrameLocks noGrp="1"/>
          </p:cNvGraphicFramePr>
          <p:nvPr/>
        </p:nvGraphicFramePr>
        <p:xfrm>
          <a:off x="172785" y="1511239"/>
          <a:ext cx="11846430" cy="3422320"/>
        </p:xfrm>
        <a:graphic>
          <a:graphicData uri="http://schemas.openxmlformats.org/drawingml/2006/table">
            <a:tbl>
              <a:tblPr firstRow="1" bandRow="1">
                <a:tableStyleId>{7DF18680-E054-41AD-8BC1-D1AEF772440D}</a:tableStyleId>
              </a:tblPr>
              <a:tblGrid>
                <a:gridCol w="3948810">
                  <a:extLst>
                    <a:ext uri="{9D8B030D-6E8A-4147-A177-3AD203B41FA5}">
                      <a16:colId xmlns:a16="http://schemas.microsoft.com/office/drawing/2014/main" val="2934989594"/>
                    </a:ext>
                  </a:extLst>
                </a:gridCol>
                <a:gridCol w="6373033">
                  <a:extLst>
                    <a:ext uri="{9D8B030D-6E8A-4147-A177-3AD203B41FA5}">
                      <a16:colId xmlns:a16="http://schemas.microsoft.com/office/drawing/2014/main" val="3339744446"/>
                    </a:ext>
                  </a:extLst>
                </a:gridCol>
                <a:gridCol w="1524587">
                  <a:extLst>
                    <a:ext uri="{9D8B030D-6E8A-4147-A177-3AD203B41FA5}">
                      <a16:colId xmlns:a16="http://schemas.microsoft.com/office/drawing/2014/main" val="635097528"/>
                    </a:ext>
                  </a:extLst>
                </a:gridCol>
              </a:tblGrid>
              <a:tr h="484600">
                <a:tc>
                  <a:txBody>
                    <a:bodyPr/>
                    <a:lstStyle/>
                    <a:p>
                      <a:pPr algn="ctr"/>
                      <a:r>
                        <a:rPr lang="en-US" sz="1600" dirty="0"/>
                        <a:t>Project Name</a:t>
                      </a:r>
                    </a:p>
                  </a:txBody>
                  <a:tcPr anchor="ctr"/>
                </a:tc>
                <a:tc>
                  <a:txBody>
                    <a:bodyPr/>
                    <a:lstStyle/>
                    <a:p>
                      <a:pPr algn="ctr"/>
                      <a:r>
                        <a:rPr lang="en-US" sz="1600" dirty="0"/>
                        <a:t>Fellow(s)</a:t>
                      </a:r>
                      <a:r>
                        <a:rPr lang="en-US" sz="1600" baseline="0" dirty="0"/>
                        <a:t> on Project</a:t>
                      </a:r>
                      <a:endParaRPr lang="en-US" sz="1600" dirty="0"/>
                    </a:p>
                  </a:txBody>
                  <a:tcPr anchor="ctr"/>
                </a:tc>
                <a:tc>
                  <a:txBody>
                    <a:bodyPr/>
                    <a:lstStyle/>
                    <a:p>
                      <a:pPr algn="ctr"/>
                      <a:r>
                        <a:rPr lang="en-US" sz="1600" dirty="0"/>
                        <a:t>University </a:t>
                      </a:r>
                    </a:p>
                  </a:txBody>
                  <a:tcPr anchor="ctr"/>
                </a:tc>
                <a:extLst>
                  <a:ext uri="{0D108BD9-81ED-4DB2-BD59-A6C34878D82A}">
                    <a16:rowId xmlns:a16="http://schemas.microsoft.com/office/drawing/2014/main" val="948011476"/>
                  </a:ext>
                </a:extLst>
              </a:tr>
              <a:tr h="734430">
                <a:tc>
                  <a:txBody>
                    <a:bodyPr/>
                    <a:lstStyle/>
                    <a:p>
                      <a:pPr algn="l"/>
                      <a:r>
                        <a:rPr kumimoji="0" lang="en-US" sz="1600" b="1" u="none" strike="noStrike" kern="1200" cap="none" spc="0" normalizeH="0" baseline="0" noProof="0" dirty="0">
                          <a:ln>
                            <a:noFill/>
                          </a:ln>
                          <a:solidFill>
                            <a:schemeClr val="bg1"/>
                          </a:solidFill>
                          <a:effectLst/>
                          <a:uLnTx/>
                          <a:uFillTx/>
                          <a:latin typeface="Franklin Gothic Book" panose="020B0503020102020204" pitchFamily="34" charset="0"/>
                        </a:rPr>
                        <a:t>Arctic Vessel Monitoring/</a:t>
                      </a:r>
                      <a:r>
                        <a:rPr kumimoji="0" lang="en-US" sz="1600" b="1" u="none" strike="noStrike" kern="1200" cap="none" spc="0" normalizeH="0" baseline="0" noProof="0" dirty="0" err="1">
                          <a:ln>
                            <a:noFill/>
                          </a:ln>
                          <a:solidFill>
                            <a:schemeClr val="bg1"/>
                          </a:solidFill>
                          <a:effectLst/>
                          <a:uLnTx/>
                          <a:uFillTx/>
                          <a:latin typeface="Franklin Gothic Book" panose="020B0503020102020204" pitchFamily="34" charset="0"/>
                        </a:rPr>
                        <a:t>Geofencing</a:t>
                      </a:r>
                      <a:r>
                        <a:rPr kumimoji="0" lang="en-US" sz="1600" b="1" u="none" strike="noStrike" kern="1200" cap="none" spc="0" normalizeH="0" baseline="0" noProof="0" dirty="0">
                          <a:ln>
                            <a:noFill/>
                          </a:ln>
                          <a:solidFill>
                            <a:schemeClr val="bg1"/>
                          </a:solidFill>
                          <a:effectLst/>
                          <a:uLnTx/>
                          <a:uFillTx/>
                          <a:latin typeface="Franklin Gothic Book" panose="020B0503020102020204" pitchFamily="34" charset="0"/>
                        </a:rPr>
                        <a:t>:</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Undergraduate </a:t>
                      </a:r>
                      <a:r>
                        <a:rPr lang="en-US" sz="1600" baseline="0" dirty="0">
                          <a:solidFill>
                            <a:schemeClr val="bg1"/>
                          </a:solidFill>
                          <a:latin typeface="Franklin Gothic Book" panose="020B0503020102020204" pitchFamily="34" charset="0"/>
                        </a:rPr>
                        <a:t>Fellows Benjamin Good and Talha Ali</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UAA</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1818490821"/>
                  </a:ext>
                </a:extLst>
              </a:tr>
              <a:tr h="734430">
                <a:tc>
                  <a:txBody>
                    <a:bodyPr/>
                    <a:lstStyle/>
                    <a:p>
                      <a:pPr algn="l"/>
                      <a:r>
                        <a:rPr lang="en-US" sz="1600" b="1" dirty="0">
                          <a:solidFill>
                            <a:schemeClr val="bg1"/>
                          </a:solidFill>
                          <a:latin typeface="Franklin Gothic Book" panose="020B0503020102020204" pitchFamily="34" charset="0"/>
                        </a:rPr>
                        <a:t>Arctic Oil Spill Modeling</a:t>
                      </a:r>
                      <a:r>
                        <a:rPr lang="en-US" sz="1600" b="1" baseline="0" dirty="0">
                          <a:solidFill>
                            <a:schemeClr val="bg1"/>
                          </a:solidFill>
                          <a:latin typeface="Franklin Gothic Book" panose="020B0503020102020204" pitchFamily="34" charset="0"/>
                        </a:rPr>
                        <a:t> Strategies </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baseline="0" dirty="0">
                          <a:solidFill>
                            <a:schemeClr val="bg1"/>
                          </a:solidFill>
                          <a:latin typeface="Franklin Gothic Book" panose="020B0503020102020204" pitchFamily="34" charset="0"/>
                        </a:rPr>
                        <a:t>Undergraduate Fellow, Tori Sweet</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UNH</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2814025805"/>
                  </a:ext>
                </a:extLst>
              </a:tr>
              <a:tr h="734430">
                <a:tc>
                  <a:txBody>
                    <a:bodyPr/>
                    <a:lstStyle/>
                    <a:p>
                      <a:pPr algn="l"/>
                      <a:r>
                        <a:rPr lang="en-US" sz="1600" b="1" dirty="0">
                          <a:solidFill>
                            <a:schemeClr val="bg1"/>
                          </a:solidFill>
                          <a:latin typeface="Franklin Gothic Book" panose="020B0503020102020204" pitchFamily="34" charset="0"/>
                        </a:rPr>
                        <a:t>Arctic Mussels</a:t>
                      </a:r>
                      <a:r>
                        <a:rPr lang="en-US" sz="1600" b="1" baseline="0" dirty="0">
                          <a:solidFill>
                            <a:schemeClr val="bg1"/>
                          </a:solidFill>
                          <a:latin typeface="Franklin Gothic Book" panose="020B0503020102020204" pitchFamily="34" charset="0"/>
                        </a:rPr>
                        <a:t> </a:t>
                      </a:r>
                      <a:endParaRPr lang="en-US" sz="1600" b="1" dirty="0">
                        <a:solidFill>
                          <a:schemeClr val="bg1"/>
                        </a:solidFill>
                        <a:latin typeface="Franklin Gothic Book" panose="020B0503020102020204" pitchFamily="34" charset="0"/>
                      </a:endParaRPr>
                    </a:p>
                  </a:txBody>
                  <a:tcPr anchor="ctr"/>
                </a:tc>
                <a:tc>
                  <a:txBody>
                    <a:bodyPr/>
                    <a:lstStyle/>
                    <a:p>
                      <a:pPr algn="ctr"/>
                      <a:r>
                        <a:rPr lang="en-US" sz="1600" baseline="0" dirty="0">
                          <a:solidFill>
                            <a:schemeClr val="bg1"/>
                          </a:solidFill>
                          <a:latin typeface="Franklin Gothic Book" panose="020B0503020102020204" pitchFamily="34" charset="0"/>
                        </a:rPr>
                        <a:t>Graduate Fellow, Katherine </a:t>
                      </a:r>
                      <a:r>
                        <a:rPr lang="en-US" sz="1600" baseline="0" dirty="0" err="1">
                          <a:solidFill>
                            <a:schemeClr val="bg1"/>
                          </a:solidFill>
                          <a:latin typeface="Franklin Gothic Book" panose="020B0503020102020204" pitchFamily="34" charset="0"/>
                        </a:rPr>
                        <a:t>Humpal</a:t>
                      </a:r>
                      <a:endParaRPr lang="en-US" sz="1600" b="0" dirty="0">
                        <a:solidFill>
                          <a:schemeClr val="bg1"/>
                        </a:solidFill>
                        <a:latin typeface="Franklin Gothic Book" panose="020B0503020102020204" pitchFamily="34" charset="0"/>
                      </a:endParaRPr>
                    </a:p>
                  </a:txBody>
                  <a:tcPr anchor="ctr"/>
                </a:tc>
                <a:tc>
                  <a:txBody>
                    <a:bodyPr/>
                    <a:lstStyle/>
                    <a:p>
                      <a:pPr algn="ctr"/>
                      <a:r>
                        <a:rPr lang="en-US" sz="1600" dirty="0">
                          <a:solidFill>
                            <a:schemeClr val="bg1"/>
                          </a:solidFill>
                          <a:latin typeface="Franklin Gothic Book" panose="020B0503020102020204" pitchFamily="34" charset="0"/>
                        </a:rPr>
                        <a:t>UNO</a:t>
                      </a:r>
                      <a:endParaRPr lang="en-US" sz="1600" b="0" dirty="0">
                        <a:solidFill>
                          <a:schemeClr val="bg1"/>
                        </a:solidFill>
                        <a:latin typeface="Franklin Gothic Book" panose="020B0503020102020204" pitchFamily="34" charset="0"/>
                      </a:endParaRPr>
                    </a:p>
                  </a:txBody>
                  <a:tcPr anchor="ctr"/>
                </a:tc>
                <a:extLst>
                  <a:ext uri="{0D108BD9-81ED-4DB2-BD59-A6C34878D82A}">
                    <a16:rowId xmlns:a16="http://schemas.microsoft.com/office/drawing/2014/main" val="3179533781"/>
                  </a:ext>
                </a:extLst>
              </a:tr>
              <a:tr h="734430">
                <a:tc>
                  <a:txBody>
                    <a:bodyPr/>
                    <a:lstStyle/>
                    <a:p>
                      <a:pPr algn="l"/>
                      <a:r>
                        <a:rPr lang="en-US" sz="1600" b="1" dirty="0">
                          <a:solidFill>
                            <a:schemeClr val="bg1"/>
                          </a:solidFill>
                          <a:latin typeface="Franklin Gothic Book" panose="020B0503020102020204" pitchFamily="34" charset="0"/>
                        </a:rPr>
                        <a:t>Environmental Risk Index</a:t>
                      </a:r>
                    </a:p>
                  </a:txBody>
                  <a:tcPr anchor="ctr"/>
                </a:tc>
                <a:tc>
                  <a:txBody>
                    <a:bodyPr/>
                    <a:lstStyle/>
                    <a:p>
                      <a:pPr algn="ctr"/>
                      <a:r>
                        <a:rPr lang="en-US" sz="1600" b="0" dirty="0">
                          <a:solidFill>
                            <a:schemeClr val="bg1"/>
                          </a:solidFill>
                          <a:latin typeface="Franklin Gothic Book" panose="020B0503020102020204" pitchFamily="34" charset="0"/>
                        </a:rPr>
                        <a:t>Undergraduate Fellows, Caitlynn Hanna and Brenda Almanza </a:t>
                      </a:r>
                    </a:p>
                  </a:txBody>
                  <a:tcPr anchor="ctr"/>
                </a:tc>
                <a:tc>
                  <a:txBody>
                    <a:bodyPr/>
                    <a:lstStyle/>
                    <a:p>
                      <a:pPr algn="ctr"/>
                      <a:r>
                        <a:rPr lang="en-US" sz="1600" b="0" dirty="0">
                          <a:solidFill>
                            <a:schemeClr val="bg1"/>
                          </a:solidFill>
                          <a:latin typeface="Franklin Gothic Book" panose="020B0503020102020204" pitchFamily="34" charset="0"/>
                        </a:rPr>
                        <a:t>UAF, UTEP</a:t>
                      </a:r>
                    </a:p>
                  </a:txBody>
                  <a:tcPr anchor="ctr"/>
                </a:tc>
                <a:extLst>
                  <a:ext uri="{0D108BD9-81ED-4DB2-BD59-A6C34878D82A}">
                    <a16:rowId xmlns:a16="http://schemas.microsoft.com/office/drawing/2014/main" val="2687128323"/>
                  </a:ext>
                </a:extLst>
              </a:tr>
            </a:tbl>
          </a:graphicData>
        </a:graphic>
      </p:graphicFrame>
      <p:sp>
        <p:nvSpPr>
          <p:cNvPr id="6" name="Rectangle 5">
            <a:extLst>
              <a:ext uri="{FF2B5EF4-FFF2-40B4-BE49-F238E27FC236}">
                <a16:creationId xmlns:a16="http://schemas.microsoft.com/office/drawing/2014/main" id="{AF839AA0-4C61-6C41-9E10-88A1D87F4464}"/>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34525876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8443" y="531682"/>
            <a:ext cx="7535111" cy="507077"/>
          </a:xfrm>
        </p:spPr>
        <p:txBody>
          <a:bodyPr/>
          <a:lstStyle/>
          <a:p>
            <a:pPr algn="ctr"/>
            <a:r>
              <a:rPr lang="en-US" sz="2400" dirty="0"/>
              <a:t>Next Steps for our Program Year 8 Graduating Fellows</a:t>
            </a:r>
          </a:p>
        </p:txBody>
      </p:sp>
      <p:graphicFrame>
        <p:nvGraphicFramePr>
          <p:cNvPr id="11" name="Table 10"/>
          <p:cNvGraphicFramePr>
            <a:graphicFrameLocks noGrp="1"/>
          </p:cNvGraphicFramePr>
          <p:nvPr/>
        </p:nvGraphicFramePr>
        <p:xfrm>
          <a:off x="245106" y="1262664"/>
          <a:ext cx="11701787" cy="3735362"/>
        </p:xfrm>
        <a:graphic>
          <a:graphicData uri="http://schemas.openxmlformats.org/drawingml/2006/table">
            <a:tbl>
              <a:tblPr firstRow="1" bandRow="1">
                <a:tableStyleId>{5A111915-BE36-4E01-A7E5-04B1672EAD32}</a:tableStyleId>
              </a:tblPr>
              <a:tblGrid>
                <a:gridCol w="1585038">
                  <a:extLst>
                    <a:ext uri="{9D8B030D-6E8A-4147-A177-3AD203B41FA5}">
                      <a16:colId xmlns:a16="http://schemas.microsoft.com/office/drawing/2014/main" val="3884928941"/>
                    </a:ext>
                  </a:extLst>
                </a:gridCol>
                <a:gridCol w="945421">
                  <a:extLst>
                    <a:ext uri="{9D8B030D-6E8A-4147-A177-3AD203B41FA5}">
                      <a16:colId xmlns:a16="http://schemas.microsoft.com/office/drawing/2014/main" val="1252991144"/>
                    </a:ext>
                  </a:extLst>
                </a:gridCol>
                <a:gridCol w="2951136">
                  <a:extLst>
                    <a:ext uri="{9D8B030D-6E8A-4147-A177-3AD203B41FA5}">
                      <a16:colId xmlns:a16="http://schemas.microsoft.com/office/drawing/2014/main" val="1384984031"/>
                    </a:ext>
                  </a:extLst>
                </a:gridCol>
                <a:gridCol w="6220192">
                  <a:extLst>
                    <a:ext uri="{9D8B030D-6E8A-4147-A177-3AD203B41FA5}">
                      <a16:colId xmlns:a16="http://schemas.microsoft.com/office/drawing/2014/main" val="3959301591"/>
                    </a:ext>
                  </a:extLst>
                </a:gridCol>
              </a:tblGrid>
              <a:tr h="284547">
                <a:tc>
                  <a:txBody>
                    <a:bodyPr/>
                    <a:lstStyle/>
                    <a:p>
                      <a:pPr algn="ctr" fontAlgn="b"/>
                      <a:r>
                        <a:rPr lang="en-US" sz="1600" b="1" u="none" strike="noStrike" dirty="0">
                          <a:effectLst/>
                          <a:latin typeface="Franklin Gothic Book" panose="020B0503020102020204" pitchFamily="34" charset="0"/>
                        </a:rPr>
                        <a:t>Student</a:t>
                      </a:r>
                      <a:endParaRPr lang="en-US" sz="16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latin typeface="Franklin Gothic Book" panose="020B0503020102020204" pitchFamily="34" charset="0"/>
                        </a:rPr>
                        <a:t>University </a:t>
                      </a:r>
                      <a:endParaRPr lang="en-US" sz="16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u="none" strike="noStrike" dirty="0">
                          <a:effectLst/>
                          <a:latin typeface="Franklin Gothic Book" panose="020B0503020102020204" pitchFamily="34" charset="0"/>
                        </a:rPr>
                        <a:t>Degree</a:t>
                      </a:r>
                      <a:endParaRPr lang="en-US" sz="1600" b="1" i="0" u="none" strike="noStrike" dirty="0">
                        <a:solidFill>
                          <a:srgbClr val="000000"/>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sz="1600" b="1" i="0" u="none" strike="noStrike" dirty="0">
                          <a:solidFill>
                            <a:srgbClr val="000000"/>
                          </a:solidFill>
                          <a:effectLst/>
                          <a:latin typeface="Franklin Gothic Book" panose="020B0503020102020204" pitchFamily="34" charset="0"/>
                        </a:rPr>
                        <a:t>Where are they headed?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54207830"/>
                  </a:ext>
                </a:extLst>
              </a:tr>
              <a:tr h="577216">
                <a:tc>
                  <a:txBody>
                    <a:bodyPr/>
                    <a:lstStyle/>
                    <a:p>
                      <a:pPr algn="l" fontAlgn="b"/>
                      <a:r>
                        <a:rPr lang="en-US" sz="1600" b="0" i="0" u="none" strike="noStrike" dirty="0">
                          <a:solidFill>
                            <a:schemeClr val="bg1"/>
                          </a:solidFill>
                          <a:effectLst/>
                          <a:latin typeface="Franklin Gothic Book" panose="020B0503020102020204" pitchFamily="34" charset="0"/>
                        </a:rPr>
                        <a:t>Talha Ali</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UAA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B.S. Computer Science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b="0" i="0" dirty="0">
                          <a:solidFill>
                            <a:schemeClr val="bg1"/>
                          </a:solidFill>
                          <a:latin typeface="Franklin Gothic Book" panose="020B0503020102020204" pitchFamily="34" charset="0"/>
                        </a:rPr>
                        <a:t>To continue pursuing his undergraduate degree, with an estimated graduation of Spring 2023.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2879779929"/>
                  </a:ext>
                </a:extLst>
              </a:tr>
              <a:tr h="565163">
                <a:tc>
                  <a:txBody>
                    <a:bodyPr/>
                    <a:lstStyle/>
                    <a:p>
                      <a:pPr algn="l" fontAlgn="b"/>
                      <a:r>
                        <a:rPr lang="en-US" sz="1600" u="none" strike="noStrike" dirty="0">
                          <a:solidFill>
                            <a:schemeClr val="bg1"/>
                          </a:solidFill>
                          <a:effectLst/>
                          <a:latin typeface="Franklin Gothic Book" panose="020B0503020102020204" pitchFamily="34" charset="0"/>
                        </a:rPr>
                        <a:t>Benjamin Good</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u="none" strike="noStrike" dirty="0">
                          <a:solidFill>
                            <a:schemeClr val="bg1"/>
                          </a:solidFill>
                          <a:effectLst/>
                          <a:latin typeface="Franklin Gothic Book" panose="020B0503020102020204" pitchFamily="34" charset="0"/>
                        </a:rPr>
                        <a:t>UAA</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u="none" strike="noStrike" dirty="0">
                          <a:solidFill>
                            <a:schemeClr val="bg1"/>
                          </a:solidFill>
                          <a:effectLst/>
                          <a:latin typeface="Franklin Gothic Book" panose="020B0503020102020204" pitchFamily="34" charset="0"/>
                        </a:rPr>
                        <a:t>B.S. Computer Science</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dirty="0">
                          <a:solidFill>
                            <a:schemeClr val="bg1"/>
                          </a:solidFill>
                          <a:latin typeface="Franklin Gothic Book" panose="020B0503020102020204" pitchFamily="34" charset="0"/>
                        </a:rPr>
                        <a:t>To continue pursuing his undergraduate degree, with an estimated graduation of Spring 2023. </a:t>
                      </a:r>
                      <a:endParaRPr lang="en-US" sz="1600" b="0" i="0" dirty="0">
                        <a:solidFill>
                          <a:schemeClr val="bg1"/>
                        </a:solidFill>
                        <a:highlight>
                          <a:srgbClr val="FFFF00"/>
                        </a:highligh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394326637"/>
                  </a:ext>
                </a:extLst>
              </a:tr>
              <a:tr h="699953">
                <a:tc>
                  <a:txBody>
                    <a:bodyPr/>
                    <a:lstStyle/>
                    <a:p>
                      <a:pPr algn="l" fontAlgn="b"/>
                      <a:r>
                        <a:rPr lang="en-US" sz="1600" b="0" i="0" u="none" strike="noStrike" dirty="0">
                          <a:solidFill>
                            <a:schemeClr val="bg1"/>
                          </a:solidFill>
                          <a:effectLst/>
                          <a:latin typeface="Franklin Gothic Book" panose="020B0503020102020204" pitchFamily="34" charset="0"/>
                        </a:rPr>
                        <a:t>Caitlynn Hanna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UAF</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B.S. Civil Engineering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To pursue a graduate degree at UAF in Civil Engineering. </a:t>
                      </a:r>
                      <a:endParaRPr lang="en-US" sz="1600" dirty="0">
                        <a:solidFill>
                          <a:schemeClr val="bg1"/>
                        </a:solidFill>
                        <a:highlight>
                          <a:srgbClr val="FFFF00"/>
                        </a:highligh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690603766"/>
                  </a:ext>
                </a:extLst>
              </a:tr>
              <a:tr h="478157">
                <a:tc>
                  <a:txBody>
                    <a:bodyPr/>
                    <a:lstStyle/>
                    <a:p>
                      <a:pPr algn="l" fontAlgn="b"/>
                      <a:r>
                        <a:rPr lang="en-US" sz="1600" b="0" i="0" u="none" strike="noStrike" dirty="0">
                          <a:solidFill>
                            <a:schemeClr val="bg1"/>
                          </a:solidFill>
                          <a:effectLst/>
                          <a:latin typeface="Franklin Gothic Book" panose="020B0503020102020204" pitchFamily="34" charset="0"/>
                        </a:rPr>
                        <a:t>Brenda Almanza</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UTEP</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B.S. Environmental Science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To pursue a graduate degree in Environmental Science at UTEP.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605966374"/>
                  </a:ext>
                </a:extLst>
              </a:tr>
              <a:tr h="565163">
                <a:tc>
                  <a:txBody>
                    <a:bodyPr/>
                    <a:lstStyle/>
                    <a:p>
                      <a:pPr algn="l" fontAlgn="b"/>
                      <a:r>
                        <a:rPr lang="en-US" sz="1600" b="0" i="0" u="none" strike="noStrike" dirty="0">
                          <a:solidFill>
                            <a:schemeClr val="bg1"/>
                          </a:solidFill>
                          <a:effectLst/>
                          <a:latin typeface="Franklin Gothic Book" panose="020B0503020102020204" pitchFamily="34" charset="0"/>
                        </a:rPr>
                        <a:t>Tori Sweet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UNH</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B.S. Environmental Engineering</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To pursue a graduate degree in Environmental Engineering at UNH. </a:t>
                      </a:r>
                      <a:endParaRPr lang="en-US" sz="1600" dirty="0">
                        <a:solidFill>
                          <a:schemeClr val="bg1"/>
                        </a:solidFill>
                        <a:highlight>
                          <a:srgbClr val="FFFF00"/>
                        </a:highligh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413462356"/>
                  </a:ext>
                </a:extLst>
              </a:tr>
              <a:tr h="565163">
                <a:tc>
                  <a:txBody>
                    <a:bodyPr/>
                    <a:lstStyle/>
                    <a:p>
                      <a:pPr algn="l" fontAlgn="b"/>
                      <a:r>
                        <a:rPr lang="en-US" sz="1600" b="0" i="0" u="none" strike="noStrike" dirty="0">
                          <a:solidFill>
                            <a:schemeClr val="bg1"/>
                          </a:solidFill>
                          <a:effectLst/>
                          <a:latin typeface="Franklin Gothic Book" panose="020B0503020102020204" pitchFamily="34" charset="0"/>
                        </a:rPr>
                        <a:t>Katherine </a:t>
                      </a:r>
                      <a:r>
                        <a:rPr lang="en-US" sz="1600" b="0" i="0" u="none" strike="noStrike" dirty="0" err="1">
                          <a:solidFill>
                            <a:schemeClr val="bg1"/>
                          </a:solidFill>
                          <a:effectLst/>
                          <a:latin typeface="Franklin Gothic Book" panose="020B0503020102020204" pitchFamily="34" charset="0"/>
                        </a:rPr>
                        <a:t>Humpal</a:t>
                      </a:r>
                      <a:endParaRPr lang="en-US" sz="1600" b="0" i="0" u="none" strike="noStrike" dirty="0">
                        <a:solidFill>
                          <a:schemeClr val="bg1"/>
                        </a:solidFill>
                        <a:effectLs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UNO</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ctr" fontAlgn="b"/>
                      <a:r>
                        <a:rPr lang="en-US" sz="1600" b="0" i="0" u="none" strike="noStrike" dirty="0">
                          <a:solidFill>
                            <a:schemeClr val="bg1"/>
                          </a:solidFill>
                          <a:effectLst/>
                          <a:latin typeface="Franklin Gothic Book" panose="020B0503020102020204" pitchFamily="34" charset="0"/>
                        </a:rPr>
                        <a:t>Ph.D. Biochemistry</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gn="l"/>
                      <a:r>
                        <a:rPr lang="en-US" sz="1600" dirty="0">
                          <a:solidFill>
                            <a:schemeClr val="bg1"/>
                          </a:solidFill>
                          <a:latin typeface="Franklin Gothic Book" panose="020B0503020102020204" pitchFamily="34" charset="0"/>
                        </a:rPr>
                        <a:t>To continue pursuing her graduate degree, with an estimated graduation of spring 2023.  </a:t>
                      </a:r>
                      <a:endParaRPr lang="en-US" sz="1600" dirty="0">
                        <a:solidFill>
                          <a:schemeClr val="bg1"/>
                        </a:solidFill>
                        <a:highlight>
                          <a:srgbClr val="FFFF00"/>
                        </a:highlight>
                        <a:latin typeface="Franklin Gothic Book" panose="020B050302010202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1135405707"/>
                  </a:ext>
                </a:extLst>
              </a:tr>
            </a:tbl>
          </a:graphicData>
        </a:graphic>
      </p:graphicFrame>
      <p:sp>
        <p:nvSpPr>
          <p:cNvPr id="5" name="Rectangle 4">
            <a:extLst>
              <a:ext uri="{FF2B5EF4-FFF2-40B4-BE49-F238E27FC236}">
                <a16:creationId xmlns:a16="http://schemas.microsoft.com/office/drawing/2014/main" id="{E1407233-EDCD-9B4E-BF2E-5F6681CE407C}"/>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46006282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88670-E321-D842-86B4-4034AB7345BB}"/>
              </a:ext>
            </a:extLst>
          </p:cNvPr>
          <p:cNvSpPr>
            <a:spLocks noGrp="1"/>
          </p:cNvSpPr>
          <p:nvPr>
            <p:ph type="title"/>
          </p:nvPr>
        </p:nvSpPr>
        <p:spPr/>
        <p:txBody>
          <a:bodyPr>
            <a:normAutofit/>
          </a:bodyPr>
          <a:lstStyle/>
          <a:p>
            <a:r>
              <a:rPr lang="en-US" b="0" dirty="0"/>
              <a:t>ADAC Fellow Kevin Fitzpatrick</a:t>
            </a:r>
            <a:br>
              <a:rPr lang="en-US" b="0" dirty="0"/>
            </a:br>
            <a:endParaRPr lang="en-US" dirty="0"/>
          </a:p>
        </p:txBody>
      </p:sp>
      <p:sp>
        <p:nvSpPr>
          <p:cNvPr id="5" name="Rectangle 4">
            <a:extLst>
              <a:ext uri="{FF2B5EF4-FFF2-40B4-BE49-F238E27FC236}">
                <a16:creationId xmlns:a16="http://schemas.microsoft.com/office/drawing/2014/main" id="{442E5901-2A45-A74B-9B28-AFBD49067162}"/>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55213999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8A043-B616-4215-9A58-5C9DEC9EFD8B}"/>
              </a:ext>
            </a:extLst>
          </p:cNvPr>
          <p:cNvSpPr>
            <a:spLocks noGrp="1"/>
          </p:cNvSpPr>
          <p:nvPr>
            <p:ph type="title"/>
          </p:nvPr>
        </p:nvSpPr>
        <p:spPr>
          <a:xfrm>
            <a:off x="831850" y="467943"/>
            <a:ext cx="10515600" cy="1338508"/>
          </a:xfrm>
        </p:spPr>
        <p:txBody>
          <a:bodyPr/>
          <a:lstStyle/>
          <a:p>
            <a:r>
              <a:rPr lang="en-US" dirty="0"/>
              <a:t>Working with ADAC</a:t>
            </a:r>
          </a:p>
        </p:txBody>
      </p:sp>
      <p:sp>
        <p:nvSpPr>
          <p:cNvPr id="3" name="Text Placeholder 2">
            <a:extLst>
              <a:ext uri="{FF2B5EF4-FFF2-40B4-BE49-F238E27FC236}">
                <a16:creationId xmlns:a16="http://schemas.microsoft.com/office/drawing/2014/main" id="{22C7C9DA-4314-4312-BC62-FBA3AAA1AF94}"/>
              </a:ext>
            </a:extLst>
          </p:cNvPr>
          <p:cNvSpPr>
            <a:spLocks noGrp="1"/>
          </p:cNvSpPr>
          <p:nvPr>
            <p:ph type="body" idx="1"/>
          </p:nvPr>
        </p:nvSpPr>
        <p:spPr>
          <a:xfrm>
            <a:off x="831850" y="1967003"/>
            <a:ext cx="6055871" cy="3922941"/>
          </a:xfrm>
        </p:spPr>
        <p:txBody>
          <a:bodyPr>
            <a:normAutofit fontScale="92500" lnSpcReduction="10000"/>
          </a:bodyPr>
          <a:lstStyle/>
          <a:p>
            <a:pPr marL="342900" indent="-342900">
              <a:buFont typeface="Arial" panose="020B0604020202020204" pitchFamily="34" charset="0"/>
              <a:buChar char="•"/>
            </a:pPr>
            <a:r>
              <a:rPr lang="en-US" dirty="0"/>
              <a:t>Introduced by Dr. Patrick Tomco</a:t>
            </a:r>
          </a:p>
          <a:p>
            <a:pPr marL="342900" indent="-342900">
              <a:buFont typeface="Arial" panose="020B0604020202020204" pitchFamily="34" charset="0"/>
              <a:buChar char="•"/>
            </a:pPr>
            <a:r>
              <a:rPr lang="en-US" dirty="0"/>
              <a:t>Worked closely with Dr. Tomco and Dr. McGill on design and execution of arctic mussels project</a:t>
            </a:r>
          </a:p>
          <a:p>
            <a:pPr marL="342900" indent="-342900">
              <a:buFont typeface="Arial" panose="020B0604020202020204" pitchFamily="34" charset="0"/>
              <a:buChar char="•"/>
            </a:pPr>
            <a:r>
              <a:rPr lang="en-US" dirty="0"/>
              <a:t>Participated in 2020 ASIP</a:t>
            </a:r>
          </a:p>
          <a:p>
            <a:pPr marL="342900" indent="-342900">
              <a:buFont typeface="Arial" panose="020B0604020202020204" pitchFamily="34" charset="0"/>
              <a:buChar char="•"/>
            </a:pPr>
            <a:r>
              <a:rPr lang="en-US" dirty="0"/>
              <a:t>Employed with Applied Environmental Research Center (AERC) since May 2021</a:t>
            </a:r>
          </a:p>
          <a:p>
            <a:pPr marL="342900" indent="-342900">
              <a:buFont typeface="Arial" panose="020B0604020202020204" pitchFamily="34" charset="0"/>
              <a:buChar char="•"/>
            </a:pPr>
            <a:r>
              <a:rPr lang="en-US" dirty="0"/>
              <a:t>Transitioning to position with Department of Natural Resources</a:t>
            </a:r>
          </a:p>
          <a:p>
            <a:pPr marL="342900" indent="-342900">
              <a:buFont typeface="Arial" panose="020B0604020202020204" pitchFamily="34" charset="0"/>
              <a:buChar char="•"/>
            </a:pPr>
            <a:r>
              <a:rPr lang="en-US" dirty="0"/>
              <a:t>Graduate with Masters May 1</a:t>
            </a:r>
            <a:r>
              <a:rPr lang="en-US" baseline="30000" dirty="0"/>
              <a:t>st</a:t>
            </a:r>
            <a:r>
              <a:rPr lang="en-US" dirty="0"/>
              <a:t> 2022</a:t>
            </a:r>
          </a:p>
          <a:p>
            <a:pPr marL="342900" indent="-342900">
              <a:buFont typeface="Arial" panose="020B0604020202020204" pitchFamily="34" charset="0"/>
              <a:buChar char="•"/>
            </a:pPr>
            <a:endParaRPr lang="en-US" dirty="0"/>
          </a:p>
          <a:p>
            <a:r>
              <a:rPr lang="en-US" dirty="0"/>
              <a:t> </a:t>
            </a:r>
          </a:p>
        </p:txBody>
      </p:sp>
      <p:sp>
        <p:nvSpPr>
          <p:cNvPr id="4" name="Text Placeholder 3">
            <a:extLst>
              <a:ext uri="{FF2B5EF4-FFF2-40B4-BE49-F238E27FC236}">
                <a16:creationId xmlns:a16="http://schemas.microsoft.com/office/drawing/2014/main" id="{4162239A-0B0F-4142-9773-EDF37A47A3F8}"/>
              </a:ext>
            </a:extLst>
          </p:cNvPr>
          <p:cNvSpPr>
            <a:spLocks noGrp="1"/>
          </p:cNvSpPr>
          <p:nvPr>
            <p:ph type="body" sz="quarter" idx="17"/>
          </p:nvPr>
        </p:nvSpPr>
        <p:spPr/>
        <p:txBody>
          <a:bodyPr/>
          <a:lstStyle/>
          <a:p>
            <a:r>
              <a:rPr lang="en-US" dirty="0">
                <a:solidFill>
                  <a:srgbClr val="00B0F0"/>
                </a:solidFill>
              </a:rPr>
              <a:t>ADAC Program Year 8 Annual Meeting</a:t>
            </a:r>
          </a:p>
        </p:txBody>
      </p:sp>
      <p:pic>
        <p:nvPicPr>
          <p:cNvPr id="6" name="Picture 2" descr="602 California Mussel Stock Photos, Pictures &amp;amp; Royalty-Free Images - iStock">
            <a:extLst>
              <a:ext uri="{FF2B5EF4-FFF2-40B4-BE49-F238E27FC236}">
                <a16:creationId xmlns:a16="http://schemas.microsoft.com/office/drawing/2014/main" id="{4BE94C5E-F944-4F06-AB5B-F41E11CEB5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3137" r="16673"/>
          <a:stretch/>
        </p:blipFill>
        <p:spPr bwMode="auto">
          <a:xfrm rot="10800000">
            <a:off x="7994755" y="977188"/>
            <a:ext cx="4187413" cy="5073308"/>
          </a:xfrm>
          <a:prstGeom prst="rect">
            <a:avLst/>
          </a:prstGeom>
          <a:ln w="19050">
            <a:solidFill>
              <a:srgbClr val="F8F8F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80379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97B37-A8FC-44F0-B3C3-DA0A57B15BFB}"/>
              </a:ext>
            </a:extLst>
          </p:cNvPr>
          <p:cNvSpPr>
            <a:spLocks noGrp="1"/>
          </p:cNvSpPr>
          <p:nvPr>
            <p:ph type="title"/>
          </p:nvPr>
        </p:nvSpPr>
        <p:spPr>
          <a:xfrm>
            <a:off x="831850" y="361948"/>
            <a:ext cx="10515600" cy="986328"/>
          </a:xfrm>
        </p:spPr>
        <p:txBody>
          <a:bodyPr/>
          <a:lstStyle/>
          <a:p>
            <a:r>
              <a:rPr lang="en-US" dirty="0"/>
              <a:t>Arctic Mussels Project</a:t>
            </a:r>
          </a:p>
        </p:txBody>
      </p:sp>
      <p:sp>
        <p:nvSpPr>
          <p:cNvPr id="3" name="Text Placeholder 2">
            <a:extLst>
              <a:ext uri="{FF2B5EF4-FFF2-40B4-BE49-F238E27FC236}">
                <a16:creationId xmlns:a16="http://schemas.microsoft.com/office/drawing/2014/main" id="{AFAAC5F7-1DDD-4D1F-B50F-F29161BD1372}"/>
              </a:ext>
            </a:extLst>
          </p:cNvPr>
          <p:cNvSpPr>
            <a:spLocks noGrp="1"/>
          </p:cNvSpPr>
          <p:nvPr>
            <p:ph type="body" idx="1"/>
          </p:nvPr>
        </p:nvSpPr>
        <p:spPr>
          <a:xfrm>
            <a:off x="5165889" y="1423447"/>
            <a:ext cx="6181561" cy="4345757"/>
          </a:xfrm>
        </p:spPr>
        <p:txBody>
          <a:bodyPr/>
          <a:lstStyle/>
          <a:p>
            <a:pPr marL="342900" indent="-342900">
              <a:buFont typeface="Arial" panose="020B0604020202020204" pitchFamily="34" charset="0"/>
              <a:buChar char="•"/>
            </a:pPr>
            <a:r>
              <a:rPr lang="en-US" dirty="0"/>
              <a:t>Objective: Determine effects of sunlight on treated oil </a:t>
            </a:r>
          </a:p>
          <a:p>
            <a:pPr marL="342900" indent="-342900">
              <a:buFont typeface="Arial" panose="020B0604020202020204" pitchFamily="34" charset="0"/>
              <a:buChar char="•"/>
            </a:pPr>
            <a:r>
              <a:rPr lang="en-US" dirty="0"/>
              <a:t>Report results to spill responders </a:t>
            </a:r>
          </a:p>
          <a:p>
            <a:pPr marL="800100" lvl="1" indent="-342900">
              <a:buFont typeface="Arial" panose="020B0604020202020204" pitchFamily="34" charset="0"/>
              <a:buChar char="•"/>
            </a:pPr>
            <a:r>
              <a:rPr lang="en-US" dirty="0"/>
              <a:t>i.e. Coast Guard</a:t>
            </a:r>
          </a:p>
          <a:p>
            <a:pPr marL="342900" indent="-342900">
              <a:buFont typeface="Arial" panose="020B0604020202020204" pitchFamily="34" charset="0"/>
              <a:buChar char="•"/>
            </a:pPr>
            <a:r>
              <a:rPr lang="en-US" dirty="0"/>
              <a:t>Spilled marine oil known to photo-enhance</a:t>
            </a:r>
          </a:p>
          <a:p>
            <a:pPr marL="342900" indent="-342900">
              <a:buFont typeface="Arial" panose="020B0604020202020204" pitchFamily="34" charset="0"/>
              <a:buChar char="•"/>
            </a:pPr>
            <a:r>
              <a:rPr lang="en-US" dirty="0"/>
              <a:t>Spill response techniques (</a:t>
            </a:r>
            <a:r>
              <a:rPr lang="en-US" dirty="0" err="1"/>
              <a:t>Corexit</a:t>
            </a:r>
            <a:r>
              <a:rPr lang="en-US" dirty="0"/>
              <a:t> 9500 and </a:t>
            </a:r>
            <a:r>
              <a:rPr lang="en-US" i="1" dirty="0"/>
              <a:t>in situ </a:t>
            </a:r>
            <a:r>
              <a:rPr lang="en-US" dirty="0"/>
              <a:t>burning) may vary in efficacy due to photo-enhancement</a:t>
            </a:r>
          </a:p>
          <a:p>
            <a:pPr marL="342900" indent="-342900">
              <a:buFont typeface="Arial" panose="020B0604020202020204" pitchFamily="34" charset="0"/>
              <a:buChar char="•"/>
            </a:pPr>
            <a:r>
              <a:rPr lang="en-US" dirty="0"/>
              <a:t>Arctic photoperiods comparatively extreme to rest of world</a:t>
            </a:r>
          </a:p>
        </p:txBody>
      </p:sp>
      <p:sp>
        <p:nvSpPr>
          <p:cNvPr id="4" name="Text Placeholder 3">
            <a:extLst>
              <a:ext uri="{FF2B5EF4-FFF2-40B4-BE49-F238E27FC236}">
                <a16:creationId xmlns:a16="http://schemas.microsoft.com/office/drawing/2014/main" id="{FCF6F19E-B595-4CC6-A607-7B3035465A9C}"/>
              </a:ext>
            </a:extLst>
          </p:cNvPr>
          <p:cNvSpPr>
            <a:spLocks noGrp="1"/>
          </p:cNvSpPr>
          <p:nvPr>
            <p:ph type="body" sz="quarter" idx="17"/>
          </p:nvPr>
        </p:nvSpPr>
        <p:spPr/>
        <p:txBody>
          <a:bodyPr/>
          <a:lstStyle/>
          <a:p>
            <a:r>
              <a:rPr lang="en-US" dirty="0">
                <a:solidFill>
                  <a:srgbClr val="00B0F0"/>
                </a:solidFill>
              </a:rPr>
              <a:t>ADAC Program Year 8 Annual Meeting</a:t>
            </a:r>
            <a:endParaRPr lang="en-US" dirty="0"/>
          </a:p>
        </p:txBody>
      </p:sp>
      <p:pic>
        <p:nvPicPr>
          <p:cNvPr id="5" name="Picture 2" descr="BP&amp;#39;s Ever-Growing Oil Spill">
            <a:extLst>
              <a:ext uri="{FF2B5EF4-FFF2-40B4-BE49-F238E27FC236}">
                <a16:creationId xmlns:a16="http://schemas.microsoft.com/office/drawing/2014/main" id="{0C8E489E-EE86-4739-85FD-736B100150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747" r="17777"/>
          <a:stretch/>
        </p:blipFill>
        <p:spPr bwMode="auto">
          <a:xfrm>
            <a:off x="994020" y="1348276"/>
            <a:ext cx="3755751" cy="3994363"/>
          </a:xfrm>
          <a:prstGeom prst="rect">
            <a:avLst/>
          </a:prstGeom>
          <a:ln w="19050">
            <a:solidFill>
              <a:srgbClr val="F8F8F8"/>
            </a:solidFill>
          </a:ln>
        </p:spPr>
      </p:pic>
    </p:spTree>
    <p:extLst>
      <p:ext uri="{BB962C8B-B14F-4D97-AF65-F5344CB8AC3E}">
        <p14:creationId xmlns:p14="http://schemas.microsoft.com/office/powerpoint/2010/main" val="214067175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97B37-A8FC-44F0-B3C3-DA0A57B15BFB}"/>
              </a:ext>
            </a:extLst>
          </p:cNvPr>
          <p:cNvSpPr>
            <a:spLocks noGrp="1"/>
          </p:cNvSpPr>
          <p:nvPr>
            <p:ph type="title"/>
          </p:nvPr>
        </p:nvSpPr>
        <p:spPr>
          <a:xfrm>
            <a:off x="831850" y="361948"/>
            <a:ext cx="10515600" cy="986328"/>
          </a:xfrm>
        </p:spPr>
        <p:txBody>
          <a:bodyPr/>
          <a:lstStyle/>
          <a:p>
            <a:r>
              <a:rPr lang="en-US" dirty="0"/>
              <a:t>Arctic Mussels Project</a:t>
            </a:r>
          </a:p>
        </p:txBody>
      </p:sp>
      <p:sp>
        <p:nvSpPr>
          <p:cNvPr id="3" name="Text Placeholder 2">
            <a:extLst>
              <a:ext uri="{FF2B5EF4-FFF2-40B4-BE49-F238E27FC236}">
                <a16:creationId xmlns:a16="http://schemas.microsoft.com/office/drawing/2014/main" id="{AFAAC5F7-1DDD-4D1F-B50F-F29161BD1372}"/>
              </a:ext>
            </a:extLst>
          </p:cNvPr>
          <p:cNvSpPr>
            <a:spLocks noGrp="1"/>
          </p:cNvSpPr>
          <p:nvPr>
            <p:ph type="body" idx="1"/>
          </p:nvPr>
        </p:nvSpPr>
        <p:spPr>
          <a:xfrm>
            <a:off x="831851" y="1423447"/>
            <a:ext cx="4268050" cy="4345757"/>
          </a:xfrm>
        </p:spPr>
        <p:txBody>
          <a:bodyPr/>
          <a:lstStyle/>
          <a:p>
            <a:pPr marL="342900" indent="-342900">
              <a:buFont typeface="Arial" panose="020B0604020202020204" pitchFamily="34" charset="0"/>
              <a:buChar char="•"/>
            </a:pPr>
            <a:r>
              <a:rPr lang="en-US" i="1" dirty="0"/>
              <a:t>Mytilus </a:t>
            </a:r>
            <a:r>
              <a:rPr lang="en-US" i="1" dirty="0" err="1"/>
              <a:t>trossulus</a:t>
            </a:r>
            <a:r>
              <a:rPr lang="en-US" i="1" dirty="0"/>
              <a:t> </a:t>
            </a:r>
            <a:r>
              <a:rPr lang="en-US" dirty="0"/>
              <a:t>selected as study species</a:t>
            </a:r>
          </a:p>
          <a:p>
            <a:pPr marL="800100" lvl="1" indent="-342900">
              <a:buFont typeface="Arial" panose="020B0604020202020204" pitchFamily="34" charset="0"/>
              <a:buChar char="•"/>
            </a:pPr>
            <a:r>
              <a:rPr lang="en-US" dirty="0"/>
              <a:t>Collected from beach</a:t>
            </a:r>
          </a:p>
          <a:p>
            <a:pPr marL="800100" lvl="1" indent="-342900">
              <a:buFont typeface="Arial" panose="020B0604020202020204" pitchFamily="34" charset="0"/>
              <a:buChar char="•"/>
            </a:pPr>
            <a:r>
              <a:rPr lang="en-US" dirty="0"/>
              <a:t>acclimated then exposed</a:t>
            </a:r>
          </a:p>
          <a:p>
            <a:pPr marL="800100" lvl="1" indent="-342900">
              <a:buFont typeface="Arial" panose="020B0604020202020204" pitchFamily="34" charset="0"/>
              <a:buChar char="•"/>
            </a:pPr>
            <a:r>
              <a:rPr lang="en-US" dirty="0"/>
              <a:t>Gill tissue tested for biochemical stress</a:t>
            </a:r>
          </a:p>
          <a:p>
            <a:pPr marL="342900" indent="-342900">
              <a:buFont typeface="Arial" panose="020B0604020202020204" pitchFamily="34" charset="0"/>
              <a:buChar char="•"/>
            </a:pPr>
            <a:r>
              <a:rPr lang="en-US" dirty="0"/>
              <a:t>Findings recorded and reported</a:t>
            </a:r>
          </a:p>
          <a:p>
            <a:pPr marL="342900" indent="-342900">
              <a:buFont typeface="Arial" panose="020B0604020202020204" pitchFamily="34" charset="0"/>
              <a:buChar char="•"/>
            </a:pPr>
            <a:r>
              <a:rPr lang="en-US" dirty="0"/>
              <a:t>12 hour photoperiod</a:t>
            </a:r>
          </a:p>
          <a:p>
            <a:pPr marL="800100" lvl="1" indent="-342900">
              <a:buFont typeface="Arial" panose="020B0604020202020204" pitchFamily="34" charset="0"/>
              <a:buChar char="•"/>
            </a:pPr>
            <a:r>
              <a:rPr lang="en-US" dirty="0"/>
              <a:t>highest and most variable response</a:t>
            </a:r>
          </a:p>
        </p:txBody>
      </p:sp>
      <p:sp>
        <p:nvSpPr>
          <p:cNvPr id="4" name="Text Placeholder 3">
            <a:extLst>
              <a:ext uri="{FF2B5EF4-FFF2-40B4-BE49-F238E27FC236}">
                <a16:creationId xmlns:a16="http://schemas.microsoft.com/office/drawing/2014/main" id="{FCF6F19E-B595-4CC6-A607-7B3035465A9C}"/>
              </a:ext>
            </a:extLst>
          </p:cNvPr>
          <p:cNvSpPr>
            <a:spLocks noGrp="1"/>
          </p:cNvSpPr>
          <p:nvPr>
            <p:ph type="body" sz="quarter" idx="17"/>
          </p:nvPr>
        </p:nvSpPr>
        <p:spPr/>
        <p:txBody>
          <a:bodyPr/>
          <a:lstStyle/>
          <a:p>
            <a:r>
              <a:rPr lang="en-US" dirty="0">
                <a:solidFill>
                  <a:srgbClr val="00B0F0"/>
                </a:solidFill>
              </a:rPr>
              <a:t>ADAC Program Year 8 Annual Meeting</a:t>
            </a:r>
            <a:endParaRPr lang="en-US" dirty="0"/>
          </a:p>
        </p:txBody>
      </p:sp>
      <p:pic>
        <p:nvPicPr>
          <p:cNvPr id="5" name="Picture 2" descr="https://lh4.googleusercontent.com/Y34CitnvJbni2Y6SAprJv4RpI9uK7FlmFRFv3MJ2JttBrpkPgl-1yVhyWbjwDFbv53V7vM6nm57R4DWWRQK2zX0GETjUbVDampvZpK8EWQFUVqcDTMggSXGGKPpIh8NMydTfo1E">
            <a:extLst>
              <a:ext uri="{FF2B5EF4-FFF2-40B4-BE49-F238E27FC236}">
                <a16:creationId xmlns:a16="http://schemas.microsoft.com/office/drawing/2014/main" id="{D77D06CF-7D57-4876-9CED-6255F5ADF2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3789" y="1585750"/>
            <a:ext cx="3353069" cy="4504123"/>
          </a:xfrm>
          <a:prstGeom prst="rect">
            <a:avLst/>
          </a:prstGeom>
          <a:solidFill>
            <a:srgbClr val="FFFFFF">
              <a:shade val="85000"/>
            </a:srgbClr>
          </a:solidFill>
          <a:ln w="19050" cap="sq">
            <a:solidFill>
              <a:srgbClr val="F8F8F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2" descr="https://lh5.googleusercontent.com/ETPXTQjZ97m3hD0_W-_absngPilQthaKyICcGRHILz9WcKQJp8HAqMLKTj9dB3oxlUorxmOnAxh2LxE5j0OuC2LcG6zs0dre4SQm-RgTlcvJzsKJn9IHvHPIV06aLtgkRiZNENA">
            <a:extLst>
              <a:ext uri="{FF2B5EF4-FFF2-40B4-BE49-F238E27FC236}">
                <a16:creationId xmlns:a16="http://schemas.microsoft.com/office/drawing/2014/main" id="{03CC82EE-53F8-4E12-9BA3-5453E99FBA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9821"/>
          <a:stretch/>
        </p:blipFill>
        <p:spPr bwMode="auto">
          <a:xfrm>
            <a:off x="9197179" y="1585751"/>
            <a:ext cx="2389190" cy="4504123"/>
          </a:xfrm>
          <a:prstGeom prst="rect">
            <a:avLst/>
          </a:prstGeom>
          <a:solidFill>
            <a:srgbClr val="FFFFFF">
              <a:shade val="85000"/>
            </a:srgbClr>
          </a:solidFill>
          <a:ln w="19050" cap="sq">
            <a:solidFill>
              <a:srgbClr val="F8F8F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6271367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C7C9DA-4314-4312-BC62-FBA3AAA1AF94}"/>
              </a:ext>
            </a:extLst>
          </p:cNvPr>
          <p:cNvSpPr>
            <a:spLocks noGrp="1"/>
          </p:cNvSpPr>
          <p:nvPr>
            <p:ph type="body" idx="1"/>
          </p:nvPr>
        </p:nvSpPr>
        <p:spPr>
          <a:xfrm>
            <a:off x="831850" y="1599523"/>
            <a:ext cx="4783137" cy="3922941"/>
          </a:xfrm>
        </p:spPr>
        <p:txBody>
          <a:bodyPr>
            <a:normAutofit/>
          </a:bodyPr>
          <a:lstStyle/>
          <a:p>
            <a:pPr marL="342900" indent="-342900">
              <a:buFont typeface="Arial" panose="020B0604020202020204" pitchFamily="34" charset="0"/>
              <a:buChar char="•"/>
            </a:pPr>
            <a:r>
              <a:rPr lang="en-US" dirty="0"/>
              <a:t>ADAC Fellowship facilitated my project and graduate degree</a:t>
            </a:r>
          </a:p>
          <a:p>
            <a:pPr marL="800100" lvl="1" indent="-342900">
              <a:buFont typeface="Arial" panose="020B0604020202020204" pitchFamily="34" charset="0"/>
              <a:buChar char="•"/>
            </a:pPr>
            <a:r>
              <a:rPr lang="en-US" dirty="0"/>
              <a:t>Frequent, supportive meetings</a:t>
            </a:r>
          </a:p>
          <a:p>
            <a:pPr marL="800100" lvl="1" indent="-342900">
              <a:buFont typeface="Arial" panose="020B0604020202020204" pitchFamily="34" charset="0"/>
              <a:buChar char="•"/>
            </a:pPr>
            <a:r>
              <a:rPr lang="en-US" dirty="0"/>
              <a:t>Networking with colleges and experts</a:t>
            </a:r>
          </a:p>
          <a:p>
            <a:pPr marL="800100" lvl="1" indent="-342900">
              <a:buFont typeface="Arial" panose="020B0604020202020204" pitchFamily="34" charset="0"/>
              <a:buChar char="•"/>
            </a:pPr>
            <a:r>
              <a:rPr lang="en-US" dirty="0"/>
              <a:t>Career goals and advancement</a:t>
            </a:r>
          </a:p>
          <a:p>
            <a:pPr marL="342900" indent="-342900">
              <a:buFont typeface="Arial" panose="020B0604020202020204" pitchFamily="34" charset="0"/>
              <a:buChar char="•"/>
            </a:pPr>
            <a:r>
              <a:rPr lang="en-US" dirty="0"/>
              <a:t>ASIP – Outreach and Exchange</a:t>
            </a:r>
          </a:p>
          <a:p>
            <a:pPr marL="800100" lvl="1" indent="-342900">
              <a:buFont typeface="Arial" panose="020B0604020202020204" pitchFamily="34" charset="0"/>
              <a:buChar char="•"/>
            </a:pPr>
            <a:r>
              <a:rPr lang="en-US" dirty="0"/>
              <a:t>Forum for sharing</a:t>
            </a:r>
          </a:p>
          <a:p>
            <a:pPr marL="800100" lvl="1" indent="-342900">
              <a:buFont typeface="Arial" panose="020B0604020202020204" pitchFamily="34" charset="0"/>
              <a:buChar char="•"/>
            </a:pPr>
            <a:r>
              <a:rPr lang="en-US" dirty="0"/>
              <a:t>Develop and enhance skills</a:t>
            </a:r>
          </a:p>
          <a:p>
            <a:pPr marL="800100" lvl="1" indent="-342900">
              <a:buFont typeface="Arial" panose="020B0604020202020204" pitchFamily="34" charset="0"/>
              <a:buChar char="•"/>
            </a:pPr>
            <a:r>
              <a:rPr lang="en-US" dirty="0"/>
              <a:t>Interface with varied perspectives </a:t>
            </a:r>
          </a:p>
        </p:txBody>
      </p:sp>
      <p:sp>
        <p:nvSpPr>
          <p:cNvPr id="4" name="Text Placeholder 3">
            <a:extLst>
              <a:ext uri="{FF2B5EF4-FFF2-40B4-BE49-F238E27FC236}">
                <a16:creationId xmlns:a16="http://schemas.microsoft.com/office/drawing/2014/main" id="{4162239A-0B0F-4142-9773-EDF37A47A3F8}"/>
              </a:ext>
            </a:extLst>
          </p:cNvPr>
          <p:cNvSpPr>
            <a:spLocks noGrp="1"/>
          </p:cNvSpPr>
          <p:nvPr>
            <p:ph type="body" sz="quarter" idx="17"/>
          </p:nvPr>
        </p:nvSpPr>
        <p:spPr/>
        <p:txBody>
          <a:bodyPr/>
          <a:lstStyle/>
          <a:p>
            <a:r>
              <a:rPr lang="en-US" dirty="0">
                <a:solidFill>
                  <a:srgbClr val="00B0F0"/>
                </a:solidFill>
              </a:rPr>
              <a:t>ADAC Program Year 8 Annual Meeting</a:t>
            </a:r>
            <a:endParaRPr lang="en-US" dirty="0"/>
          </a:p>
        </p:txBody>
      </p:sp>
      <p:pic>
        <p:nvPicPr>
          <p:cNvPr id="5" name="Picture 4">
            <a:extLst>
              <a:ext uri="{FF2B5EF4-FFF2-40B4-BE49-F238E27FC236}">
                <a16:creationId xmlns:a16="http://schemas.microsoft.com/office/drawing/2014/main" id="{7B3D977F-EE9B-4DD2-A3AD-FF662B27586E}"/>
              </a:ext>
            </a:extLst>
          </p:cNvPr>
          <p:cNvPicPr>
            <a:picLocks noChangeAspect="1"/>
          </p:cNvPicPr>
          <p:nvPr/>
        </p:nvPicPr>
        <p:blipFill rotWithShape="1">
          <a:blip r:embed="rId3"/>
          <a:srcRect l="79" t="-36577" r="34625" b="-26388"/>
          <a:stretch/>
        </p:blipFill>
        <p:spPr>
          <a:xfrm>
            <a:off x="5614987" y="-508155"/>
            <a:ext cx="6793323" cy="8138298"/>
          </a:xfrm>
          <a:prstGeom prst="rect">
            <a:avLst/>
          </a:prstGeom>
          <a:effectLst>
            <a:softEdge rad="317500"/>
          </a:effectLst>
        </p:spPr>
      </p:pic>
      <p:sp>
        <p:nvSpPr>
          <p:cNvPr id="2" name="Title 1">
            <a:extLst>
              <a:ext uri="{FF2B5EF4-FFF2-40B4-BE49-F238E27FC236}">
                <a16:creationId xmlns:a16="http://schemas.microsoft.com/office/drawing/2014/main" id="{94A8A043-B616-4215-9A58-5C9DEC9EFD8B}"/>
              </a:ext>
            </a:extLst>
          </p:cNvPr>
          <p:cNvSpPr>
            <a:spLocks noGrp="1"/>
          </p:cNvSpPr>
          <p:nvPr>
            <p:ph type="title"/>
          </p:nvPr>
        </p:nvSpPr>
        <p:spPr>
          <a:xfrm>
            <a:off x="831850" y="180974"/>
            <a:ext cx="8616950" cy="1338508"/>
          </a:xfrm>
        </p:spPr>
        <p:txBody>
          <a:bodyPr>
            <a:normAutofit fontScale="90000"/>
          </a:bodyPr>
          <a:lstStyle/>
          <a:p>
            <a:r>
              <a:rPr lang="en-US" dirty="0"/>
              <a:t>Opportunities through ADAC</a:t>
            </a:r>
          </a:p>
        </p:txBody>
      </p:sp>
    </p:spTree>
    <p:extLst>
      <p:ext uri="{BB962C8B-B14F-4D97-AF65-F5344CB8AC3E}">
        <p14:creationId xmlns:p14="http://schemas.microsoft.com/office/powerpoint/2010/main" val="23983762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5320" y="365125"/>
            <a:ext cx="5120114" cy="1692794"/>
          </a:xfrm>
        </p:spPr>
        <p:txBody>
          <a:bodyPr vert="horz" lIns="91440" tIns="45720" rIns="91440" bIns="45720" rtlCol="0" anchor="ctr">
            <a:normAutofit/>
          </a:bodyPr>
          <a:lstStyle/>
          <a:p>
            <a:r>
              <a:rPr lang="en-US" dirty="0">
                <a:latin typeface="+mj-lt"/>
              </a:rPr>
              <a:t>Thank you. </a:t>
            </a:r>
            <a:br>
              <a:rPr lang="en-US" dirty="0">
                <a:latin typeface="+mj-lt"/>
              </a:rPr>
            </a:br>
            <a:r>
              <a:rPr lang="en-US" dirty="0">
                <a:latin typeface="+mj-lt"/>
              </a:rPr>
              <a:t>Ready for questions…</a:t>
            </a:r>
          </a:p>
        </p:txBody>
      </p:sp>
      <p:cxnSp>
        <p:nvCxnSpPr>
          <p:cNvPr id="12" name="Straight Arrow Connector 11">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55321" y="2575034"/>
            <a:ext cx="5120113" cy="346222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Feedback?</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What are we missing?</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What can we improve?</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Who should we connect with to improve our success?</a:t>
            </a:r>
          </a:p>
        </p:txBody>
      </p:sp>
      <p:pic>
        <p:nvPicPr>
          <p:cNvPr id="6" name="Picture 5" descr="A person holding a watch&#10;&#10;Description automatically generated with medium confidence"/>
          <p:cNvPicPr>
            <a:picLocks noChangeAspect="1"/>
          </p:cNvPicPr>
          <p:nvPr/>
        </p:nvPicPr>
        <p:blipFill rotWithShape="1">
          <a:blip r:embed="rId3" cstate="print">
            <a:extLst>
              <a:ext uri="{28A0092B-C50C-407E-A947-70E740481C1C}">
                <a14:useLocalDpi xmlns:a14="http://schemas.microsoft.com/office/drawing/2010/main" val="0"/>
              </a:ext>
            </a:extLst>
          </a:blip>
          <a:srcRect l="24534" r="6424"/>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angle 6">
            <a:extLst>
              <a:ext uri="{FF2B5EF4-FFF2-40B4-BE49-F238E27FC236}">
                <a16:creationId xmlns:a16="http://schemas.microsoft.com/office/drawing/2014/main" id="{75812C5C-AF8C-2F4D-A707-F73B2D04D11B}"/>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62353395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2087880"/>
            <a:ext cx="8930112" cy="1569720"/>
          </a:xfrm>
        </p:spPr>
        <p:txBody>
          <a:bodyPr>
            <a:normAutofit fontScale="90000"/>
          </a:bodyPr>
          <a:lstStyle/>
          <a:p>
            <a:br>
              <a:rPr lang="en-US" sz="3600" dirty="0"/>
            </a:br>
            <a:r>
              <a:rPr lang="en-US" sz="3600" dirty="0"/>
              <a:t>ADAC Year 8 Annual Meeting</a:t>
            </a:r>
            <a:br>
              <a:rPr lang="en-US" sz="3600" dirty="0"/>
            </a:br>
            <a:r>
              <a:rPr lang="en-US" sz="2700" dirty="0">
                <a:solidFill>
                  <a:srgbClr val="00B0F0"/>
                </a:solidFill>
              </a:rPr>
              <a:t>...Via Conference Call, 20-21 April 2022</a:t>
            </a:r>
            <a:br>
              <a:rPr lang="en-US" sz="3600" dirty="0"/>
            </a:br>
            <a:r>
              <a:rPr lang="en-US" sz="3600" dirty="0"/>
              <a:t>ADAC Project Briefing</a:t>
            </a:r>
            <a:br>
              <a:rPr lang="en-US" sz="3600" dirty="0"/>
            </a:br>
            <a:r>
              <a:rPr lang="en-US" sz="2200" b="1" dirty="0">
                <a:solidFill>
                  <a:schemeClr val="accent1">
                    <a:lumMod val="60000"/>
                    <a:lumOff val="40000"/>
                  </a:schemeClr>
                </a:solidFill>
              </a:rPr>
              <a:t>ADAC’s Education Program: Integrated Minority Serving Institute (MSI)/Arctic Summer Internship Program (ASIP) </a:t>
            </a:r>
          </a:p>
        </p:txBody>
      </p:sp>
      <p:sp>
        <p:nvSpPr>
          <p:cNvPr id="4" name="Text Placeholder 3"/>
          <p:cNvSpPr>
            <a:spLocks noGrp="1"/>
          </p:cNvSpPr>
          <p:nvPr>
            <p:ph type="body" sz="quarter" idx="10"/>
          </p:nvPr>
        </p:nvSpPr>
        <p:spPr>
          <a:xfrm>
            <a:off x="1563901" y="3994862"/>
            <a:ext cx="7112672" cy="745303"/>
          </a:xfrm>
        </p:spPr>
        <p:txBody>
          <a:bodyPr>
            <a:normAutofit/>
          </a:bodyPr>
          <a:lstStyle/>
          <a:p>
            <a:r>
              <a:rPr lang="en-US" sz="1900" i="1" dirty="0">
                <a:solidFill>
                  <a:schemeClr val="tx2"/>
                </a:solidFill>
              </a:rPr>
              <a:t>Douglas Causey, PhD, University of Alaska Anchorage</a:t>
            </a:r>
          </a:p>
          <a:p>
            <a:r>
              <a:rPr lang="en-US" sz="1900" i="1" dirty="0">
                <a:solidFill>
                  <a:schemeClr val="tx2"/>
                </a:solidFill>
              </a:rPr>
              <a:t>Craig Tweedie, PhD, University of Texas El-Paso</a:t>
            </a:r>
          </a:p>
        </p:txBody>
      </p:sp>
      <p:pic>
        <p:nvPicPr>
          <p:cNvPr id="5" name="Picture 4"/>
          <p:cNvPicPr>
            <a:picLocks noChangeAspect="1"/>
          </p:cNvPicPr>
          <p:nvPr/>
        </p:nvPicPr>
        <p:blipFill rotWithShape="1">
          <a:blip r:embed="rId2"/>
          <a:srcRect t="16878" r="13270" b="12041"/>
          <a:stretch/>
        </p:blipFill>
        <p:spPr>
          <a:xfrm>
            <a:off x="8930112" y="2522975"/>
            <a:ext cx="2808782" cy="1702184"/>
          </a:xfrm>
          <a:prstGeom prst="rect">
            <a:avLst/>
          </a:prstGeom>
          <a:ln w="19050">
            <a:solidFill>
              <a:schemeClr val="tx1"/>
            </a:solidFill>
          </a:ln>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30112" y="4367514"/>
            <a:ext cx="2807208" cy="1869977"/>
          </a:xfrm>
          <a:prstGeom prst="rect">
            <a:avLst/>
          </a:prstGeom>
          <a:ln w="19050">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30112" y="508419"/>
            <a:ext cx="2807208" cy="1872201"/>
          </a:xfrm>
          <a:prstGeom prst="rect">
            <a:avLst/>
          </a:prstGeom>
          <a:ln w="19050">
            <a:solidFill>
              <a:schemeClr val="tx1"/>
            </a:solidFill>
          </a:ln>
        </p:spPr>
      </p:pic>
    </p:spTree>
    <p:extLst>
      <p:ext uri="{BB962C8B-B14F-4D97-AF65-F5344CB8AC3E}">
        <p14:creationId xmlns:p14="http://schemas.microsoft.com/office/powerpoint/2010/main" val="136263387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88670-E321-D842-86B4-4034AB7345BB}"/>
              </a:ext>
            </a:extLst>
          </p:cNvPr>
          <p:cNvSpPr>
            <a:spLocks noGrp="1"/>
          </p:cNvSpPr>
          <p:nvPr>
            <p:ph type="title"/>
          </p:nvPr>
        </p:nvSpPr>
        <p:spPr/>
        <p:txBody>
          <a:bodyPr>
            <a:normAutofit fontScale="90000"/>
          </a:bodyPr>
          <a:lstStyle/>
          <a:p>
            <a:r>
              <a:rPr lang="en-US" b="0" dirty="0"/>
              <a:t>Integrated Minority Serving Institute (MSI)/Arctic Summer Internship Program (ASIP) </a:t>
            </a:r>
            <a:br>
              <a:rPr lang="en-US" b="0" dirty="0"/>
            </a:br>
            <a:endParaRPr lang="en-US" dirty="0"/>
          </a:p>
        </p:txBody>
      </p:sp>
      <p:sp>
        <p:nvSpPr>
          <p:cNvPr id="5" name="Rectangle 4">
            <a:extLst>
              <a:ext uri="{FF2B5EF4-FFF2-40B4-BE49-F238E27FC236}">
                <a16:creationId xmlns:a16="http://schemas.microsoft.com/office/drawing/2014/main" id="{442E5901-2A45-A74B-9B28-AFBD49067162}"/>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35971045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1013" y="3752849"/>
            <a:ext cx="3655052" cy="1733551"/>
          </a:xfrm>
        </p:spPr>
        <p:txBody>
          <a:bodyPr vert="horz" lIns="91440" tIns="45720" rIns="91440" bIns="45720" rtlCol="0" anchor="ctr">
            <a:normAutofit fontScale="90000"/>
          </a:bodyPr>
          <a:lstStyle/>
          <a:p>
            <a:r>
              <a:rPr lang="en-US" sz="2800" dirty="0">
                <a:latin typeface="+mj-lt"/>
              </a:rPr>
              <a:t>ADAC’s Integrated Minority Serving Institute (MSI)/Arctic Summer Internship Program (ASIP) </a:t>
            </a:r>
            <a:endParaRPr lang="en-US" sz="2800" i="1" dirty="0">
              <a:latin typeface="+mj-lt"/>
            </a:endParaRPr>
          </a:p>
        </p:txBody>
      </p:sp>
      <p:pic>
        <p:nvPicPr>
          <p:cNvPr id="7" name="Picture 6" descr="A group of people walking on a dirt road&#10;&#10;Description automatically generated with medium confidence">
            <a:extLst>
              <a:ext uri="{FF2B5EF4-FFF2-40B4-BE49-F238E27FC236}">
                <a16:creationId xmlns:a16="http://schemas.microsoft.com/office/drawing/2014/main" id="{F801636D-6F79-8C4D-8AFB-9F1A6CB11F3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2373" b="22032"/>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p:cNvSpPr>
            <a:spLocks noGrp="1"/>
          </p:cNvSpPr>
          <p:nvPr>
            <p:ph idx="4294967295"/>
          </p:nvPr>
        </p:nvSpPr>
        <p:spPr>
          <a:xfrm>
            <a:off x="5103628" y="4114800"/>
            <a:ext cx="6244260" cy="2371060"/>
          </a:xfrm>
        </p:spPr>
        <p:txBody>
          <a:bodyPr vert="horz" lIns="91440" tIns="45720" rIns="91440" bIns="45720" rtlCol="0" anchor="ctr">
            <a:normAutofit/>
          </a:bodyPr>
          <a:lstStyle/>
          <a:p>
            <a:pPr>
              <a:lnSpc>
                <a:spcPct val="90000"/>
              </a:lnSpc>
            </a:pPr>
            <a:r>
              <a:rPr lang="en-US" sz="1800" u="sng" dirty="0">
                <a:latin typeface="+mn-lt"/>
              </a:rPr>
              <a:t>Project Principal Investigators</a:t>
            </a:r>
            <a:r>
              <a:rPr lang="en-US" sz="1800" dirty="0">
                <a:latin typeface="+mn-lt"/>
              </a:rPr>
              <a:t>: Douglas Causey (UAA) and Craig Tweedie (UTEP)</a:t>
            </a:r>
          </a:p>
          <a:p>
            <a:pPr marL="0" indent="0">
              <a:lnSpc>
                <a:spcPct val="90000"/>
              </a:lnSpc>
              <a:buNone/>
            </a:pPr>
            <a:endParaRPr lang="en-US" sz="1800" dirty="0">
              <a:latin typeface="+mn-lt"/>
            </a:endParaRPr>
          </a:p>
          <a:p>
            <a:pPr>
              <a:lnSpc>
                <a:spcPct val="90000"/>
              </a:lnSpc>
            </a:pPr>
            <a:r>
              <a:rPr lang="en-US" sz="1800" u="sng" dirty="0">
                <a:latin typeface="+mn-lt"/>
              </a:rPr>
              <a:t>Lead Institution</a:t>
            </a:r>
            <a:r>
              <a:rPr lang="en-US" sz="1800" dirty="0">
                <a:latin typeface="+mn-lt"/>
              </a:rPr>
              <a:t>: University of Alaska Anchorage (UAA)</a:t>
            </a:r>
          </a:p>
          <a:p>
            <a:pPr>
              <a:lnSpc>
                <a:spcPct val="90000"/>
              </a:lnSpc>
            </a:pPr>
            <a:endParaRPr lang="en-US" sz="1800" dirty="0">
              <a:latin typeface="+mn-lt"/>
            </a:endParaRPr>
          </a:p>
          <a:p>
            <a:pPr>
              <a:lnSpc>
                <a:spcPct val="90000"/>
              </a:lnSpc>
            </a:pPr>
            <a:r>
              <a:rPr lang="en-US" sz="1800" u="sng" dirty="0">
                <a:latin typeface="+mn-lt"/>
              </a:rPr>
              <a:t>Supporting Institution</a:t>
            </a:r>
            <a:r>
              <a:rPr lang="en-US" sz="1800" dirty="0">
                <a:latin typeface="+mn-lt"/>
              </a:rPr>
              <a:t>: University of Texas El Paso (UTEP)(MSI)</a:t>
            </a:r>
          </a:p>
          <a:p>
            <a:pPr marL="0" indent="0">
              <a:lnSpc>
                <a:spcPct val="90000"/>
              </a:lnSpc>
              <a:buNone/>
            </a:pPr>
            <a:endParaRPr lang="en-US" sz="1800" dirty="0">
              <a:latin typeface="+mn-lt"/>
            </a:endParaRPr>
          </a:p>
          <a:p>
            <a:pPr>
              <a:lnSpc>
                <a:spcPct val="90000"/>
              </a:lnSpc>
            </a:pPr>
            <a:r>
              <a:rPr lang="en-US" sz="1800" u="sng" dirty="0">
                <a:latin typeface="+mn-lt"/>
              </a:rPr>
              <a:t>Supporting Team</a:t>
            </a:r>
            <a:r>
              <a:rPr lang="en-US" sz="1800" dirty="0">
                <a:latin typeface="+mn-lt"/>
              </a:rPr>
              <a:t>: Jeffrey Libby &amp; Heather Paulsen </a:t>
            </a:r>
          </a:p>
          <a:p>
            <a:pPr marL="0" indent="0">
              <a:lnSpc>
                <a:spcPct val="90000"/>
              </a:lnSpc>
              <a:buNone/>
            </a:pPr>
            <a:endParaRPr lang="en-US" sz="1800" dirty="0">
              <a:latin typeface="+mn-lt"/>
            </a:endParaRPr>
          </a:p>
        </p:txBody>
      </p:sp>
      <p:sp>
        <p:nvSpPr>
          <p:cNvPr id="6" name="Rectangle 5">
            <a:extLst>
              <a:ext uri="{FF2B5EF4-FFF2-40B4-BE49-F238E27FC236}">
                <a16:creationId xmlns:a16="http://schemas.microsoft.com/office/drawing/2014/main" id="{38A35F58-95DF-ED47-A8A4-054B094E4730}"/>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05415463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209" y="378439"/>
            <a:ext cx="7978149" cy="805468"/>
          </a:xfrm>
        </p:spPr>
        <p:txBody>
          <a:bodyPr anchor="ctr">
            <a:normAutofit fontScale="90000"/>
          </a:bodyPr>
          <a:lstStyle/>
          <a:p>
            <a:pPr algn="ctr"/>
            <a:r>
              <a:rPr lang="en-US" dirty="0"/>
              <a:t>Integrated Minority Summer Internship (MSI)/Arctic Summer Internship Project (ASIP)</a:t>
            </a:r>
          </a:p>
        </p:txBody>
      </p:sp>
      <p:sp>
        <p:nvSpPr>
          <p:cNvPr id="4" name="Text Placeholder 3"/>
          <p:cNvSpPr>
            <a:spLocks noGrp="1"/>
          </p:cNvSpPr>
          <p:nvPr>
            <p:ph type="body" sz="half" idx="2"/>
          </p:nvPr>
        </p:nvSpPr>
        <p:spPr>
          <a:xfrm>
            <a:off x="240632" y="1183907"/>
            <a:ext cx="7286324" cy="4417368"/>
          </a:xfrm>
        </p:spPr>
        <p:txBody>
          <a:bodyPr>
            <a:normAutofit fontScale="92500" lnSpcReduction="10000"/>
          </a:bodyPr>
          <a:lstStyle/>
          <a:p>
            <a:endParaRPr lang="en-US" sz="1700" b="1" u="sng" dirty="0"/>
          </a:p>
          <a:p>
            <a:r>
              <a:rPr lang="en-US" sz="1700" b="1" u="sng" dirty="0">
                <a:solidFill>
                  <a:schemeClr val="accent1">
                    <a:lumMod val="60000"/>
                    <a:lumOff val="40000"/>
                  </a:schemeClr>
                </a:solidFill>
              </a:rPr>
              <a:t>Project Description:</a:t>
            </a:r>
            <a:r>
              <a:rPr lang="en-US" sz="1700" b="1" u="sng" dirty="0"/>
              <a:t> </a:t>
            </a:r>
          </a:p>
          <a:p>
            <a:pPr marL="285750" indent="-285750">
              <a:buFont typeface="Arial" panose="020B0604020202020204" pitchFamily="34" charset="0"/>
              <a:buChar char="•"/>
            </a:pPr>
            <a:r>
              <a:rPr lang="en-US" sz="1700" dirty="0"/>
              <a:t>The Arctic Summer Internship/Minority Summer Internship integrates students from under-represented classifications with designated Minority Serving Institutions (MSI) and Significant Minority Enrollment (SME) institutions. These interns join additional participating ADAC Fellows for a comprehensive summer internship program centered on Arctic field research. </a:t>
            </a:r>
          </a:p>
          <a:p>
            <a:pPr marL="285750" indent="-285750">
              <a:buFont typeface="Arial" panose="020B0604020202020204" pitchFamily="34" charset="0"/>
              <a:buChar char="•"/>
            </a:pPr>
            <a:r>
              <a:rPr lang="en-US" sz="1700" dirty="0"/>
              <a:t>ASIP is a comprehensive 10-week internship conducted by the ADAC team that provides students with the opportunity to network with multiple U.S. Federal Agencies, industry professionals, academics, Arctic operators, and Arctic community members. The internship also offers the opportunity to participate in ADAC research, independent research, and field research conducted in the U.S. Arctic. </a:t>
            </a:r>
            <a:endParaRPr lang="en-US" altLang="en-US" b="1" u="sng" dirty="0">
              <a:solidFill>
                <a:schemeClr val="bg1">
                  <a:lumMod val="10000"/>
                  <a:lumOff val="90000"/>
                </a:schemeClr>
              </a:solidFill>
              <a:cs typeface="Arial" charset="0"/>
            </a:endParaRPr>
          </a:p>
          <a:p>
            <a:pPr marL="228600" indent="-171450">
              <a:spcAft>
                <a:spcPts val="600"/>
              </a:spcAft>
              <a:defRPr/>
            </a:pPr>
            <a:r>
              <a:rPr lang="en-US" altLang="en-US" sz="1700" b="1" u="sng" dirty="0">
                <a:solidFill>
                  <a:schemeClr val="accent1">
                    <a:lumMod val="60000"/>
                    <a:lumOff val="40000"/>
                  </a:schemeClr>
                </a:solidFill>
                <a:cs typeface="Arial" charset="0"/>
              </a:rPr>
              <a:t>Objective/Purpose:</a:t>
            </a:r>
          </a:p>
          <a:p>
            <a:pPr marL="285750" indent="-285750">
              <a:buFont typeface="Arial" panose="020B0604020202020204" pitchFamily="34" charset="0"/>
              <a:buChar char="•"/>
              <a:defRPr/>
            </a:pPr>
            <a:r>
              <a:rPr lang="en-US" altLang="en-US" sz="1700" dirty="0">
                <a:solidFill>
                  <a:schemeClr val="bg1">
                    <a:lumMod val="10000"/>
                    <a:lumOff val="90000"/>
                  </a:schemeClr>
                </a:solidFill>
              </a:rPr>
              <a:t>To provide an Arctic focused summer internship program oriented for MSI’s, under-represented classifications, and other ADAC Fellows as a means of student workforce development and preparation for entry into the Homeland Security Enterprise or related field. </a:t>
            </a:r>
            <a:endParaRPr lang="en-US" sz="1700" dirty="0">
              <a:solidFill>
                <a:schemeClr val="bg1">
                  <a:lumMod val="10000"/>
                  <a:lumOff val="90000"/>
                </a:schemeClr>
              </a:solidFill>
            </a:endParaRPr>
          </a:p>
          <a:p>
            <a:pPr>
              <a:defRPr/>
            </a:pPr>
            <a:endParaRPr lang="en-US" dirty="0">
              <a:solidFill>
                <a:schemeClr val="bg1">
                  <a:lumMod val="10000"/>
                  <a:lumOff val="90000"/>
                </a:schemeClr>
              </a:solidFill>
            </a:endParaRPr>
          </a:p>
        </p:txBody>
      </p:sp>
      <p:graphicFrame>
        <p:nvGraphicFramePr>
          <p:cNvPr id="8" name="Diagram 7"/>
          <p:cNvGraphicFramePr/>
          <p:nvPr/>
        </p:nvGraphicFramePr>
        <p:xfrm>
          <a:off x="7526956" y="1871932"/>
          <a:ext cx="4135957" cy="3373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608DD257-A106-4444-968F-4115A7C26AFC}"/>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72246932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14659" y="240168"/>
            <a:ext cx="10515600" cy="593726"/>
          </a:xfrm>
        </p:spPr>
        <p:txBody>
          <a:bodyPr/>
          <a:lstStyle/>
          <a:p>
            <a:r>
              <a:rPr lang="en-US" dirty="0"/>
              <a:t>Program Year 8 </a:t>
            </a:r>
            <a:r>
              <a:rPr lang="en-US" sz="3200" b="0" dirty="0">
                <a:solidFill>
                  <a:schemeClr val="bg1">
                    <a:lumMod val="10000"/>
                    <a:lumOff val="90000"/>
                  </a:schemeClr>
                </a:solidFill>
              </a:rPr>
              <a:t>ASIP Milestones </a:t>
            </a:r>
            <a:r>
              <a:rPr lang="en-US" dirty="0"/>
              <a:t>&amp; Metrics</a:t>
            </a:r>
          </a:p>
        </p:txBody>
      </p:sp>
      <p:sp>
        <p:nvSpPr>
          <p:cNvPr id="7" name="Text Placeholder 6"/>
          <p:cNvSpPr>
            <a:spLocks noGrp="1"/>
          </p:cNvSpPr>
          <p:nvPr>
            <p:ph type="body" idx="1"/>
          </p:nvPr>
        </p:nvSpPr>
        <p:spPr>
          <a:xfrm>
            <a:off x="333251" y="872113"/>
            <a:ext cx="5157787" cy="305159"/>
          </a:xfrm>
        </p:spPr>
        <p:txBody>
          <a:bodyPr anchor="ctr">
            <a:noAutofit/>
          </a:bodyPr>
          <a:lstStyle/>
          <a:p>
            <a:pPr algn="ctr">
              <a:lnSpc>
                <a:spcPct val="150000"/>
              </a:lnSpc>
            </a:pPr>
            <a:r>
              <a:rPr lang="en-US" u="sng" dirty="0">
                <a:solidFill>
                  <a:schemeClr val="accent1">
                    <a:lumMod val="60000"/>
                    <a:lumOff val="40000"/>
                  </a:schemeClr>
                </a:solidFill>
              </a:rPr>
              <a:t>Milestones</a:t>
            </a:r>
          </a:p>
        </p:txBody>
      </p:sp>
      <p:sp>
        <p:nvSpPr>
          <p:cNvPr id="22" name="Content Placeholder 21"/>
          <p:cNvSpPr>
            <a:spLocks noGrp="1"/>
          </p:cNvSpPr>
          <p:nvPr>
            <p:ph sz="half" idx="2"/>
          </p:nvPr>
        </p:nvSpPr>
        <p:spPr>
          <a:xfrm>
            <a:off x="154004" y="1259555"/>
            <a:ext cx="5756345" cy="4419350"/>
          </a:xfrm>
        </p:spPr>
        <p:txBody>
          <a:bodyPr>
            <a:normAutofit fontScale="40000" lnSpcReduction="20000"/>
          </a:bodyPr>
          <a:lstStyle/>
          <a:p>
            <a:pPr marL="285750" indent="-285750">
              <a:lnSpc>
                <a:spcPct val="150000"/>
              </a:lnSpc>
            </a:pPr>
            <a:r>
              <a:rPr lang="en-US" sz="4300" dirty="0"/>
              <a:t>Recruit two students from under-represented minorities to participate in ADAC’s Arctic Summer Internship Program (ASIP) and integrate the MSI students with participating ADAC fellows.</a:t>
            </a:r>
          </a:p>
          <a:p>
            <a:pPr marL="285750" indent="-285750">
              <a:lnSpc>
                <a:spcPct val="150000"/>
              </a:lnSpc>
            </a:pPr>
            <a:endParaRPr lang="en-US" sz="4300" dirty="0"/>
          </a:p>
          <a:p>
            <a:pPr marL="285750" indent="-285750">
              <a:lnSpc>
                <a:spcPct val="150000"/>
              </a:lnSpc>
            </a:pPr>
            <a:r>
              <a:rPr lang="en-US" sz="4300" dirty="0"/>
              <a:t>Outline expectations and opportunities for recruited students by providing advance preparation information and associated materials.</a:t>
            </a:r>
          </a:p>
          <a:p>
            <a:pPr marL="285750" indent="-285750">
              <a:lnSpc>
                <a:spcPct val="150000"/>
              </a:lnSpc>
            </a:pPr>
            <a:endParaRPr lang="en-US" sz="4300" dirty="0"/>
          </a:p>
          <a:p>
            <a:pPr marL="285750" indent="-285750">
              <a:lnSpc>
                <a:spcPct val="150000"/>
              </a:lnSpc>
            </a:pPr>
            <a:r>
              <a:rPr lang="en-US" sz="4300" dirty="0"/>
              <a:t>Recruited students will travel to Anchorage, AK to participate in ADAC’s ASIP. </a:t>
            </a:r>
          </a:p>
          <a:p>
            <a:pPr marL="0" indent="0">
              <a:buNone/>
            </a:pPr>
            <a:endParaRPr lang="en-US" dirty="0"/>
          </a:p>
        </p:txBody>
      </p:sp>
      <p:sp>
        <p:nvSpPr>
          <p:cNvPr id="23" name="Text Placeholder 22"/>
          <p:cNvSpPr>
            <a:spLocks noGrp="1"/>
          </p:cNvSpPr>
          <p:nvPr>
            <p:ph type="body" sz="quarter" idx="3"/>
          </p:nvPr>
        </p:nvSpPr>
        <p:spPr>
          <a:xfrm>
            <a:off x="6428479" y="871478"/>
            <a:ext cx="5183188" cy="387443"/>
          </a:xfrm>
        </p:spPr>
        <p:txBody>
          <a:bodyPr>
            <a:normAutofit fontScale="92500" lnSpcReduction="20000"/>
          </a:bodyPr>
          <a:lstStyle/>
          <a:p>
            <a:pPr algn="ctr"/>
            <a:r>
              <a:rPr lang="en-US" u="sng" dirty="0">
                <a:solidFill>
                  <a:schemeClr val="accent1">
                    <a:lumMod val="60000"/>
                    <a:lumOff val="40000"/>
                  </a:schemeClr>
                </a:solidFill>
              </a:rPr>
              <a:t>Performance Metrics </a:t>
            </a:r>
          </a:p>
        </p:txBody>
      </p:sp>
      <p:sp>
        <p:nvSpPr>
          <p:cNvPr id="24" name="Content Placeholder 23"/>
          <p:cNvSpPr>
            <a:spLocks noGrp="1"/>
          </p:cNvSpPr>
          <p:nvPr>
            <p:ph sz="quarter" idx="4"/>
          </p:nvPr>
        </p:nvSpPr>
        <p:spPr>
          <a:xfrm>
            <a:off x="6428479" y="1258921"/>
            <a:ext cx="5439469" cy="5202037"/>
          </a:xfrm>
        </p:spPr>
        <p:txBody>
          <a:bodyPr>
            <a:normAutofit/>
          </a:bodyPr>
          <a:lstStyle/>
          <a:p>
            <a:pPr>
              <a:spcBef>
                <a:spcPts val="0"/>
              </a:spcBef>
            </a:pPr>
            <a:r>
              <a:rPr lang="en-US" sz="1800" dirty="0"/>
              <a:t>Recruiting two students from under-represented minorities: Program is considered “Success” when full recruitment goal is achieved.  </a:t>
            </a:r>
          </a:p>
          <a:p>
            <a:pPr>
              <a:spcBef>
                <a:spcPts val="0"/>
              </a:spcBef>
            </a:pPr>
            <a:endParaRPr lang="en-US" sz="1800" dirty="0"/>
          </a:p>
          <a:p>
            <a:pPr>
              <a:spcBef>
                <a:spcPts val="0"/>
              </a:spcBef>
            </a:pPr>
            <a:r>
              <a:rPr lang="en-US" sz="1800" dirty="0"/>
              <a:t>Visiting minority students who then decide to compete for a DHS COE student fellowship program, because of participating in the ADAC MSI. Program is considered “Success” when one student considers pursuing a follow-on intern with either ADAC or another DHS COE.</a:t>
            </a:r>
          </a:p>
          <a:p>
            <a:pPr>
              <a:spcBef>
                <a:spcPts val="0"/>
              </a:spcBef>
            </a:pPr>
            <a:endParaRPr lang="en-US" sz="1800" dirty="0"/>
          </a:p>
          <a:p>
            <a:pPr>
              <a:spcBef>
                <a:spcPts val="0"/>
              </a:spcBef>
            </a:pPr>
            <a:r>
              <a:rPr lang="en-US" sz="1800" dirty="0"/>
              <a:t>Visiting minority students who follow-on through a student relationship to a DHS COE who then successfully graduate and enters into employment with the HSE or related field. Program is considered “Success” when one student takes this path over the duration of the ADAC MSI program.</a:t>
            </a:r>
          </a:p>
        </p:txBody>
      </p:sp>
      <p:sp>
        <p:nvSpPr>
          <p:cNvPr id="8" name="Rectangle 7">
            <a:extLst>
              <a:ext uri="{FF2B5EF4-FFF2-40B4-BE49-F238E27FC236}">
                <a16:creationId xmlns:a16="http://schemas.microsoft.com/office/drawing/2014/main" id="{1A97D66A-8CBA-414D-8DA7-5AA9F03CB6E3}"/>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35667867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3529"/>
            <a:ext cx="10515600" cy="593726"/>
          </a:xfrm>
        </p:spPr>
        <p:txBody>
          <a:bodyPr/>
          <a:lstStyle/>
          <a:p>
            <a:pPr algn="ctr"/>
            <a:r>
              <a:rPr lang="en-US" dirty="0"/>
              <a:t>MSI/ASIP 2022 Field Program Overview</a:t>
            </a:r>
            <a:endParaRPr lang="en-US" i="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93" y="4017695"/>
            <a:ext cx="2307348" cy="1539164"/>
          </a:xfrm>
          <a:prstGeom prst="rect">
            <a:avLst/>
          </a:prstGeom>
          <a:ln w="12700">
            <a:solidFill>
              <a:schemeClr val="bg2">
                <a:lumMod val="10000"/>
                <a:lumOff val="90000"/>
              </a:schemeClr>
            </a:solidFill>
          </a:ln>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72131" y="4016440"/>
            <a:ext cx="2309466" cy="1540419"/>
          </a:xfrm>
          <a:prstGeom prst="rect">
            <a:avLst/>
          </a:prstGeom>
          <a:ln w="12700">
            <a:solidFill>
              <a:schemeClr val="tx1"/>
            </a:solidFill>
          </a:ln>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7787" y="4017067"/>
            <a:ext cx="2307648" cy="1539164"/>
          </a:xfrm>
          <a:prstGeom prst="rect">
            <a:avLst/>
          </a:prstGeom>
          <a:ln w="12700">
            <a:solidFill>
              <a:schemeClr val="tx1"/>
            </a:solidFill>
          </a:ln>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98144" y="4015352"/>
            <a:ext cx="2314609" cy="1543849"/>
          </a:xfrm>
          <a:prstGeom prst="rect">
            <a:avLst/>
          </a:prstGeom>
          <a:ln w="12700">
            <a:solidFill>
              <a:schemeClr val="tx1"/>
            </a:solidFill>
          </a:ln>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961982" y="4030264"/>
            <a:ext cx="2052049" cy="1539165"/>
          </a:xfrm>
          <a:prstGeom prst="rect">
            <a:avLst/>
          </a:prstGeom>
          <a:ln w="12700">
            <a:solidFill>
              <a:schemeClr val="tx1"/>
            </a:solidFill>
          </a:ln>
        </p:spPr>
      </p:pic>
      <p:sp>
        <p:nvSpPr>
          <p:cNvPr id="11" name="TextBox 10"/>
          <p:cNvSpPr txBox="1"/>
          <p:nvPr/>
        </p:nvSpPr>
        <p:spPr>
          <a:xfrm>
            <a:off x="838200" y="832042"/>
            <a:ext cx="11014494" cy="286232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Program Leadership</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PI – Dr. Craig Tweedie (UTEP); ADAC Leadership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Dates</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t>
            </a: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June 8 – June 20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sng"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Students</a:t>
            </a:r>
            <a:r>
              <a:rPr kumimoji="0" lang="en-US" sz="1800" b="1"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9 Total Students: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3 University of Alaska Anchorage Students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2 U.S. Naval Academy Midshipman</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1 University of Texas El Paso Student</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1 University of New Orleans Student</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1 University of Alaska Fairbanks</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1 University of New Hampshire Student</a:t>
            </a:r>
          </a:p>
        </p:txBody>
      </p:sp>
      <p:sp>
        <p:nvSpPr>
          <p:cNvPr id="13" name="Rectangle 12">
            <a:extLst>
              <a:ext uri="{FF2B5EF4-FFF2-40B4-BE49-F238E27FC236}">
                <a16:creationId xmlns:a16="http://schemas.microsoft.com/office/drawing/2014/main" id="{AABAF84A-5015-1241-BD82-248D2A40F251}"/>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408527510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9136B-EAD7-46A3-B299-218ACA67CD19}"/>
              </a:ext>
            </a:extLst>
          </p:cNvPr>
          <p:cNvSpPr>
            <a:spLocks noGrp="1"/>
          </p:cNvSpPr>
          <p:nvPr>
            <p:ph type="title"/>
          </p:nvPr>
        </p:nvSpPr>
        <p:spPr>
          <a:xfrm>
            <a:off x="645859" y="640081"/>
            <a:ext cx="3494341" cy="3793488"/>
          </a:xfrm>
          <a:noFill/>
        </p:spPr>
        <p:txBody>
          <a:bodyPr vert="horz" lIns="91440" tIns="45720" rIns="91440" bIns="45720" rtlCol="0" anchor="b">
            <a:normAutofit/>
          </a:bodyPr>
          <a:lstStyle/>
          <a:p>
            <a:r>
              <a:rPr lang="en-US" sz="4600" kern="1200">
                <a:solidFill>
                  <a:schemeClr val="tx1"/>
                </a:solidFill>
                <a:latin typeface="+mj-lt"/>
                <a:ea typeface="+mj-ea"/>
                <a:cs typeface="+mj-cs"/>
              </a:rPr>
              <a:t>MSI/ASIP 2022 Field Program Schedule</a:t>
            </a:r>
          </a:p>
        </p:txBody>
      </p:sp>
      <p:sp>
        <p:nvSpPr>
          <p:cNvPr id="24" name="Rectangle 23">
            <a:extLst>
              <a:ext uri="{FF2B5EF4-FFF2-40B4-BE49-F238E27FC236}">
                <a16:creationId xmlns:a16="http://schemas.microsoft.com/office/drawing/2014/main" id="{71FC7D98-7B8B-402A-90FC-F027482F21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5926" y="0"/>
            <a:ext cx="756607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ounded Rectangle 28">
            <a:extLst>
              <a:ext uri="{FF2B5EF4-FFF2-40B4-BE49-F238E27FC236}">
                <a16:creationId xmlns:a16="http://schemas.microsoft.com/office/drawing/2014/main" id="{AD7356EA-285B-4E5D-8FEC-104659A4FD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5903" y="640091"/>
            <a:ext cx="6266120"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4F280FBF-AD44-4D77-87C3-28D1A76BAB69}"/>
              </a:ext>
            </a:extLst>
          </p:cNvPr>
          <p:cNvPicPr>
            <a:picLocks noChangeAspect="1"/>
          </p:cNvPicPr>
          <p:nvPr/>
        </p:nvPicPr>
        <p:blipFill>
          <a:blip r:embed="rId2"/>
          <a:stretch>
            <a:fillRect/>
          </a:stretch>
        </p:blipFill>
        <p:spPr>
          <a:xfrm>
            <a:off x="6096000" y="668300"/>
            <a:ext cx="4618247" cy="5521399"/>
          </a:xfrm>
          <a:prstGeom prst="rect">
            <a:avLst/>
          </a:prstGeom>
        </p:spPr>
      </p:pic>
      <p:sp>
        <p:nvSpPr>
          <p:cNvPr id="23" name="Rectangle 22">
            <a:extLst>
              <a:ext uri="{FF2B5EF4-FFF2-40B4-BE49-F238E27FC236}">
                <a16:creationId xmlns:a16="http://schemas.microsoft.com/office/drawing/2014/main" id="{66E3758C-18CB-FE4B-8BA3-78A49C7AB7A7}"/>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36188200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836612" y="345223"/>
            <a:ext cx="10515600" cy="593726"/>
          </a:xfrm>
        </p:spPr>
        <p:txBody>
          <a:bodyPr>
            <a:normAutofit/>
          </a:bodyPr>
          <a:lstStyle/>
          <a:p>
            <a:pPr algn="ctr"/>
            <a:r>
              <a:rPr lang="en-US" dirty="0"/>
              <a:t>MSI/ASIP Field Program 2022: </a:t>
            </a:r>
            <a:r>
              <a:rPr lang="en-US" i="1" dirty="0"/>
              <a:t>Components &amp; Objectives</a:t>
            </a:r>
          </a:p>
        </p:txBody>
      </p:sp>
      <p:sp>
        <p:nvSpPr>
          <p:cNvPr id="25" name="Text Placeholder 24"/>
          <p:cNvSpPr>
            <a:spLocks noGrp="1"/>
          </p:cNvSpPr>
          <p:nvPr>
            <p:ph type="body" idx="1"/>
          </p:nvPr>
        </p:nvSpPr>
        <p:spPr>
          <a:xfrm>
            <a:off x="182992" y="945618"/>
            <a:ext cx="5157787" cy="461962"/>
          </a:xfrm>
        </p:spPr>
        <p:txBody>
          <a:bodyPr/>
          <a:lstStyle/>
          <a:p>
            <a:pPr algn="ctr"/>
            <a:r>
              <a:rPr lang="en-US" u="sng" dirty="0">
                <a:solidFill>
                  <a:schemeClr val="accent6">
                    <a:lumMod val="40000"/>
                    <a:lumOff val="60000"/>
                  </a:schemeClr>
                </a:solidFill>
              </a:rPr>
              <a:t>Program Components </a:t>
            </a:r>
          </a:p>
        </p:txBody>
      </p:sp>
      <p:graphicFrame>
        <p:nvGraphicFramePr>
          <p:cNvPr id="8" name="Diagram 7"/>
          <p:cNvGraphicFramePr/>
          <p:nvPr/>
        </p:nvGraphicFramePr>
        <p:xfrm>
          <a:off x="-183423" y="1407580"/>
          <a:ext cx="5524202" cy="4218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2" name="Text Placeholder 24">
            <a:extLst>
              <a:ext uri="{FF2B5EF4-FFF2-40B4-BE49-F238E27FC236}">
                <a16:creationId xmlns:a16="http://schemas.microsoft.com/office/drawing/2014/main" id="{BBBCC64E-55E5-6E49-B013-2B64CE3D10B3}"/>
              </a:ext>
            </a:extLst>
          </p:cNvPr>
          <p:cNvSpPr txBox="1">
            <a:spLocks/>
          </p:cNvSpPr>
          <p:nvPr/>
        </p:nvSpPr>
        <p:spPr>
          <a:xfrm>
            <a:off x="6094412" y="945618"/>
            <a:ext cx="5157787" cy="461962"/>
          </a:xfrm>
          <a:prstGeom prst="rect">
            <a:avLst/>
          </a:prstGeom>
        </p:spPr>
        <p:txBody>
          <a:bodyPr vert="horz" lIns="91440" tIns="45720" rIns="91440" bIns="45720" rtlCol="0" anchor="b">
            <a:normAutofit/>
          </a:bodyPr>
          <a:lstStyle>
            <a:lvl1pPr marL="0" indent="0" algn="l" defTabSz="914400" rtl="0" eaLnBrk="1" latinLnBrk="0" hangingPunct="1">
              <a:lnSpc>
                <a:spcPct val="100000"/>
              </a:lnSpc>
              <a:spcBef>
                <a:spcPts val="200"/>
              </a:spcBef>
              <a:buFont typeface="Arial" panose="020B0604020202020204" pitchFamily="34" charset="0"/>
              <a:buNone/>
              <a:defRPr sz="2400" b="1" kern="1200">
                <a:solidFill>
                  <a:schemeClr val="tx1"/>
                </a:solidFill>
                <a:latin typeface="Franklin Gothic Book" panose="020B0503020102020204" pitchFamily="34" charset="0"/>
                <a:ea typeface="+mn-ea"/>
                <a:cs typeface="+mn-cs"/>
              </a:defRPr>
            </a:lvl1pPr>
            <a:lvl2pPr marL="457200" indent="0" algn="l" defTabSz="914400" rtl="0" eaLnBrk="1" latinLnBrk="0" hangingPunct="1">
              <a:lnSpc>
                <a:spcPct val="100000"/>
              </a:lnSpc>
              <a:spcBef>
                <a:spcPts val="200"/>
              </a:spcBef>
              <a:buFont typeface="Arial" panose="020B0604020202020204" pitchFamily="34" charset="0"/>
              <a:buNone/>
              <a:defRPr sz="2000" b="1" kern="1200">
                <a:solidFill>
                  <a:schemeClr val="tx1"/>
                </a:solidFill>
                <a:latin typeface="Franklin Gothic Book" panose="020B0503020102020204" pitchFamily="34" charset="0"/>
                <a:ea typeface="+mn-ea"/>
                <a:cs typeface="+mn-cs"/>
              </a:defRPr>
            </a:lvl2pPr>
            <a:lvl3pPr marL="914400" indent="0" algn="l" defTabSz="914400" rtl="0" eaLnBrk="1" latinLnBrk="0" hangingPunct="1">
              <a:lnSpc>
                <a:spcPct val="100000"/>
              </a:lnSpc>
              <a:spcBef>
                <a:spcPts val="200"/>
              </a:spcBef>
              <a:buFont typeface="Arial" panose="020B0604020202020204" pitchFamily="34" charset="0"/>
              <a:buNone/>
              <a:defRPr sz="1800" b="1" kern="1200">
                <a:solidFill>
                  <a:schemeClr val="tx1"/>
                </a:solidFill>
                <a:latin typeface="Franklin Gothic Book" panose="020B0503020102020204" pitchFamily="34" charset="0"/>
                <a:ea typeface="+mn-ea"/>
                <a:cs typeface="+mn-cs"/>
              </a:defRPr>
            </a:lvl3pPr>
            <a:lvl4pPr marL="1371600" indent="0" algn="l" defTabSz="914400" rtl="0" eaLnBrk="1" latinLnBrk="0" hangingPunct="1">
              <a:lnSpc>
                <a:spcPct val="100000"/>
              </a:lnSpc>
              <a:spcBef>
                <a:spcPts val="200"/>
              </a:spcBef>
              <a:buFont typeface="Arial" panose="020B0604020202020204" pitchFamily="34" charset="0"/>
              <a:buNone/>
              <a:defRPr sz="1600" b="1" kern="1200">
                <a:solidFill>
                  <a:schemeClr val="tx1"/>
                </a:solidFill>
                <a:latin typeface="Franklin Gothic Book" panose="020B0503020102020204" pitchFamily="34" charset="0"/>
                <a:ea typeface="+mn-ea"/>
                <a:cs typeface="+mn-cs"/>
              </a:defRPr>
            </a:lvl4pPr>
            <a:lvl5pPr marL="1828800" indent="0" algn="l" defTabSz="914400" rtl="0" eaLnBrk="1" latinLnBrk="0" hangingPunct="1">
              <a:lnSpc>
                <a:spcPct val="100000"/>
              </a:lnSpc>
              <a:spcBef>
                <a:spcPts val="200"/>
              </a:spcBef>
              <a:buFont typeface="Arial" panose="020B0604020202020204" pitchFamily="34" charset="0"/>
              <a:buNone/>
              <a:defRPr sz="1600" b="1" kern="1200">
                <a:solidFill>
                  <a:schemeClr val="tx1"/>
                </a:solidFill>
                <a:latin typeface="Franklin Gothic Book" panose="020B05030201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kumimoji="0" lang="en-US" sz="2400" b="1" i="0" u="sng" strike="noStrike" kern="1200" cap="none" spc="0" normalizeH="0" baseline="0" noProof="0" dirty="0">
                <a:ln>
                  <a:noFill/>
                </a:ln>
                <a:solidFill>
                  <a:srgbClr val="2683C6">
                    <a:lumMod val="40000"/>
                    <a:lumOff val="60000"/>
                  </a:srgbClr>
                </a:solidFill>
                <a:effectLst/>
                <a:uLnTx/>
                <a:uFillTx/>
                <a:latin typeface="Franklin Gothic Book" panose="020B0503020102020204" pitchFamily="34" charset="0"/>
                <a:ea typeface="+mn-ea"/>
                <a:cs typeface="+mn-cs"/>
              </a:rPr>
              <a:t>Program Objectives </a:t>
            </a:r>
          </a:p>
        </p:txBody>
      </p:sp>
      <p:sp>
        <p:nvSpPr>
          <p:cNvPr id="4" name="TextBox 3">
            <a:extLst>
              <a:ext uri="{FF2B5EF4-FFF2-40B4-BE49-F238E27FC236}">
                <a16:creationId xmlns:a16="http://schemas.microsoft.com/office/drawing/2014/main" id="{42A26298-F6E1-4942-922A-278EEC13AEB3}"/>
              </a:ext>
            </a:extLst>
          </p:cNvPr>
          <p:cNvSpPr txBox="1"/>
          <p:nvPr/>
        </p:nvSpPr>
        <p:spPr>
          <a:xfrm>
            <a:off x="5812890" y="1414249"/>
            <a:ext cx="5720829" cy="604780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 prepare students to enter the academic research field from an ADAC fellow perspective, while providing the students with a foundational understanding of the Arctic domain.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 utilize an interdisciplinary and holistic approach to teach students of the interconnected nature of the Arctic domain.</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 introduce students to the Homeland Security Enterprise, the role of the USCG in this Enterprise, as well as in the Arctic more broadly.</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 expose students to research fieldwork in the Arctic region. </a:t>
            </a:r>
          </a:p>
          <a:p>
            <a:pPr marL="28575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rPr>
              <a:t>To teach students about working as a team in a pressurized, and weather dependent environment, while also teaching them of critical field safety techniques.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F815D884-EBD8-154B-9490-161F4125DA13}"/>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4892357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3C362-E3FC-954F-AFE5-A3C65D56AE0A}"/>
              </a:ext>
            </a:extLst>
          </p:cNvPr>
          <p:cNvSpPr>
            <a:spLocks noGrp="1"/>
          </p:cNvSpPr>
          <p:nvPr>
            <p:ph type="title"/>
          </p:nvPr>
        </p:nvSpPr>
        <p:spPr/>
        <p:txBody>
          <a:bodyPr/>
          <a:lstStyle/>
          <a:p>
            <a:r>
              <a:rPr lang="en-US" dirty="0"/>
              <a:t>Overview of the Total Numbers	</a:t>
            </a:r>
          </a:p>
        </p:txBody>
      </p:sp>
      <p:sp>
        <p:nvSpPr>
          <p:cNvPr id="3" name="Text Placeholder 2">
            <a:extLst>
              <a:ext uri="{FF2B5EF4-FFF2-40B4-BE49-F238E27FC236}">
                <a16:creationId xmlns:a16="http://schemas.microsoft.com/office/drawing/2014/main" id="{24BBD97B-19A4-9643-91BF-68CC7BA3B698}"/>
              </a:ext>
            </a:extLst>
          </p:cNvPr>
          <p:cNvSpPr>
            <a:spLocks noGrp="1"/>
          </p:cNvSpPr>
          <p:nvPr>
            <p:ph type="body" sz="quarter" idx="10"/>
          </p:nvPr>
        </p:nvSpPr>
        <p:spPr/>
        <p:txBody>
          <a:bodyPr>
            <a:normAutofit/>
          </a:bodyPr>
          <a:lstStyle/>
          <a:p>
            <a:pPr marL="285750" indent="-285750">
              <a:buFont typeface="Arial" panose="020B0604020202020204" pitchFamily="34" charset="0"/>
              <a:buChar char="•"/>
            </a:pPr>
            <a:r>
              <a:rPr lang="en-US" sz="2400" dirty="0">
                <a:latin typeface="+mn-lt"/>
              </a:rPr>
              <a:t>Total number of ADAC fellows and interns: </a:t>
            </a:r>
            <a:r>
              <a:rPr lang="en-US" sz="2400" b="1" dirty="0">
                <a:latin typeface="+mn-lt"/>
              </a:rPr>
              <a:t>47</a:t>
            </a:r>
          </a:p>
          <a:p>
            <a:pPr marL="285750" indent="-285750">
              <a:buFont typeface="Arial" panose="020B0604020202020204" pitchFamily="34" charset="0"/>
              <a:buChar char="•"/>
            </a:pPr>
            <a:r>
              <a:rPr lang="en-US" sz="2400" dirty="0">
                <a:latin typeface="+mn-lt"/>
              </a:rPr>
              <a:t>Total number of students from under-represented classifications in STEM: </a:t>
            </a:r>
            <a:r>
              <a:rPr lang="en-US" sz="2400" b="1" dirty="0">
                <a:latin typeface="+mn-lt"/>
              </a:rPr>
              <a:t>23</a:t>
            </a:r>
          </a:p>
          <a:p>
            <a:pPr marL="285750" indent="-285750">
              <a:buFont typeface="Arial" panose="020B0604020202020204" pitchFamily="34" charset="0"/>
              <a:buChar char="•"/>
            </a:pPr>
            <a:r>
              <a:rPr lang="en-US" sz="2400" dirty="0">
                <a:latin typeface="+mn-lt"/>
              </a:rPr>
              <a:t>Post Graduation Pathways:</a:t>
            </a:r>
          </a:p>
          <a:p>
            <a:pPr marL="971550" lvl="1" indent="-285750"/>
            <a:r>
              <a:rPr lang="en-US" dirty="0">
                <a:latin typeface="+mn-lt"/>
              </a:rPr>
              <a:t>Number of students who pursued higher education: </a:t>
            </a:r>
            <a:r>
              <a:rPr lang="en-US" b="1" dirty="0">
                <a:latin typeface="+mn-lt"/>
              </a:rPr>
              <a:t>19</a:t>
            </a:r>
          </a:p>
          <a:p>
            <a:pPr marL="971550" lvl="1" indent="-285750"/>
            <a:r>
              <a:rPr lang="en-US" dirty="0">
                <a:latin typeface="+mn-lt"/>
              </a:rPr>
              <a:t>Number of students who pursued work with the Federal Government: </a:t>
            </a:r>
            <a:r>
              <a:rPr lang="en-US" b="1" dirty="0">
                <a:latin typeface="+mn-lt"/>
              </a:rPr>
              <a:t>14</a:t>
            </a:r>
          </a:p>
          <a:p>
            <a:pPr marL="1428750" lvl="2" indent="-285750"/>
            <a:r>
              <a:rPr lang="en-US" sz="2400" dirty="0">
                <a:latin typeface="+mn-lt"/>
              </a:rPr>
              <a:t>Federal Agencies Include: TSA, the U.S. Army Corp of Engineers, NASA, U.S. National Laboratories, U.S. Navy, and the U.S. Coast Guard</a:t>
            </a:r>
          </a:p>
          <a:p>
            <a:pPr marL="971550" lvl="1" indent="-285750"/>
            <a:r>
              <a:rPr lang="en-US" dirty="0">
                <a:latin typeface="+mn-lt"/>
              </a:rPr>
              <a:t>Number of students who have gone to teach STEM education: </a:t>
            </a:r>
            <a:r>
              <a:rPr lang="en-US" b="1" dirty="0">
                <a:latin typeface="+mn-lt"/>
              </a:rPr>
              <a:t>2</a:t>
            </a:r>
          </a:p>
          <a:p>
            <a:pPr marL="971550" lvl="1" indent="-285750"/>
            <a:r>
              <a:rPr lang="en-US" dirty="0">
                <a:latin typeface="+mn-lt"/>
              </a:rPr>
              <a:t>Number of students working towards completing their degree: </a:t>
            </a:r>
            <a:r>
              <a:rPr lang="en-US" b="1" dirty="0">
                <a:latin typeface="+mn-lt"/>
              </a:rPr>
              <a:t>20</a:t>
            </a:r>
          </a:p>
        </p:txBody>
      </p:sp>
      <p:sp>
        <p:nvSpPr>
          <p:cNvPr id="7" name="Rectangle 6">
            <a:extLst>
              <a:ext uri="{FF2B5EF4-FFF2-40B4-BE49-F238E27FC236}">
                <a16:creationId xmlns:a16="http://schemas.microsoft.com/office/drawing/2014/main" id="{0808BAC9-74F3-A442-9E45-A4843B9D686B}"/>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73848883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2" name="Title 1"/>
          <p:cNvSpPr>
            <a:spLocks noGrp="1"/>
          </p:cNvSpPr>
          <p:nvPr>
            <p:ph type="title"/>
          </p:nvPr>
        </p:nvSpPr>
        <p:spPr>
          <a:xfrm>
            <a:off x="640080" y="325369"/>
            <a:ext cx="4368602" cy="1956841"/>
          </a:xfrm>
        </p:spPr>
        <p:txBody>
          <a:bodyPr vert="horz" lIns="91440" tIns="45720" rIns="91440" bIns="45720" rtlCol="0" anchor="b">
            <a:normAutofit/>
          </a:bodyPr>
          <a:lstStyle/>
          <a:p>
            <a:r>
              <a:rPr lang="en-US" sz="5400" dirty="0">
                <a:latin typeface="+mj-lt"/>
              </a:rPr>
              <a:t>In Summary…</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22A37"/>
              </a:solidFill>
              <a:effectLst/>
              <a:uLnTx/>
              <a:uFillTx/>
              <a:latin typeface="Calibri" panose="020F0502020204030204"/>
              <a:ea typeface="+mn-ea"/>
              <a:cs typeface="+mn-cs"/>
            </a:endParaRPr>
          </a:p>
        </p:txBody>
      </p:sp>
      <p:sp>
        <p:nvSpPr>
          <p:cNvPr id="3" name="Text Placeholder 2"/>
          <p:cNvSpPr>
            <a:spLocks noGrp="1"/>
          </p:cNvSpPr>
          <p:nvPr>
            <p:ph type="body" sz="quarter" idx="11"/>
          </p:nvPr>
        </p:nvSpPr>
        <p:spPr>
          <a:xfrm>
            <a:off x="640080" y="2872899"/>
            <a:ext cx="4243589" cy="3320668"/>
          </a:xfrm>
        </p:spPr>
        <p:txBody>
          <a:bodyPr vert="horz" lIns="91440" tIns="45720" rIns="91440" bIns="45720" rtlCol="0">
            <a:normAutofit lnSpcReduction="10000"/>
          </a:bodyPr>
          <a:lstStyle/>
          <a:p>
            <a:pPr marL="285750" indent="-228600">
              <a:lnSpc>
                <a:spcPct val="90000"/>
              </a:lnSpc>
              <a:buFont typeface="Arial" panose="020B0604020202020204" pitchFamily="34" charset="0"/>
              <a:buChar char="•"/>
            </a:pPr>
            <a:r>
              <a:rPr lang="en-US" dirty="0">
                <a:latin typeface="+mn-lt"/>
              </a:rPr>
              <a:t>In ADAC’s Program Year 8, 6 students were recruited and onboarded as new student fellows for the 2021/2022 academic year, and 9 students are anticipated to participate in ADAC’s 2022 Arctic Summer Internship. </a:t>
            </a:r>
          </a:p>
          <a:p>
            <a:pPr indent="-228600">
              <a:lnSpc>
                <a:spcPct val="90000"/>
              </a:lnSpc>
              <a:buFont typeface="Arial" panose="020B0604020202020204" pitchFamily="34" charset="0"/>
              <a:buChar char="•"/>
            </a:pPr>
            <a:endParaRPr lang="en-US" dirty="0">
              <a:latin typeface="+mn-lt"/>
            </a:endParaRPr>
          </a:p>
          <a:p>
            <a:pPr marL="231775" indent="-222250">
              <a:lnSpc>
                <a:spcPct val="90000"/>
              </a:lnSpc>
              <a:buFont typeface="Arial" panose="020B0604020202020204" pitchFamily="34" charset="0"/>
              <a:buChar char="•"/>
            </a:pPr>
            <a:r>
              <a:rPr lang="en-US" dirty="0">
                <a:latin typeface="+mn-lt"/>
              </a:rPr>
              <a:t>Career options and interest have been looked at on individual basis, and mentoring by ADAC staff has been tailored to assist graduates to transition to Homeland Security Enterprise and/or related employment.</a:t>
            </a:r>
          </a:p>
          <a:p>
            <a:pPr indent="-228600">
              <a:lnSpc>
                <a:spcPct val="90000"/>
              </a:lnSpc>
              <a:buFont typeface="Arial" panose="020B0604020202020204" pitchFamily="34" charset="0"/>
              <a:buChar char="•"/>
            </a:pPr>
            <a:endParaRPr lang="en-US" sz="1500" dirty="0">
              <a:latin typeface="+mn-lt"/>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4524" r="18522"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Rectangle 7">
            <a:extLst>
              <a:ext uri="{FF2B5EF4-FFF2-40B4-BE49-F238E27FC236}">
                <a16:creationId xmlns:a16="http://schemas.microsoft.com/office/drawing/2014/main" id="{C68D4858-744F-AF42-A178-143F04F44A8C}"/>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50248749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5320" y="365125"/>
            <a:ext cx="5120114" cy="1692794"/>
          </a:xfrm>
        </p:spPr>
        <p:txBody>
          <a:bodyPr vert="horz" lIns="91440" tIns="45720" rIns="91440" bIns="45720" rtlCol="0" anchor="ctr">
            <a:normAutofit/>
          </a:bodyPr>
          <a:lstStyle/>
          <a:p>
            <a:r>
              <a:rPr lang="en-US" dirty="0">
                <a:latin typeface="+mj-lt"/>
              </a:rPr>
              <a:t>Thank you. </a:t>
            </a:r>
            <a:br>
              <a:rPr lang="en-US" dirty="0">
                <a:latin typeface="+mj-lt"/>
              </a:rPr>
            </a:br>
            <a:r>
              <a:rPr lang="en-US" dirty="0">
                <a:latin typeface="+mj-lt"/>
              </a:rPr>
              <a:t>Ready for questions…</a:t>
            </a:r>
          </a:p>
        </p:txBody>
      </p:sp>
      <p:cxnSp>
        <p:nvCxnSpPr>
          <p:cNvPr id="12" name="Straight Arrow Connector 11">
            <a:extLst>
              <a:ext uri="{FF2B5EF4-FFF2-40B4-BE49-F238E27FC236}">
                <a16:creationId xmlns:a16="http://schemas.microsoft.com/office/drawing/2014/main" id="{E4A809D5-3600-46D4-A466-67F2349A54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655321" y="2575034"/>
            <a:ext cx="5120113" cy="3462228"/>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Feedback?</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What are we missing?</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What can we improve?</a:t>
            </a:r>
          </a:p>
          <a:p>
            <a:pPr marL="228600" marR="0" lvl="0" indent="-228600" algn="l" defTabSz="914400" rtl="0" eaLnBrk="1" fontAlgn="auto" latinLnBrk="0" hangingPunct="1">
              <a:lnSpc>
                <a:spcPct val="90000"/>
              </a:lnSpc>
              <a:spcBef>
                <a:spcPts val="2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E4E8EE"/>
                </a:solidFill>
                <a:effectLst/>
                <a:uLnTx/>
                <a:uFillTx/>
                <a:latin typeface="Calibri" panose="020F0502020204030204"/>
                <a:ea typeface="+mn-ea"/>
                <a:cs typeface="+mn-cs"/>
              </a:rPr>
              <a:t>Who should we connect with to improve our success?</a:t>
            </a:r>
          </a:p>
        </p:txBody>
      </p:sp>
      <p:pic>
        <p:nvPicPr>
          <p:cNvPr id="6" name="Picture 5" descr="A person holding a watch&#10;&#10;Description automatically generated with medium confidence"/>
          <p:cNvPicPr>
            <a:picLocks noChangeAspect="1"/>
          </p:cNvPicPr>
          <p:nvPr/>
        </p:nvPicPr>
        <p:blipFill rotWithShape="1">
          <a:blip r:embed="rId3" cstate="print">
            <a:extLst>
              <a:ext uri="{28A0092B-C50C-407E-A947-70E740481C1C}">
                <a14:useLocalDpi xmlns:a14="http://schemas.microsoft.com/office/drawing/2010/main" val="0"/>
              </a:ext>
            </a:extLst>
          </a:blip>
          <a:srcRect l="24534" r="6424"/>
          <a:stretch/>
        </p:blipFill>
        <p:spPr>
          <a:xfrm>
            <a:off x="5878849" y="10"/>
            <a:ext cx="6313150" cy="68579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7" name="Rectangle 6">
            <a:extLst>
              <a:ext uri="{FF2B5EF4-FFF2-40B4-BE49-F238E27FC236}">
                <a16:creationId xmlns:a16="http://schemas.microsoft.com/office/drawing/2014/main" id="{75812C5C-AF8C-2F4D-A707-F73B2D04D11B}"/>
              </a:ext>
            </a:extLst>
          </p:cNvPr>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2932743151"/>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br>
              <a:rPr lang="en-US" sz="3600" dirty="0"/>
            </a:br>
            <a:r>
              <a:rPr lang="en-US" sz="3600" dirty="0"/>
              <a:t>ADAC Year 8 Annual Meeting</a:t>
            </a:r>
            <a:br>
              <a:rPr lang="en-US" sz="3600" dirty="0"/>
            </a:br>
            <a:r>
              <a:rPr lang="en-US" sz="2700" dirty="0">
                <a:solidFill>
                  <a:srgbClr val="00B0F0"/>
                </a:solidFill>
              </a:rPr>
              <a:t>...Via Conference Call, 20-21 April 2022</a:t>
            </a:r>
            <a:br>
              <a:rPr lang="en-US" sz="3600" dirty="0"/>
            </a:br>
            <a:r>
              <a:rPr lang="en-US" sz="3600" dirty="0"/>
              <a:t>ADAC Center </a:t>
            </a:r>
            <a:br>
              <a:rPr lang="en-US" sz="3600" dirty="0"/>
            </a:br>
            <a:r>
              <a:rPr lang="en-US" sz="3000" i="1" dirty="0">
                <a:solidFill>
                  <a:srgbClr val="FFFF00"/>
                </a:solidFill>
              </a:rPr>
              <a:t>Fiscal Review Briefing</a:t>
            </a:r>
          </a:p>
        </p:txBody>
      </p:sp>
      <p:sp>
        <p:nvSpPr>
          <p:cNvPr id="4" name="Text Placeholder 3"/>
          <p:cNvSpPr>
            <a:spLocks noGrp="1"/>
          </p:cNvSpPr>
          <p:nvPr>
            <p:ph type="body" sz="quarter" idx="10"/>
          </p:nvPr>
        </p:nvSpPr>
        <p:spPr>
          <a:xfrm>
            <a:off x="1522384" y="3999702"/>
            <a:ext cx="6633644" cy="1571625"/>
          </a:xfrm>
        </p:spPr>
        <p:txBody>
          <a:bodyPr/>
          <a:lstStyle/>
          <a:p>
            <a:r>
              <a:rPr lang="en-US" dirty="0">
                <a:solidFill>
                  <a:srgbClr val="FFFF00"/>
                </a:solidFill>
              </a:rPr>
              <a:t>Heather L. Paulsen, Finance Director, University of Alaska Anchorage</a:t>
            </a:r>
          </a:p>
        </p:txBody>
      </p:sp>
      <p:sp>
        <p:nvSpPr>
          <p:cNvPr id="3" name="Picture Placeholder 2"/>
          <p:cNvSpPr>
            <a:spLocks noGrp="1"/>
          </p:cNvSpPr>
          <p:nvPr>
            <p:ph type="pic" sz="quarter" idx="11"/>
          </p:nvPr>
        </p:nvSpPr>
        <p:spPr/>
      </p:sp>
      <p:pic>
        <p:nvPicPr>
          <p:cNvPr id="5" name="Picture 4"/>
          <p:cNvPicPr>
            <a:picLocks noChangeAspect="1"/>
          </p:cNvPicPr>
          <p:nvPr/>
        </p:nvPicPr>
        <p:blipFill>
          <a:blip r:embed="rId2"/>
          <a:stretch>
            <a:fillRect/>
          </a:stretch>
        </p:blipFill>
        <p:spPr>
          <a:xfrm>
            <a:off x="8392246" y="2556156"/>
            <a:ext cx="3798137" cy="2304488"/>
          </a:xfrm>
          <a:prstGeom prst="rect">
            <a:avLst/>
          </a:prstGeom>
        </p:spPr>
      </p:pic>
    </p:spTree>
    <p:extLst>
      <p:ext uri="{BB962C8B-B14F-4D97-AF65-F5344CB8AC3E}">
        <p14:creationId xmlns:p14="http://schemas.microsoft.com/office/powerpoint/2010/main" val="138560207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p:spPr>
        <p:txBody>
          <a:bodyPr>
            <a:normAutofit/>
          </a:bodyPr>
          <a:lstStyle/>
          <a:p>
            <a:r>
              <a:rPr lang="en-US" sz="3600" dirty="0"/>
              <a:t>ADAC Fiscal Review: Base Funding</a:t>
            </a:r>
            <a:endParaRPr lang="en-US" sz="2700" i="1" dirty="0">
              <a:solidFill>
                <a:srgbClr val="FFFF00"/>
              </a:solidFill>
            </a:endParaRPr>
          </a:p>
        </p:txBody>
      </p:sp>
      <p:sp>
        <p:nvSpPr>
          <p:cNvPr id="3" name="Content Placeholder 2"/>
          <p:cNvSpPr>
            <a:spLocks noGrp="1"/>
          </p:cNvSpPr>
          <p:nvPr>
            <p:ph idx="4294967295"/>
          </p:nvPr>
        </p:nvSpPr>
        <p:spPr>
          <a:xfrm>
            <a:off x="863093" y="1394430"/>
            <a:ext cx="6218189" cy="4177029"/>
          </a:xfrm>
        </p:spPr>
        <p:txBody>
          <a:bodyPr>
            <a:normAutofit fontScale="92500" lnSpcReduction="10000"/>
          </a:bodyPr>
          <a:lstStyle/>
          <a:p>
            <a:r>
              <a:rPr lang="en-US" sz="2000" dirty="0"/>
              <a:t>Year 1 Awarded $1M</a:t>
            </a:r>
          </a:p>
          <a:p>
            <a:r>
              <a:rPr lang="en-US" sz="2000" dirty="0"/>
              <a:t>Year 2 Awarded $1.7M</a:t>
            </a:r>
          </a:p>
          <a:p>
            <a:pPr lvl="1">
              <a:buFont typeface="Courier New" panose="02070309020205020404" pitchFamily="49" charset="0"/>
              <a:buChar char="o"/>
            </a:pPr>
            <a:r>
              <a:rPr lang="en-US" sz="1800" dirty="0"/>
              <a:t>Additional Supplemental Money awarded $1.26M</a:t>
            </a:r>
          </a:p>
          <a:p>
            <a:pPr lvl="1">
              <a:buFont typeface="Courier New" panose="02070309020205020404" pitchFamily="49" charset="0"/>
              <a:buChar char="o"/>
            </a:pPr>
            <a:r>
              <a:rPr lang="en-US" sz="1800" dirty="0"/>
              <a:t>Monies for Students, Workshops &amp; Arctic IoNS (2015) Research Project</a:t>
            </a:r>
          </a:p>
          <a:p>
            <a:r>
              <a:rPr lang="en-US" sz="2000" dirty="0"/>
              <a:t>Year 3 Awarded $2.5M</a:t>
            </a:r>
          </a:p>
          <a:p>
            <a:r>
              <a:rPr lang="en-US" sz="2000" dirty="0"/>
              <a:t>Year 4 Awarded $3.5M</a:t>
            </a:r>
          </a:p>
          <a:p>
            <a:r>
              <a:rPr lang="en-US" sz="2000" dirty="0"/>
              <a:t>Year 5 Awarded $3.5M</a:t>
            </a:r>
          </a:p>
          <a:p>
            <a:pPr marL="228600" lvl="1">
              <a:lnSpc>
                <a:spcPct val="110000"/>
              </a:lnSpc>
            </a:pPr>
            <a:r>
              <a:rPr lang="en-US" sz="2000" dirty="0"/>
              <a:t>Year 6 Awarded $3.65M </a:t>
            </a:r>
          </a:p>
          <a:p>
            <a:pPr lvl="1">
              <a:buFont typeface="Courier New" panose="02070309020205020404" pitchFamily="49" charset="0"/>
              <a:buChar char="o"/>
            </a:pPr>
            <a:r>
              <a:rPr lang="en-US" sz="1800" dirty="0"/>
              <a:t>Additional Supplemental Money awarded $250k for LRAUV</a:t>
            </a:r>
          </a:p>
          <a:p>
            <a:pPr marL="228600" lvl="1">
              <a:lnSpc>
                <a:spcPct val="110000"/>
              </a:lnSpc>
            </a:pPr>
            <a:r>
              <a:rPr lang="en-US" sz="2000" dirty="0"/>
              <a:t>Year 7 Awarded $3.6M</a:t>
            </a:r>
          </a:p>
          <a:p>
            <a:pPr marL="685800" lvl="2">
              <a:lnSpc>
                <a:spcPct val="110000"/>
              </a:lnSpc>
            </a:pPr>
            <a:r>
              <a:rPr lang="en-US" sz="1400" dirty="0"/>
              <a:t>Additional Supplemental Money awarded $53k for Arctic IoNS/MaLTE</a:t>
            </a:r>
          </a:p>
          <a:p>
            <a:pPr marL="228600" lvl="1">
              <a:lnSpc>
                <a:spcPct val="110000"/>
              </a:lnSpc>
            </a:pPr>
            <a:r>
              <a:rPr lang="en-US" sz="2000" dirty="0"/>
              <a:t>Year 8 Awarded: $1M</a:t>
            </a:r>
          </a:p>
          <a:p>
            <a:pPr marL="228600" lvl="1">
              <a:lnSpc>
                <a:spcPct val="110000"/>
              </a:lnSpc>
            </a:pPr>
            <a:r>
              <a:rPr lang="en-US" sz="2000" dirty="0">
                <a:solidFill>
                  <a:srgbClr val="FFFF00"/>
                </a:solidFill>
              </a:rPr>
              <a:t>Total Funding to Date from DHS, S&amp;T, UP: $21,985,091</a:t>
            </a:r>
          </a:p>
          <a:p>
            <a:pPr marL="228600" lvl="1">
              <a:lnSpc>
                <a:spcPct val="110000"/>
              </a:lnSpc>
            </a:pPr>
            <a:endParaRPr lang="en-US" sz="2000" dirty="0"/>
          </a:p>
          <a:p>
            <a:endParaRPr lang="en-US" dirty="0"/>
          </a:p>
        </p:txBody>
      </p:sp>
      <p:sp>
        <p:nvSpPr>
          <p:cNvPr id="5" name="Rectangle 4"/>
          <p:cNvSpPr/>
          <p:nvPr/>
        </p:nvSpPr>
        <p:spPr>
          <a:xfrm>
            <a:off x="629564" y="0"/>
            <a:ext cx="3023007"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pic>
        <p:nvPicPr>
          <p:cNvPr id="6" name="Picture 5"/>
          <p:cNvPicPr>
            <a:picLocks noChangeAspect="1"/>
          </p:cNvPicPr>
          <p:nvPr/>
        </p:nvPicPr>
        <p:blipFill>
          <a:blip r:embed="rId2"/>
          <a:stretch>
            <a:fillRect/>
          </a:stretch>
        </p:blipFill>
        <p:spPr>
          <a:xfrm>
            <a:off x="7592368" y="2253275"/>
            <a:ext cx="4599632" cy="2874770"/>
          </a:xfrm>
          <a:prstGeom prst="rect">
            <a:avLst/>
          </a:prstGeom>
        </p:spPr>
      </p:pic>
    </p:spTree>
    <p:extLst>
      <p:ext uri="{BB962C8B-B14F-4D97-AF65-F5344CB8AC3E}">
        <p14:creationId xmlns:p14="http://schemas.microsoft.com/office/powerpoint/2010/main" val="8500927"/>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fontScale="90000"/>
          </a:bodyPr>
          <a:lstStyle/>
          <a:p>
            <a:r>
              <a:rPr lang="en-US" sz="3600" dirty="0"/>
              <a:t>ADAC Fiscal Review:  Other Federal Sources of Funding (Through the History of the Center)</a:t>
            </a:r>
          </a:p>
        </p:txBody>
      </p:sp>
      <p:sp>
        <p:nvSpPr>
          <p:cNvPr id="3" name="Content Placeholder 2"/>
          <p:cNvSpPr>
            <a:spLocks noGrp="1"/>
          </p:cNvSpPr>
          <p:nvPr>
            <p:ph idx="4294967295"/>
          </p:nvPr>
        </p:nvSpPr>
        <p:spPr>
          <a:xfrm>
            <a:off x="274320" y="1491271"/>
            <a:ext cx="11357699" cy="4295575"/>
          </a:xfrm>
        </p:spPr>
        <p:txBody>
          <a:bodyPr>
            <a:normAutofit fontScale="77500" lnSpcReduction="20000"/>
          </a:bodyPr>
          <a:lstStyle/>
          <a:p>
            <a:pPr lvl="1"/>
            <a:r>
              <a:rPr lang="en-US" sz="2000" dirty="0"/>
              <a:t>Arctic 2030+ Awarded $25K (via BOA by USCG Evergreen)</a:t>
            </a:r>
          </a:p>
          <a:p>
            <a:pPr lvl="1"/>
            <a:r>
              <a:rPr lang="en-US" sz="2000" dirty="0"/>
              <a:t>MC3 Awarded $133K (via BOA by USCG RDC)</a:t>
            </a:r>
          </a:p>
          <a:p>
            <a:pPr lvl="1"/>
            <a:r>
              <a:rPr lang="en-US" sz="2000" dirty="0"/>
              <a:t>MC3 Phase II Awarded $77k (via BOA by DHS)</a:t>
            </a:r>
          </a:p>
          <a:p>
            <a:pPr lvl="1"/>
            <a:r>
              <a:rPr lang="en-US" sz="2000" dirty="0"/>
              <a:t>ICE-PPR Awarded $22K (via BAA by ONR)</a:t>
            </a:r>
          </a:p>
          <a:p>
            <a:pPr lvl="1"/>
            <a:r>
              <a:rPr lang="en-US" sz="2000" dirty="0"/>
              <a:t>US Arctic Research Commission Awarded $58K (direct support)</a:t>
            </a:r>
          </a:p>
          <a:p>
            <a:pPr lvl="1"/>
            <a:r>
              <a:rPr lang="en-US" sz="2000" dirty="0"/>
              <a:t>Northern Slope Coastal Erosion Awarded $1.3M (ADAC receives ~$25K via CA by DoD)</a:t>
            </a:r>
          </a:p>
          <a:p>
            <a:pPr lvl="1"/>
            <a:r>
              <a:rPr lang="en-US" sz="2000" dirty="0"/>
              <a:t>Travel Funding Awarded ~$45K (ADAC receives funding from Canadian Government, US Federal entities, State and University institutions)</a:t>
            </a:r>
          </a:p>
          <a:p>
            <a:pPr lvl="1"/>
            <a:r>
              <a:rPr lang="en-US" sz="2000" dirty="0"/>
              <a:t>Manufacturing Extension Partnership $5M (ADAC receives $118,730 via CA by NIST)</a:t>
            </a:r>
          </a:p>
          <a:p>
            <a:pPr lvl="1"/>
            <a:r>
              <a:rPr lang="en-US" sz="2000" dirty="0"/>
              <a:t>Alaskan Command’s Arctic Symposium and Senior Leadership Summits and Arctic Courses Awarded $249k (via Contract by US Air Force, ALCOM)</a:t>
            </a:r>
          </a:p>
          <a:p>
            <a:pPr lvl="1"/>
            <a:r>
              <a:rPr lang="en-US" sz="2000" dirty="0"/>
              <a:t>Arctic Maritime Horizons Table Top Exercise Awarded $53k (via BOA by USCG HQ Maritime Transportation System</a:t>
            </a:r>
          </a:p>
          <a:p>
            <a:pPr lvl="1"/>
            <a:r>
              <a:rPr lang="en-US" sz="2000" dirty="0"/>
              <a:t>DrK-12 Coastal Erosion project anticipated awarding $300k (ADAC receives ~$20k via subaward from Concord Consortium-NSF prime) </a:t>
            </a:r>
          </a:p>
          <a:p>
            <a:pPr lvl="1"/>
            <a:r>
              <a:rPr lang="en-US" sz="2000" dirty="0"/>
              <a:t>US Arctic Research Commission Awarded $58K (direct support)</a:t>
            </a:r>
          </a:p>
          <a:p>
            <a:pPr lvl="1"/>
            <a:r>
              <a:rPr lang="en-US" sz="2000" dirty="0"/>
              <a:t>NSF </a:t>
            </a:r>
            <a:r>
              <a:rPr lang="en-US" sz="2000" dirty="0" err="1"/>
              <a:t>EPSCoR</a:t>
            </a:r>
            <a:r>
              <a:rPr lang="en-US" sz="2000" dirty="0"/>
              <a:t> Education Award $12k (via subaward to support ASIP)</a:t>
            </a:r>
          </a:p>
          <a:p>
            <a:pPr lvl="1"/>
            <a:r>
              <a:rPr lang="en-US" sz="2000" dirty="0"/>
              <a:t>NSF </a:t>
            </a:r>
            <a:r>
              <a:rPr lang="en-US" sz="2000" dirty="0" err="1"/>
              <a:t>EPSCoR</a:t>
            </a:r>
            <a:r>
              <a:rPr lang="en-US" sz="2000" dirty="0"/>
              <a:t> Travel Award $6k (via subaward to support ASIP)</a:t>
            </a:r>
          </a:p>
          <a:p>
            <a:pPr lvl="1"/>
            <a:r>
              <a:rPr lang="en-US" sz="2000" dirty="0"/>
              <a:t>USCG HG, Emergency Management $42,332 (via BOA to support UNH Oil Spill Detection Project at Oliktok)</a:t>
            </a:r>
          </a:p>
          <a:p>
            <a:pPr lvl="1"/>
            <a:r>
              <a:rPr lang="en-US" sz="2000" dirty="0"/>
              <a:t>NSF DHS Civic Innovation Center (proposal submitted)</a:t>
            </a:r>
          </a:p>
          <a:p>
            <a:pPr lvl="1"/>
            <a:endParaRPr lang="en-US" sz="2000" dirty="0"/>
          </a:p>
          <a:p>
            <a:pPr lvl="1"/>
            <a:endParaRPr lang="en-US" sz="2000" dirty="0"/>
          </a:p>
          <a:p>
            <a:pPr lvl="1"/>
            <a:endParaRPr lang="en-US" sz="2000" dirty="0"/>
          </a:p>
        </p:txBody>
      </p:sp>
      <p:sp>
        <p:nvSpPr>
          <p:cNvPr id="4" name="Rectangle 3"/>
          <p:cNvSpPr/>
          <p:nvPr/>
        </p:nvSpPr>
        <p:spPr>
          <a:xfrm>
            <a:off x="629564" y="0"/>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p>
        </p:txBody>
      </p:sp>
    </p:spTree>
    <p:extLst>
      <p:ext uri="{BB962C8B-B14F-4D97-AF65-F5344CB8AC3E}">
        <p14:creationId xmlns:p14="http://schemas.microsoft.com/office/powerpoint/2010/main" val="177022170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29703" y="520644"/>
            <a:ext cx="9940158" cy="1116770"/>
          </a:xfrm>
        </p:spPr>
        <p:txBody>
          <a:bodyPr>
            <a:noAutofit/>
          </a:bodyPr>
          <a:lstStyle/>
          <a:p>
            <a:r>
              <a:rPr lang="en-US" sz="3600" dirty="0"/>
              <a:t>ADAC Fiscal Review:  Other Sources of Funding (in-kind) Today </a:t>
            </a:r>
          </a:p>
        </p:txBody>
      </p:sp>
      <p:sp>
        <p:nvSpPr>
          <p:cNvPr id="3" name="Content Placeholder 2"/>
          <p:cNvSpPr>
            <a:spLocks noGrp="1"/>
          </p:cNvSpPr>
          <p:nvPr>
            <p:ph idx="4294967295"/>
          </p:nvPr>
        </p:nvSpPr>
        <p:spPr>
          <a:xfrm>
            <a:off x="797340" y="1637413"/>
            <a:ext cx="9494976" cy="3979615"/>
          </a:xfrm>
        </p:spPr>
        <p:txBody>
          <a:bodyPr>
            <a:normAutofit fontScale="85000" lnSpcReduction="20000"/>
          </a:bodyPr>
          <a:lstStyle/>
          <a:p>
            <a:pPr lvl="1"/>
            <a:r>
              <a:rPr lang="en-US" sz="2000" dirty="0"/>
              <a:t>Sandia National Labs provided housing in </a:t>
            </a:r>
            <a:r>
              <a:rPr lang="en-US" sz="2000" dirty="0" err="1"/>
              <a:t>Utqiagvik</a:t>
            </a:r>
            <a:r>
              <a:rPr lang="en-US" sz="2000" dirty="0"/>
              <a:t>, AK</a:t>
            </a:r>
          </a:p>
          <a:p>
            <a:pPr lvl="1"/>
            <a:r>
              <a:rPr lang="en-US" sz="2000" dirty="0"/>
              <a:t>NOAA provided housing in </a:t>
            </a:r>
            <a:r>
              <a:rPr lang="en-US" sz="2000" dirty="0" err="1"/>
              <a:t>Utquiagvik</a:t>
            </a:r>
            <a:r>
              <a:rPr lang="en-US" sz="2000" dirty="0"/>
              <a:t>, AK</a:t>
            </a:r>
          </a:p>
          <a:p>
            <a:pPr lvl="1"/>
            <a:r>
              <a:rPr lang="en-US" sz="2000" dirty="0"/>
              <a:t>UTEP provided use of resources for Arctic Summer Internship Programs</a:t>
            </a:r>
          </a:p>
          <a:p>
            <a:pPr lvl="1"/>
            <a:r>
              <a:rPr lang="en-US" sz="2000" dirty="0"/>
              <a:t>NOAA provided in multiple workshop collaborations and research validation</a:t>
            </a:r>
          </a:p>
          <a:p>
            <a:pPr lvl="1"/>
            <a:r>
              <a:rPr lang="en-US" sz="2000" dirty="0"/>
              <a:t>USCGA provided travel support for USCGA Cadet</a:t>
            </a:r>
          </a:p>
          <a:p>
            <a:pPr lvl="1"/>
            <a:r>
              <a:rPr lang="en-US" sz="2000" dirty="0"/>
              <a:t>USCG HQ Maritime Transportation System travel support of USCGA Cadets</a:t>
            </a:r>
          </a:p>
          <a:p>
            <a:pPr lvl="1"/>
            <a:r>
              <a:rPr lang="en-US" sz="2000" dirty="0"/>
              <a:t>ONR provides travel support for USN Midshipmen</a:t>
            </a:r>
          </a:p>
          <a:p>
            <a:pPr lvl="1"/>
            <a:r>
              <a:rPr lang="en-US" sz="2000" dirty="0"/>
              <a:t>ALCOM for workshop development and execution</a:t>
            </a:r>
          </a:p>
          <a:p>
            <a:pPr lvl="1"/>
            <a:r>
              <a:rPr lang="en-US" sz="2000" dirty="0"/>
              <a:t>Village partnerships in </a:t>
            </a:r>
            <a:r>
              <a:rPr lang="en-US" sz="2000" dirty="0" err="1"/>
              <a:t>Utiquiagvik</a:t>
            </a:r>
            <a:r>
              <a:rPr lang="en-US" sz="2000" dirty="0"/>
              <a:t>, Nome, </a:t>
            </a:r>
            <a:r>
              <a:rPr lang="en-US" sz="2000" dirty="0" err="1"/>
              <a:t>Kotzbute</a:t>
            </a:r>
            <a:endParaRPr lang="en-US" sz="2000" dirty="0"/>
          </a:p>
          <a:p>
            <a:pPr lvl="1"/>
            <a:r>
              <a:rPr lang="en-US" sz="2000" dirty="0"/>
              <a:t>University of Alaska System </a:t>
            </a:r>
          </a:p>
          <a:p>
            <a:pPr lvl="1"/>
            <a:r>
              <a:rPr lang="en-US" sz="2000" dirty="0"/>
              <a:t>All of our partners to include USCG Project Champions and Executive Counselors have provided their time and support</a:t>
            </a:r>
          </a:p>
          <a:p>
            <a:pPr lvl="1"/>
            <a:r>
              <a:rPr lang="en-US" sz="2000" dirty="0"/>
              <a:t>Ted Stevens Center has provided support for the ALCOM contracts</a:t>
            </a:r>
          </a:p>
          <a:p>
            <a:pPr marL="457200" lvl="1" indent="0">
              <a:buNone/>
            </a:pPr>
            <a:endParaRPr lang="en-US" sz="2000" dirty="0"/>
          </a:p>
          <a:p>
            <a:pPr lvl="1"/>
            <a:endParaRPr lang="en-US" sz="2000" dirty="0"/>
          </a:p>
          <a:p>
            <a:pPr marL="457200" lvl="1" indent="0">
              <a:buNone/>
            </a:pPr>
            <a:r>
              <a:rPr lang="en-US" sz="2000" b="1" dirty="0">
                <a:solidFill>
                  <a:srgbClr val="FFFF00"/>
                </a:solidFill>
              </a:rPr>
              <a:t>Key Takeaway:  </a:t>
            </a:r>
            <a:r>
              <a:rPr lang="en-US" sz="2000" b="1" dirty="0"/>
              <a:t>Small contributions for supporting projects and Center activities via multiple options assist ADAC to complete mission</a:t>
            </a:r>
          </a:p>
          <a:p>
            <a:pPr marL="0" indent="0">
              <a:buNone/>
            </a:pPr>
            <a:endParaRPr lang="en-US" dirty="0"/>
          </a:p>
        </p:txBody>
      </p:sp>
      <p:sp>
        <p:nvSpPr>
          <p:cNvPr id="4" name="Rectangle 3"/>
          <p:cNvSpPr/>
          <p:nvPr/>
        </p:nvSpPr>
        <p:spPr>
          <a:xfrm>
            <a:off x="629564" y="0"/>
            <a:ext cx="317368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a:t>
            </a:r>
          </a:p>
        </p:txBody>
      </p:sp>
    </p:spTree>
    <p:extLst>
      <p:ext uri="{BB962C8B-B14F-4D97-AF65-F5344CB8AC3E}">
        <p14:creationId xmlns:p14="http://schemas.microsoft.com/office/powerpoint/2010/main" val="44820665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00828" y="649519"/>
            <a:ext cx="9940158" cy="480131"/>
          </a:xfrm>
        </p:spPr>
        <p:txBody>
          <a:bodyPr>
            <a:noAutofit/>
          </a:bodyPr>
          <a:lstStyle/>
          <a:p>
            <a:r>
              <a:rPr lang="en-US" sz="3600" dirty="0"/>
              <a:t>Fiscal Metrics</a:t>
            </a:r>
          </a:p>
        </p:txBody>
      </p:sp>
      <p:sp>
        <p:nvSpPr>
          <p:cNvPr id="3" name="Content Placeholder 2"/>
          <p:cNvSpPr>
            <a:spLocks noGrp="1"/>
          </p:cNvSpPr>
          <p:nvPr>
            <p:ph idx="4294967295"/>
          </p:nvPr>
        </p:nvSpPr>
        <p:spPr>
          <a:xfrm>
            <a:off x="6879264" y="1382233"/>
            <a:ext cx="5167423" cy="2849525"/>
          </a:xfrm>
        </p:spPr>
        <p:txBody>
          <a:bodyPr>
            <a:normAutofit fontScale="70000" lnSpcReduction="20000"/>
          </a:bodyPr>
          <a:lstStyle/>
          <a:p>
            <a:pPr marL="0" indent="0">
              <a:buNone/>
            </a:pPr>
            <a:r>
              <a:rPr lang="en-US" sz="3200" dirty="0"/>
              <a:t>University of Alaska In-Kind Support:</a:t>
            </a:r>
          </a:p>
          <a:p>
            <a:pPr marL="285750" indent="-285750"/>
            <a:r>
              <a:rPr lang="en-US" dirty="0"/>
              <a:t>Salary Support of Research Director and PI</a:t>
            </a:r>
          </a:p>
          <a:p>
            <a:pPr marL="285750" indent="-285750"/>
            <a:r>
              <a:rPr lang="en-US" dirty="0"/>
              <a:t>Support from President, Chancellors, Provosts, etc.</a:t>
            </a:r>
          </a:p>
          <a:p>
            <a:pPr marL="285750" indent="-285750"/>
            <a:r>
              <a:rPr lang="en-US" dirty="0"/>
              <a:t>Dedicated Facility Space for Center</a:t>
            </a:r>
          </a:p>
          <a:p>
            <a:pPr marL="285750" indent="-285750"/>
            <a:r>
              <a:rPr lang="en-US" dirty="0"/>
              <a:t>Tuition Assistance for ADAC Fellows</a:t>
            </a:r>
          </a:p>
          <a:p>
            <a:pPr marL="285750" indent="-285750"/>
            <a:r>
              <a:rPr lang="en-US" dirty="0"/>
              <a:t>Travel Funding for Outreach</a:t>
            </a:r>
          </a:p>
          <a:p>
            <a:pPr marL="285750" indent="-285750"/>
            <a:r>
              <a:rPr lang="en-US" dirty="0"/>
              <a:t>Represent the University at Speaking Engagements and Fostering Opportunities</a:t>
            </a:r>
          </a:p>
          <a:p>
            <a:endParaRPr lang="en-US" dirty="0"/>
          </a:p>
          <a:p>
            <a:endParaRPr lang="en-US" dirty="0"/>
          </a:p>
        </p:txBody>
      </p:sp>
      <p:sp>
        <p:nvSpPr>
          <p:cNvPr id="4" name="Rectangle 3"/>
          <p:cNvSpPr/>
          <p:nvPr/>
        </p:nvSpPr>
        <p:spPr>
          <a:xfrm>
            <a:off x="629564" y="0"/>
            <a:ext cx="317368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a:t>
            </a:r>
          </a:p>
        </p:txBody>
      </p:sp>
      <p:sp>
        <p:nvSpPr>
          <p:cNvPr id="6" name="TextBox 5"/>
          <p:cNvSpPr txBox="1"/>
          <p:nvPr/>
        </p:nvSpPr>
        <p:spPr>
          <a:xfrm>
            <a:off x="8516880" y="5948734"/>
            <a:ext cx="327166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Franklin Gothic Book" panose="020B0503020102020204" pitchFamily="34" charset="0"/>
                <a:ea typeface="+mn-ea"/>
                <a:cs typeface="+mn-cs"/>
              </a:rPr>
              <a:t>Total In-Kind Funding:  Priceless</a:t>
            </a:r>
          </a:p>
        </p:txBody>
      </p:sp>
      <p:sp>
        <p:nvSpPr>
          <p:cNvPr id="7" name="Rectangle 6"/>
          <p:cNvSpPr/>
          <p:nvPr/>
        </p:nvSpPr>
        <p:spPr>
          <a:xfrm>
            <a:off x="199029" y="1129650"/>
            <a:ext cx="6214683" cy="41346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            Total Cash Funding:  $2.7M (12.39% Cash Match)</a:t>
            </a:r>
          </a:p>
        </p:txBody>
      </p:sp>
      <p:pic>
        <p:nvPicPr>
          <p:cNvPr id="5" name="Picture 4">
            <a:extLst>
              <a:ext uri="{FF2B5EF4-FFF2-40B4-BE49-F238E27FC236}">
                <a16:creationId xmlns:a16="http://schemas.microsoft.com/office/drawing/2014/main" id="{33FFF03F-44CB-45AE-A599-57CC50FD9548}"/>
              </a:ext>
            </a:extLst>
          </p:cNvPr>
          <p:cNvPicPr>
            <a:picLocks noChangeAspect="1"/>
          </p:cNvPicPr>
          <p:nvPr/>
        </p:nvPicPr>
        <p:blipFill>
          <a:blip r:embed="rId2"/>
          <a:stretch>
            <a:fillRect/>
          </a:stretch>
        </p:blipFill>
        <p:spPr>
          <a:xfrm>
            <a:off x="636289" y="1247215"/>
            <a:ext cx="5340162" cy="3582736"/>
          </a:xfrm>
          <a:prstGeom prst="rect">
            <a:avLst/>
          </a:prstGeom>
        </p:spPr>
      </p:pic>
    </p:spTree>
    <p:extLst>
      <p:ext uri="{BB962C8B-B14F-4D97-AF65-F5344CB8AC3E}">
        <p14:creationId xmlns:p14="http://schemas.microsoft.com/office/powerpoint/2010/main" val="7063613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307778"/>
            <a:ext cx="11551832" cy="787376"/>
          </a:xfrm>
        </p:spPr>
        <p:txBody>
          <a:bodyPr>
            <a:noAutofit/>
          </a:bodyPr>
          <a:lstStyle/>
          <a:p>
            <a:r>
              <a:rPr lang="en-US" sz="3600" dirty="0"/>
              <a:t>ADAC Fiscal Review:  DHS Return on Investment by Project</a:t>
            </a:r>
          </a:p>
        </p:txBody>
      </p:sp>
      <p:sp>
        <p:nvSpPr>
          <p:cNvPr id="4" name="Rectangle 3"/>
          <p:cNvSpPr/>
          <p:nvPr/>
        </p:nvSpPr>
        <p:spPr>
          <a:xfrm>
            <a:off x="629564" y="0"/>
            <a:ext cx="317368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a:t>
            </a:r>
          </a:p>
        </p:txBody>
      </p:sp>
      <p:pic>
        <p:nvPicPr>
          <p:cNvPr id="6" name="Picture 5">
            <a:extLst>
              <a:ext uri="{FF2B5EF4-FFF2-40B4-BE49-F238E27FC236}">
                <a16:creationId xmlns:a16="http://schemas.microsoft.com/office/drawing/2014/main" id="{3D228FF9-CAD2-4183-88ED-2341B1532DD8}"/>
              </a:ext>
            </a:extLst>
          </p:cNvPr>
          <p:cNvPicPr>
            <a:picLocks noChangeAspect="1"/>
          </p:cNvPicPr>
          <p:nvPr/>
        </p:nvPicPr>
        <p:blipFill>
          <a:blip r:embed="rId2"/>
          <a:stretch>
            <a:fillRect/>
          </a:stretch>
        </p:blipFill>
        <p:spPr>
          <a:xfrm>
            <a:off x="10604" y="979714"/>
            <a:ext cx="10818505" cy="5878286"/>
          </a:xfrm>
          <a:prstGeom prst="rect">
            <a:avLst/>
          </a:prstGeom>
        </p:spPr>
      </p:pic>
    </p:spTree>
    <p:extLst>
      <p:ext uri="{BB962C8B-B14F-4D97-AF65-F5344CB8AC3E}">
        <p14:creationId xmlns:p14="http://schemas.microsoft.com/office/powerpoint/2010/main" val="355089781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29564" y="307778"/>
            <a:ext cx="11551832" cy="787376"/>
          </a:xfrm>
        </p:spPr>
        <p:txBody>
          <a:bodyPr>
            <a:noAutofit/>
          </a:bodyPr>
          <a:lstStyle/>
          <a:p>
            <a:r>
              <a:rPr lang="en-US" sz="3600" dirty="0"/>
              <a:t>ADAC Fiscal Review:  DHS Return on Investment by Project</a:t>
            </a:r>
          </a:p>
        </p:txBody>
      </p:sp>
      <p:sp>
        <p:nvSpPr>
          <p:cNvPr id="4" name="Rectangle 3"/>
          <p:cNvSpPr/>
          <p:nvPr/>
        </p:nvSpPr>
        <p:spPr>
          <a:xfrm>
            <a:off x="629564" y="0"/>
            <a:ext cx="317368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a:t>
            </a:r>
          </a:p>
        </p:txBody>
      </p:sp>
      <p:pic>
        <p:nvPicPr>
          <p:cNvPr id="7" name="Picture 6">
            <a:extLst>
              <a:ext uri="{FF2B5EF4-FFF2-40B4-BE49-F238E27FC236}">
                <a16:creationId xmlns:a16="http://schemas.microsoft.com/office/drawing/2014/main" id="{4CD62F94-F901-4362-BC11-BD77F98E0A07}"/>
              </a:ext>
            </a:extLst>
          </p:cNvPr>
          <p:cNvPicPr>
            <a:picLocks noChangeAspect="1"/>
          </p:cNvPicPr>
          <p:nvPr/>
        </p:nvPicPr>
        <p:blipFill>
          <a:blip r:embed="rId2"/>
          <a:stretch>
            <a:fillRect/>
          </a:stretch>
        </p:blipFill>
        <p:spPr>
          <a:xfrm>
            <a:off x="1989092" y="1645919"/>
            <a:ext cx="8708166" cy="3213463"/>
          </a:xfrm>
          <a:prstGeom prst="rect">
            <a:avLst/>
          </a:prstGeom>
        </p:spPr>
      </p:pic>
    </p:spTree>
    <p:extLst>
      <p:ext uri="{BB962C8B-B14F-4D97-AF65-F5344CB8AC3E}">
        <p14:creationId xmlns:p14="http://schemas.microsoft.com/office/powerpoint/2010/main" val="362772564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9487" y="520996"/>
            <a:ext cx="11897833" cy="935664"/>
          </a:xfrm>
        </p:spPr>
        <p:txBody>
          <a:bodyPr>
            <a:noAutofit/>
          </a:bodyPr>
          <a:lstStyle/>
          <a:p>
            <a:r>
              <a:rPr lang="en-US" sz="3600" dirty="0"/>
              <a:t>ADAC Fiscal Review:  DHS Return on Investment in Aggregate</a:t>
            </a:r>
            <a:endParaRPr lang="en-US" sz="2800" i="1" dirty="0">
              <a:solidFill>
                <a:srgbClr val="FFFF00"/>
              </a:solidFill>
            </a:endParaRPr>
          </a:p>
        </p:txBody>
      </p:sp>
      <p:sp>
        <p:nvSpPr>
          <p:cNvPr id="4" name="Rectangle 3"/>
          <p:cNvSpPr/>
          <p:nvPr/>
        </p:nvSpPr>
        <p:spPr>
          <a:xfrm>
            <a:off x="629564" y="0"/>
            <a:ext cx="317368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a:t>
            </a:r>
          </a:p>
        </p:txBody>
      </p:sp>
      <p:sp>
        <p:nvSpPr>
          <p:cNvPr id="7" name="TextBox 6"/>
          <p:cNvSpPr txBox="1"/>
          <p:nvPr/>
        </p:nvSpPr>
        <p:spPr>
          <a:xfrm>
            <a:off x="407344" y="1881736"/>
            <a:ext cx="3527226"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ADAC seeks to provide at least 90 cents of every research dollar provided to direct research content.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From Year 2 to date, the center has averaged 94 Cents/$1.00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endParaRPr>
          </a:p>
        </p:txBody>
      </p:sp>
      <p:pic>
        <p:nvPicPr>
          <p:cNvPr id="6" name="Picture 5">
            <a:extLst>
              <a:ext uri="{FF2B5EF4-FFF2-40B4-BE49-F238E27FC236}">
                <a16:creationId xmlns:a16="http://schemas.microsoft.com/office/drawing/2014/main" id="{27E8CDD3-F8E2-40F5-9A33-46D3A6EB9177}"/>
              </a:ext>
            </a:extLst>
          </p:cNvPr>
          <p:cNvPicPr>
            <a:picLocks noChangeAspect="1"/>
          </p:cNvPicPr>
          <p:nvPr/>
        </p:nvPicPr>
        <p:blipFill>
          <a:blip r:embed="rId2"/>
          <a:stretch>
            <a:fillRect/>
          </a:stretch>
        </p:blipFill>
        <p:spPr>
          <a:xfrm>
            <a:off x="4155461" y="1881736"/>
            <a:ext cx="7767081" cy="4006539"/>
          </a:xfrm>
          <a:prstGeom prst="rect">
            <a:avLst/>
          </a:prstGeom>
        </p:spPr>
      </p:pic>
    </p:spTree>
    <p:extLst>
      <p:ext uri="{BB962C8B-B14F-4D97-AF65-F5344CB8AC3E}">
        <p14:creationId xmlns:p14="http://schemas.microsoft.com/office/powerpoint/2010/main" val="46856048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p:spPr>
        <p:txBody>
          <a:bodyPr>
            <a:normAutofit/>
          </a:bodyPr>
          <a:lstStyle/>
          <a:p>
            <a:r>
              <a:rPr lang="en-US" sz="3600" dirty="0"/>
              <a:t>ADAC Fiscal Review:  Center Sphere of Investment</a:t>
            </a:r>
            <a:endParaRPr lang="en-US" sz="2700" i="1" dirty="0">
              <a:solidFill>
                <a:srgbClr val="FFFF00"/>
              </a:solidFill>
            </a:endParaRPr>
          </a:p>
        </p:txBody>
      </p:sp>
      <p:pic>
        <p:nvPicPr>
          <p:cNvPr id="4" name="Content Placeholder 3"/>
          <p:cNvPicPr>
            <a:picLocks noGrp="1" noChangeAspect="1"/>
          </p:cNvPicPr>
          <p:nvPr>
            <p:ph idx="4294967295"/>
          </p:nvPr>
        </p:nvPicPr>
        <p:blipFill>
          <a:blip r:embed="rId2"/>
          <a:stretch>
            <a:fillRect/>
          </a:stretch>
        </p:blipFill>
        <p:spPr>
          <a:xfrm>
            <a:off x="2079386" y="1425575"/>
            <a:ext cx="7175978" cy="4060825"/>
          </a:xfrm>
          <a:prstGeom prst="rect">
            <a:avLst/>
          </a:prstGeom>
        </p:spPr>
      </p:pic>
      <p:sp>
        <p:nvSpPr>
          <p:cNvPr id="5" name="Rectangle 4"/>
          <p:cNvSpPr/>
          <p:nvPr/>
        </p:nvSpPr>
        <p:spPr>
          <a:xfrm>
            <a:off x="287195" y="4829"/>
            <a:ext cx="306789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a:t>
            </a: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pic>
        <p:nvPicPr>
          <p:cNvPr id="9" name="Picture 8"/>
          <p:cNvPicPr>
            <a:picLocks noChangeAspect="1"/>
          </p:cNvPicPr>
          <p:nvPr/>
        </p:nvPicPr>
        <p:blipFill>
          <a:blip r:embed="rId3"/>
          <a:stretch>
            <a:fillRect/>
          </a:stretch>
        </p:blipFill>
        <p:spPr>
          <a:xfrm>
            <a:off x="6342911" y="1736894"/>
            <a:ext cx="4962574" cy="4066384"/>
          </a:xfrm>
          <a:prstGeom prst="rect">
            <a:avLst/>
          </a:prstGeom>
        </p:spPr>
      </p:pic>
      <p:sp>
        <p:nvSpPr>
          <p:cNvPr id="6" name="Rectangular Callout 5"/>
          <p:cNvSpPr/>
          <p:nvPr/>
        </p:nvSpPr>
        <p:spPr>
          <a:xfrm>
            <a:off x="202392" y="1626281"/>
            <a:ext cx="978324" cy="275041"/>
          </a:xfrm>
          <a:prstGeom prst="wedgeRectCallout">
            <a:avLst>
              <a:gd name="adj1" fmla="val 186694"/>
              <a:gd name="adj2" fmla="val 5274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$1,046,652</a:t>
            </a:r>
          </a:p>
        </p:txBody>
      </p:sp>
      <p:sp>
        <p:nvSpPr>
          <p:cNvPr id="8" name="Rectangular Callout 7"/>
          <p:cNvSpPr/>
          <p:nvPr/>
        </p:nvSpPr>
        <p:spPr>
          <a:xfrm>
            <a:off x="128251" y="4597707"/>
            <a:ext cx="1131246" cy="489621"/>
          </a:xfrm>
          <a:prstGeom prst="wedgeRectCallout">
            <a:avLst>
              <a:gd name="adj1" fmla="val 150283"/>
              <a:gd name="adj2" fmla="val -4652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$10,533,744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222A37"/>
                </a:solidFill>
                <a:effectLst/>
                <a:uLnTx/>
                <a:uFillTx/>
                <a:latin typeface="Calibri" panose="020F0502020204030204"/>
                <a:ea typeface="+mn-ea"/>
                <a:cs typeface="+mn-cs"/>
              </a:rPr>
              <a:t>$350,447 still to be awarded to projects</a:t>
            </a:r>
            <a:endPar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endParaRPr>
          </a:p>
        </p:txBody>
      </p:sp>
      <p:sp>
        <p:nvSpPr>
          <p:cNvPr id="10" name="Rectangular Callout 9"/>
          <p:cNvSpPr/>
          <p:nvPr/>
        </p:nvSpPr>
        <p:spPr>
          <a:xfrm>
            <a:off x="638217" y="2432233"/>
            <a:ext cx="721859" cy="275041"/>
          </a:xfrm>
          <a:prstGeom prst="wedgeRectCallout">
            <a:avLst>
              <a:gd name="adj1" fmla="val 290208"/>
              <a:gd name="adj2" fmla="val -3497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$348,025</a:t>
            </a:r>
          </a:p>
        </p:txBody>
      </p:sp>
      <p:sp>
        <p:nvSpPr>
          <p:cNvPr id="14" name="Rectangular Callout 13"/>
          <p:cNvSpPr/>
          <p:nvPr/>
        </p:nvSpPr>
        <p:spPr>
          <a:xfrm>
            <a:off x="1093238" y="3065205"/>
            <a:ext cx="576204" cy="197344"/>
          </a:xfrm>
          <a:prstGeom prst="wedgeRectCallout">
            <a:avLst>
              <a:gd name="adj1" fmla="val 457299"/>
              <a:gd name="adj2" fmla="val -5744"/>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$1,000</a:t>
            </a:r>
          </a:p>
        </p:txBody>
      </p:sp>
      <p:sp>
        <p:nvSpPr>
          <p:cNvPr id="15" name="Rectangular Callout 14"/>
          <p:cNvSpPr/>
          <p:nvPr/>
        </p:nvSpPr>
        <p:spPr>
          <a:xfrm>
            <a:off x="541914" y="3617090"/>
            <a:ext cx="795843" cy="218617"/>
          </a:xfrm>
          <a:prstGeom prst="wedgeRectCallout">
            <a:avLst>
              <a:gd name="adj1" fmla="val 193588"/>
              <a:gd name="adj2" fmla="val -53463"/>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$659,412</a:t>
            </a:r>
          </a:p>
        </p:txBody>
      </p:sp>
      <p:sp>
        <p:nvSpPr>
          <p:cNvPr id="16" name="Rectangular Callout 15"/>
          <p:cNvSpPr/>
          <p:nvPr/>
        </p:nvSpPr>
        <p:spPr>
          <a:xfrm>
            <a:off x="3113903" y="5612183"/>
            <a:ext cx="638278" cy="191095"/>
          </a:xfrm>
          <a:prstGeom prst="wedgeRectCallout">
            <a:avLst>
              <a:gd name="adj1" fmla="val 23077"/>
              <a:gd name="adj2" fmla="val -844718"/>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$21,996</a:t>
            </a:r>
          </a:p>
        </p:txBody>
      </p:sp>
      <p:sp>
        <p:nvSpPr>
          <p:cNvPr id="17" name="Rectangular Callout 16"/>
          <p:cNvSpPr/>
          <p:nvPr/>
        </p:nvSpPr>
        <p:spPr>
          <a:xfrm>
            <a:off x="3752181" y="4750966"/>
            <a:ext cx="806756" cy="188544"/>
          </a:xfrm>
          <a:prstGeom prst="wedgeRectCallout">
            <a:avLst>
              <a:gd name="adj1" fmla="val 30070"/>
              <a:gd name="adj2" fmla="val -539791"/>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$170,800</a:t>
            </a:r>
          </a:p>
        </p:txBody>
      </p:sp>
      <p:sp>
        <p:nvSpPr>
          <p:cNvPr id="18" name="Rectangular Callout 17"/>
          <p:cNvSpPr/>
          <p:nvPr/>
        </p:nvSpPr>
        <p:spPr>
          <a:xfrm>
            <a:off x="9428136" y="4655304"/>
            <a:ext cx="721258" cy="254447"/>
          </a:xfrm>
          <a:prstGeom prst="wedgeRectCallout">
            <a:avLst>
              <a:gd name="adj1" fmla="val -266663"/>
              <a:gd name="adj2" fmla="val -60358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$455,271</a:t>
            </a:r>
          </a:p>
        </p:txBody>
      </p:sp>
      <p:sp>
        <p:nvSpPr>
          <p:cNvPr id="19" name="Rectangular Callout 18"/>
          <p:cNvSpPr/>
          <p:nvPr/>
        </p:nvSpPr>
        <p:spPr>
          <a:xfrm>
            <a:off x="10498659" y="4175776"/>
            <a:ext cx="819889" cy="254445"/>
          </a:xfrm>
          <a:prstGeom prst="wedgeRectCallout">
            <a:avLst>
              <a:gd name="adj1" fmla="val -340627"/>
              <a:gd name="adj2" fmla="val -492687"/>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$366,989</a:t>
            </a:r>
          </a:p>
        </p:txBody>
      </p:sp>
      <p:sp>
        <p:nvSpPr>
          <p:cNvPr id="20" name="Rectangular Callout 19"/>
          <p:cNvSpPr/>
          <p:nvPr/>
        </p:nvSpPr>
        <p:spPr>
          <a:xfrm>
            <a:off x="4769327" y="5803278"/>
            <a:ext cx="677680" cy="217989"/>
          </a:xfrm>
          <a:prstGeom prst="wedgeRectCallout">
            <a:avLst>
              <a:gd name="adj1" fmla="val 10864"/>
              <a:gd name="adj2" fmla="val -696053"/>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$701,830</a:t>
            </a:r>
          </a:p>
        </p:txBody>
      </p:sp>
      <p:sp>
        <p:nvSpPr>
          <p:cNvPr id="21" name="Rectangular Callout 20"/>
          <p:cNvSpPr/>
          <p:nvPr/>
        </p:nvSpPr>
        <p:spPr>
          <a:xfrm>
            <a:off x="6454346" y="1990364"/>
            <a:ext cx="687860" cy="236681"/>
          </a:xfrm>
          <a:prstGeom prst="wedgeRectCallout">
            <a:avLst>
              <a:gd name="adj1" fmla="val 36401"/>
              <a:gd name="adj2" fmla="val 33592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$16,895</a:t>
            </a:r>
          </a:p>
        </p:txBody>
      </p:sp>
      <p:sp>
        <p:nvSpPr>
          <p:cNvPr id="22" name="Rectangular Callout 21"/>
          <p:cNvSpPr/>
          <p:nvPr/>
        </p:nvSpPr>
        <p:spPr>
          <a:xfrm>
            <a:off x="7268492" y="1475441"/>
            <a:ext cx="689631" cy="287504"/>
          </a:xfrm>
          <a:prstGeom prst="wedgeRectCallout">
            <a:avLst>
              <a:gd name="adj1" fmla="val 7844"/>
              <a:gd name="adj2" fmla="val 37803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$366,350</a:t>
            </a:r>
          </a:p>
        </p:txBody>
      </p:sp>
      <p:sp>
        <p:nvSpPr>
          <p:cNvPr id="23" name="Rectangular Callout 22"/>
          <p:cNvSpPr/>
          <p:nvPr/>
        </p:nvSpPr>
        <p:spPr>
          <a:xfrm>
            <a:off x="6170140" y="4993056"/>
            <a:ext cx="667265" cy="188544"/>
          </a:xfrm>
          <a:prstGeom prst="wedgeRectCallout">
            <a:avLst>
              <a:gd name="adj1" fmla="val -29315"/>
              <a:gd name="adj2" fmla="val -43492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$10,000</a:t>
            </a:r>
          </a:p>
        </p:txBody>
      </p:sp>
      <p:sp>
        <p:nvSpPr>
          <p:cNvPr id="24" name="Rectangular Callout 23"/>
          <p:cNvSpPr/>
          <p:nvPr/>
        </p:nvSpPr>
        <p:spPr>
          <a:xfrm>
            <a:off x="5749508" y="6047742"/>
            <a:ext cx="614606" cy="182246"/>
          </a:xfrm>
          <a:prstGeom prst="wedgeRectCallout">
            <a:avLst>
              <a:gd name="adj1" fmla="val -31570"/>
              <a:gd name="adj2" fmla="val -93664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$40,960</a:t>
            </a:r>
          </a:p>
        </p:txBody>
      </p:sp>
      <p:sp>
        <p:nvSpPr>
          <p:cNvPr id="25" name="Rectangular Callout 24"/>
          <p:cNvSpPr/>
          <p:nvPr/>
        </p:nvSpPr>
        <p:spPr>
          <a:xfrm>
            <a:off x="9692193" y="3378441"/>
            <a:ext cx="796000" cy="229732"/>
          </a:xfrm>
          <a:prstGeom prst="wedgeRectCallout">
            <a:avLst>
              <a:gd name="adj1" fmla="val -220994"/>
              <a:gd name="adj2" fmla="val -301753"/>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$13,000</a:t>
            </a:r>
          </a:p>
        </p:txBody>
      </p:sp>
      <p:sp>
        <p:nvSpPr>
          <p:cNvPr id="26" name="Rectangular Callout 25"/>
          <p:cNvSpPr/>
          <p:nvPr/>
        </p:nvSpPr>
        <p:spPr>
          <a:xfrm>
            <a:off x="10488193" y="2728579"/>
            <a:ext cx="817292" cy="261756"/>
          </a:xfrm>
          <a:prstGeom prst="wedgeRectCallout">
            <a:avLst>
              <a:gd name="adj1" fmla="val -284608"/>
              <a:gd name="adj2" fmla="val -57012"/>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5,981,779</a:t>
            </a:r>
          </a:p>
        </p:txBody>
      </p:sp>
      <p:sp>
        <p:nvSpPr>
          <p:cNvPr id="27" name="Rectangular Callout 26"/>
          <p:cNvSpPr/>
          <p:nvPr/>
        </p:nvSpPr>
        <p:spPr>
          <a:xfrm>
            <a:off x="8278528" y="1299772"/>
            <a:ext cx="691980" cy="257554"/>
          </a:xfrm>
          <a:prstGeom prst="wedgeRectCallout">
            <a:avLst>
              <a:gd name="adj1" fmla="val -25211"/>
              <a:gd name="adj2" fmla="val 32366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$285,298</a:t>
            </a:r>
          </a:p>
        </p:txBody>
      </p:sp>
      <p:sp>
        <p:nvSpPr>
          <p:cNvPr id="28" name="Rectangular Callout 27"/>
          <p:cNvSpPr/>
          <p:nvPr/>
        </p:nvSpPr>
        <p:spPr>
          <a:xfrm>
            <a:off x="8045096" y="5672065"/>
            <a:ext cx="662300" cy="217989"/>
          </a:xfrm>
          <a:prstGeom prst="wedgeRectCallout">
            <a:avLst>
              <a:gd name="adj1" fmla="val -148726"/>
              <a:gd name="adj2" fmla="val -420743"/>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$11,500</a:t>
            </a:r>
          </a:p>
        </p:txBody>
      </p:sp>
      <p:sp>
        <p:nvSpPr>
          <p:cNvPr id="29" name="Rectangular Callout 28"/>
          <p:cNvSpPr/>
          <p:nvPr/>
        </p:nvSpPr>
        <p:spPr>
          <a:xfrm>
            <a:off x="9377631" y="1736894"/>
            <a:ext cx="705483" cy="253471"/>
          </a:xfrm>
          <a:prstGeom prst="wedgeRectCallout">
            <a:avLst>
              <a:gd name="adj1" fmla="val -109290"/>
              <a:gd name="adj2" fmla="val 12814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222A37"/>
                </a:solidFill>
                <a:effectLst/>
                <a:uLnTx/>
                <a:uFillTx/>
                <a:latin typeface="Calibri" panose="020F0502020204030204"/>
                <a:ea typeface="+mn-ea"/>
                <a:cs typeface="+mn-cs"/>
              </a:rPr>
              <a:t>$554,819</a:t>
            </a:r>
          </a:p>
        </p:txBody>
      </p:sp>
    </p:spTree>
    <p:extLst>
      <p:ext uri="{BB962C8B-B14F-4D97-AF65-F5344CB8AC3E}">
        <p14:creationId xmlns:p14="http://schemas.microsoft.com/office/powerpoint/2010/main" val="307805745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50266" y="547635"/>
            <a:ext cx="9940158" cy="480131"/>
          </a:xfrm>
        </p:spPr>
        <p:txBody>
          <a:bodyPr>
            <a:noAutofit/>
          </a:bodyPr>
          <a:lstStyle/>
          <a:p>
            <a:r>
              <a:rPr lang="en-US" sz="3600" dirty="0"/>
              <a:t>Future Financial Planning for ADAC</a:t>
            </a:r>
          </a:p>
        </p:txBody>
      </p:sp>
      <p:sp>
        <p:nvSpPr>
          <p:cNvPr id="3" name="Content Placeholder 2"/>
          <p:cNvSpPr>
            <a:spLocks noGrp="1"/>
          </p:cNvSpPr>
          <p:nvPr>
            <p:ph idx="4294967295"/>
          </p:nvPr>
        </p:nvSpPr>
        <p:spPr>
          <a:xfrm>
            <a:off x="236976" y="1234978"/>
            <a:ext cx="11043321" cy="4216073"/>
          </a:xfrm>
        </p:spPr>
        <p:txBody>
          <a:bodyPr>
            <a:normAutofit fontScale="92500" lnSpcReduction="20000"/>
          </a:bodyPr>
          <a:lstStyle/>
          <a:p>
            <a:r>
              <a:rPr lang="en-US" sz="2400" dirty="0">
                <a:solidFill>
                  <a:srgbClr val="FFFF00"/>
                </a:solidFill>
              </a:rPr>
              <a:t>Stay on mission</a:t>
            </a:r>
            <a:r>
              <a:rPr lang="en-US" sz="2400" dirty="0"/>
              <a:t>...deliver DHS S&amp;T and USCG value for research that translates to needed capability.</a:t>
            </a:r>
          </a:p>
          <a:p>
            <a:endParaRPr lang="en-US" sz="2400" dirty="0"/>
          </a:p>
          <a:p>
            <a:r>
              <a:rPr lang="en-US" sz="2500" dirty="0">
                <a:solidFill>
                  <a:srgbClr val="FFFF00"/>
                </a:solidFill>
              </a:rPr>
              <a:t>Strive to diversify </a:t>
            </a:r>
            <a:r>
              <a:rPr lang="en-US" sz="2400" dirty="0"/>
              <a:t>the Financial Portfolio</a:t>
            </a:r>
          </a:p>
          <a:p>
            <a:pPr lvl="1">
              <a:buFont typeface="Courier New" panose="02070309020205020404" pitchFamily="49" charset="0"/>
              <a:buChar char="o"/>
            </a:pPr>
            <a:r>
              <a:rPr lang="en-US" sz="2000" dirty="0"/>
              <a:t>Seek DoD research opportunities...particular with USNORTHCOM and ONR</a:t>
            </a:r>
          </a:p>
          <a:p>
            <a:pPr lvl="1">
              <a:buFont typeface="Courier New" panose="02070309020205020404" pitchFamily="49" charset="0"/>
              <a:buChar char="o"/>
            </a:pPr>
            <a:r>
              <a:rPr lang="en-US" sz="2000" dirty="0"/>
              <a:t>Partner with our new Regional Center-Ted Stevens Center for Arctic Security Studies</a:t>
            </a:r>
          </a:p>
          <a:p>
            <a:pPr lvl="1">
              <a:buFont typeface="Courier New" panose="02070309020205020404" pitchFamily="49" charset="0"/>
              <a:buChar char="o"/>
            </a:pPr>
            <a:r>
              <a:rPr lang="en-US" sz="2000" dirty="0"/>
              <a:t>State Appropriation funding</a:t>
            </a:r>
          </a:p>
          <a:p>
            <a:pPr lvl="1">
              <a:buFont typeface="Courier New" panose="02070309020205020404" pitchFamily="49" charset="0"/>
              <a:buChar char="o"/>
            </a:pPr>
            <a:r>
              <a:rPr lang="en-US" sz="2000" dirty="0"/>
              <a:t>Investigate commercial funding opportunities</a:t>
            </a:r>
          </a:p>
          <a:p>
            <a:pPr marL="457200" lvl="1" indent="0">
              <a:buNone/>
            </a:pPr>
            <a:endParaRPr lang="en-US" sz="2000" dirty="0"/>
          </a:p>
          <a:p>
            <a:r>
              <a:rPr lang="en-US" sz="2500" dirty="0">
                <a:solidFill>
                  <a:srgbClr val="FFFF00"/>
                </a:solidFill>
              </a:rPr>
              <a:t>Position Portfolio </a:t>
            </a:r>
            <a:r>
              <a:rPr lang="en-US" sz="2400" dirty="0"/>
              <a:t>to broaden for Polar and other Cold Regions Capabilities</a:t>
            </a:r>
          </a:p>
          <a:p>
            <a:pPr lvl="1">
              <a:lnSpc>
                <a:spcPct val="110000"/>
              </a:lnSpc>
              <a:buFont typeface="Courier New" panose="02070309020205020404" pitchFamily="49" charset="0"/>
              <a:buChar char="o"/>
            </a:pPr>
            <a:r>
              <a:rPr lang="en-US" sz="2000" dirty="0"/>
              <a:t>Continue to be viewed as the DHS S&amp;T SME for Arctic Capabilities</a:t>
            </a:r>
          </a:p>
          <a:p>
            <a:pPr lvl="1">
              <a:lnSpc>
                <a:spcPct val="110000"/>
              </a:lnSpc>
              <a:buFont typeface="Courier New" panose="02070309020205020404" pitchFamily="49" charset="0"/>
              <a:buChar char="o"/>
            </a:pPr>
            <a:r>
              <a:rPr lang="en-US" sz="2000" dirty="0"/>
              <a:t>Seek not only USCG D17, but D1 and D9 operator driven research</a:t>
            </a:r>
          </a:p>
          <a:p>
            <a:pPr lvl="1">
              <a:lnSpc>
                <a:spcPct val="110000"/>
              </a:lnSpc>
              <a:buFont typeface="Courier New" panose="02070309020205020404" pitchFamily="49" charset="0"/>
              <a:buChar char="o"/>
            </a:pPr>
            <a:r>
              <a:rPr lang="en-US" sz="2000" dirty="0"/>
              <a:t>Advance prior efforts via ONR ICE-PPR and other avenues that supports development of Arctic research that translates to Antarctica Capabilities</a:t>
            </a:r>
          </a:p>
          <a:p>
            <a:pPr lvl="1"/>
            <a:endParaRPr lang="en-US" sz="2000" dirty="0"/>
          </a:p>
          <a:p>
            <a:pPr lvl="1"/>
            <a:endParaRPr lang="en-US" sz="2000" dirty="0"/>
          </a:p>
        </p:txBody>
      </p:sp>
      <p:sp>
        <p:nvSpPr>
          <p:cNvPr id="4" name="Rectangle 3"/>
          <p:cNvSpPr/>
          <p:nvPr/>
        </p:nvSpPr>
        <p:spPr>
          <a:xfrm>
            <a:off x="629564" y="0"/>
            <a:ext cx="3430106"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a:t>
            </a:r>
            <a:endParaRPr kumimoji="0" lang="en-US" sz="1800" b="0" i="0" u="none" strike="noStrike" kern="1200" cap="none" spc="0" normalizeH="0" baseline="0" noProof="0" dirty="0">
              <a:ln>
                <a:noFill/>
              </a:ln>
              <a:solidFill>
                <a:srgbClr val="E4E8E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482894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32221" y="821017"/>
            <a:ext cx="9940158" cy="701731"/>
          </a:xfrm>
        </p:spPr>
        <p:txBody>
          <a:bodyPr vert="horz" lIns="91440" tIns="45720" rIns="91440" bIns="45720" rtlCol="0" anchor="ctr">
            <a:normAutofit/>
          </a:bodyPr>
          <a:lstStyle/>
          <a:p>
            <a:r>
              <a:rPr lang="en-US" sz="3600" dirty="0"/>
              <a:t>Ready for questions</a:t>
            </a:r>
          </a:p>
        </p:txBody>
      </p:sp>
      <p:sp>
        <p:nvSpPr>
          <p:cNvPr id="4" name="Rectangle 3"/>
          <p:cNvSpPr/>
          <p:nvPr/>
        </p:nvSpPr>
        <p:spPr>
          <a:xfrm>
            <a:off x="1032930" y="1935786"/>
            <a:ext cx="4845030" cy="2754600"/>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Feedback…</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What are we missing?</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What can we improve?</a:t>
            </a:r>
          </a:p>
          <a:p>
            <a:pPr marL="228600" marR="0" lvl="0" indent="-228600" algn="l" defTabSz="914400" rtl="0" eaLnBrk="1" fontAlgn="auto" latinLnBrk="0" hangingPunct="1">
              <a:lnSpc>
                <a:spcPct val="100000"/>
              </a:lnSpc>
              <a:spcBef>
                <a:spcPts val="2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E4E8EE"/>
                </a:solidFill>
                <a:effectLst/>
                <a:uLnTx/>
                <a:uFillTx/>
                <a:latin typeface="Franklin Gothic Book" panose="020B0503020102020204" pitchFamily="34" charset="0"/>
                <a:ea typeface="+mn-ea"/>
                <a:cs typeface="+mn-cs"/>
              </a:rPr>
              <a:t>Who should we connect with to improve odds of research success?</a:t>
            </a:r>
          </a:p>
        </p:txBody>
      </p:sp>
      <p:sp>
        <p:nvSpPr>
          <p:cNvPr id="5" name="Rectangle 4"/>
          <p:cNvSpPr/>
          <p:nvPr/>
        </p:nvSpPr>
        <p:spPr>
          <a:xfrm>
            <a:off x="629564" y="0"/>
            <a:ext cx="3173689"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B0F0"/>
                </a:solidFill>
                <a:effectLst/>
                <a:uLnTx/>
                <a:uFillTx/>
                <a:latin typeface="Franklin Gothic Book" panose="020B0503020102020204" pitchFamily="34" charset="0"/>
                <a:ea typeface="+mn-ea"/>
                <a:cs typeface="+mn-cs"/>
              </a:rPr>
              <a:t>ADAC Program Year 8 Annual Meeting </a:t>
            </a:r>
          </a:p>
        </p:txBody>
      </p:sp>
      <p:pic>
        <p:nvPicPr>
          <p:cNvPr id="3" name="Picture 2"/>
          <p:cNvPicPr>
            <a:picLocks noChangeAspect="1"/>
          </p:cNvPicPr>
          <p:nvPr/>
        </p:nvPicPr>
        <p:blipFill>
          <a:blip r:embed="rId3"/>
          <a:stretch>
            <a:fillRect/>
          </a:stretch>
        </p:blipFill>
        <p:spPr>
          <a:xfrm>
            <a:off x="7150171" y="1779809"/>
            <a:ext cx="5041829" cy="3066554"/>
          </a:xfrm>
          <a:prstGeom prst="rect">
            <a:avLst/>
          </a:prstGeom>
        </p:spPr>
      </p:pic>
    </p:spTree>
    <p:extLst>
      <p:ext uri="{BB962C8B-B14F-4D97-AF65-F5344CB8AC3E}">
        <p14:creationId xmlns:p14="http://schemas.microsoft.com/office/powerpoint/2010/main" val="104104254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175" y="0"/>
            <a:ext cx="12198350" cy="6858000"/>
            <a:chOff x="-3175" y="0"/>
            <a:chExt cx="1219835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pic>
          <p:nvPicPr>
            <p:cNvPr id="6" name="object 6"/>
            <p:cNvPicPr/>
            <p:nvPr/>
          </p:nvPicPr>
          <p:blipFill>
            <a:blip r:embed="rId5" cstate="print"/>
            <a:stretch>
              <a:fillRect/>
            </a:stretch>
          </p:blipFill>
          <p:spPr>
            <a:xfrm>
              <a:off x="845819" y="6344411"/>
              <a:ext cx="2686811" cy="426719"/>
            </a:xfrm>
            <a:prstGeom prst="rect">
              <a:avLst/>
            </a:prstGeom>
          </p:spPr>
        </p:pic>
        <p:pic>
          <p:nvPicPr>
            <p:cNvPr id="7" name="object 7"/>
            <p:cNvPicPr/>
            <p:nvPr/>
          </p:nvPicPr>
          <p:blipFill>
            <a:blip r:embed="rId6" cstate="print"/>
            <a:stretch>
              <a:fillRect/>
            </a:stretch>
          </p:blipFill>
          <p:spPr>
            <a:xfrm>
              <a:off x="149352" y="6342888"/>
              <a:ext cx="577595" cy="428243"/>
            </a:xfrm>
            <a:prstGeom prst="rect">
              <a:avLst/>
            </a:prstGeom>
          </p:spPr>
        </p:pic>
        <p:sp>
          <p:nvSpPr>
            <p:cNvPr id="8" name="object 8"/>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endParaRPr/>
            </a:p>
          </p:txBody>
        </p:sp>
        <p:pic>
          <p:nvPicPr>
            <p:cNvPr id="9" name="object 9"/>
            <p:cNvPicPr/>
            <p:nvPr/>
          </p:nvPicPr>
          <p:blipFill>
            <a:blip r:embed="rId7" cstate="print"/>
            <a:stretch>
              <a:fillRect/>
            </a:stretch>
          </p:blipFill>
          <p:spPr>
            <a:xfrm>
              <a:off x="8732519" y="0"/>
              <a:ext cx="3459479" cy="565403"/>
            </a:xfrm>
            <a:prstGeom prst="rect">
              <a:avLst/>
            </a:prstGeom>
          </p:spPr>
        </p:pic>
      </p:grpSp>
      <p:sp>
        <p:nvSpPr>
          <p:cNvPr id="10" name="object 10"/>
          <p:cNvSpPr txBox="1"/>
          <p:nvPr/>
        </p:nvSpPr>
        <p:spPr>
          <a:xfrm>
            <a:off x="581532" y="3127244"/>
            <a:ext cx="10966450" cy="2373086"/>
          </a:xfrm>
          <a:prstGeom prst="rect">
            <a:avLst/>
          </a:prstGeom>
        </p:spPr>
        <p:txBody>
          <a:bodyPr vert="horz" wrap="square" lIns="0" tIns="13335" rIns="0" bIns="0" rtlCol="0">
            <a:spAutoFit/>
          </a:bodyPr>
          <a:lstStyle/>
          <a:p>
            <a:pPr algn="ctr">
              <a:lnSpc>
                <a:spcPts val="3575"/>
              </a:lnSpc>
              <a:spcBef>
                <a:spcPts val="105"/>
              </a:spcBef>
            </a:pPr>
            <a:r>
              <a:rPr lang="en-US" sz="4000" spc="-10" dirty="0">
                <a:solidFill>
                  <a:srgbClr val="E3E8ED"/>
                </a:solidFill>
                <a:latin typeface="Franklin Gothic Book"/>
                <a:cs typeface="Franklin Gothic Book"/>
              </a:rPr>
              <a:t>Conclusion of Day 1</a:t>
            </a:r>
          </a:p>
          <a:p>
            <a:pPr algn="ctr">
              <a:lnSpc>
                <a:spcPts val="3575"/>
              </a:lnSpc>
              <a:spcBef>
                <a:spcPts val="105"/>
              </a:spcBef>
            </a:pPr>
            <a:endParaRPr lang="en-US" sz="4000" spc="-10" dirty="0">
              <a:solidFill>
                <a:srgbClr val="E3E8ED"/>
              </a:solidFill>
              <a:latin typeface="Franklin Gothic Book"/>
              <a:cs typeface="Franklin Gothic Book"/>
            </a:endParaRPr>
          </a:p>
          <a:p>
            <a:pPr algn="ctr">
              <a:lnSpc>
                <a:spcPts val="3575"/>
              </a:lnSpc>
              <a:spcBef>
                <a:spcPts val="105"/>
              </a:spcBef>
            </a:pPr>
            <a:r>
              <a:rPr lang="en-US" sz="3200" spc="-10" dirty="0">
                <a:solidFill>
                  <a:srgbClr val="E3E8ED"/>
                </a:solidFill>
                <a:latin typeface="Franklin Gothic Book"/>
                <a:cs typeface="Franklin Gothic Book"/>
              </a:rPr>
              <a:t>Please Join us tomorrow for Day 2</a:t>
            </a:r>
          </a:p>
          <a:p>
            <a:pPr algn="ctr">
              <a:lnSpc>
                <a:spcPts val="3575"/>
              </a:lnSpc>
              <a:spcBef>
                <a:spcPts val="105"/>
              </a:spcBef>
            </a:pPr>
            <a:r>
              <a:rPr lang="en-US" sz="3200" spc="-10" dirty="0">
                <a:solidFill>
                  <a:srgbClr val="FFFF00"/>
                </a:solidFill>
                <a:latin typeface="Franklin Gothic Book"/>
                <a:cs typeface="Franklin Gothic Book"/>
              </a:rPr>
              <a:t>@ 8:00 AM AKDT – </a:t>
            </a:r>
          </a:p>
          <a:p>
            <a:pPr algn="ctr">
              <a:lnSpc>
                <a:spcPts val="3575"/>
              </a:lnSpc>
              <a:spcBef>
                <a:spcPts val="105"/>
              </a:spcBef>
            </a:pPr>
            <a:r>
              <a:rPr lang="en-US" sz="3200">
                <a:solidFill>
                  <a:srgbClr val="FFFF00"/>
                </a:solidFill>
                <a:latin typeface="Franklin Gothic Book"/>
                <a:cs typeface="Franklin Gothic Book"/>
              </a:rPr>
              <a:t>12:00 </a:t>
            </a:r>
            <a:r>
              <a:rPr lang="en-US" sz="3200" dirty="0">
                <a:solidFill>
                  <a:srgbClr val="FFFF00"/>
                </a:solidFill>
                <a:latin typeface="Franklin Gothic Book"/>
                <a:cs typeface="Franklin Gothic Book"/>
              </a:rPr>
              <a:t>PM EDT</a:t>
            </a:r>
            <a:endParaRPr sz="3200" dirty="0">
              <a:solidFill>
                <a:srgbClr val="FFFF00"/>
              </a:solidFill>
              <a:latin typeface="Franklin Gothic Book"/>
              <a:cs typeface="Franklin Gothic Book"/>
            </a:endParaRPr>
          </a:p>
        </p:txBody>
      </p:sp>
      <p:pic>
        <p:nvPicPr>
          <p:cNvPr id="11" name="object 11"/>
          <p:cNvPicPr/>
          <p:nvPr/>
        </p:nvPicPr>
        <p:blipFill>
          <a:blip r:embed="rId8" cstate="print"/>
          <a:stretch>
            <a:fillRect/>
          </a:stretch>
        </p:blipFill>
        <p:spPr>
          <a:xfrm>
            <a:off x="301752" y="816863"/>
            <a:ext cx="11526011" cy="1844039"/>
          </a:xfrm>
          <a:prstGeom prst="rect">
            <a:avLst/>
          </a:prstGeom>
        </p:spPr>
      </p:pic>
      <p:sp>
        <p:nvSpPr>
          <p:cNvPr id="12" name="object 12"/>
          <p:cNvSpPr txBox="1"/>
          <p:nvPr/>
        </p:nvSpPr>
        <p:spPr>
          <a:xfrm>
            <a:off x="78739" y="6034773"/>
            <a:ext cx="3771900" cy="168910"/>
          </a:xfrm>
          <a:prstGeom prst="rect">
            <a:avLst/>
          </a:prstGeom>
        </p:spPr>
        <p:txBody>
          <a:bodyPr vert="horz" wrap="square" lIns="0" tIns="1270" rIns="0" bIns="0" rtlCol="0">
            <a:spAutoFit/>
          </a:bodyPr>
          <a:lstStyle/>
          <a:p>
            <a:pPr marL="12700">
              <a:lnSpc>
                <a:spcPct val="100000"/>
              </a:lnSpc>
              <a:spcBef>
                <a:spcPts val="10"/>
              </a:spcBef>
            </a:pPr>
            <a:r>
              <a:rPr sz="1000" spc="-10" dirty="0">
                <a:solidFill>
                  <a:srgbClr val="E3E8ED"/>
                </a:solidFill>
                <a:latin typeface="Franklin Gothic Book"/>
                <a:cs typeface="Franklin Gothic Book"/>
              </a:rPr>
              <a:t>ADAC:</a:t>
            </a:r>
            <a:r>
              <a:rPr sz="1000" spc="15" dirty="0">
                <a:solidFill>
                  <a:srgbClr val="E3E8ED"/>
                </a:solidFill>
                <a:latin typeface="Franklin Gothic Book"/>
                <a:cs typeface="Franklin Gothic Book"/>
              </a:rPr>
              <a:t> </a:t>
            </a:r>
            <a:r>
              <a:rPr sz="1000" spc="-5" dirty="0">
                <a:solidFill>
                  <a:srgbClr val="E3E8ED"/>
                </a:solidFill>
                <a:latin typeface="Franklin Gothic Book"/>
                <a:cs typeface="Franklin Gothic Book"/>
              </a:rPr>
              <a:t>Research</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for</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the Arctic</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Operator…</a:t>
            </a:r>
            <a:r>
              <a:rPr sz="1000" spc="35" dirty="0">
                <a:solidFill>
                  <a:srgbClr val="E3E8ED"/>
                </a:solidFill>
                <a:latin typeface="Franklin Gothic Book"/>
                <a:cs typeface="Franklin Gothic Book"/>
              </a:rPr>
              <a:t> </a:t>
            </a:r>
            <a:r>
              <a:rPr sz="1000" spc="-10" dirty="0">
                <a:solidFill>
                  <a:srgbClr val="E3E8ED"/>
                </a:solidFill>
                <a:latin typeface="Franklin Gothic Book"/>
                <a:cs typeface="Franklin Gothic Book"/>
              </a:rPr>
              <a:t>For</a:t>
            </a:r>
            <a:r>
              <a:rPr sz="1000" spc="10" dirty="0">
                <a:solidFill>
                  <a:srgbClr val="E3E8ED"/>
                </a:solidFill>
                <a:latin typeface="Franklin Gothic Book"/>
                <a:cs typeface="Franklin Gothic Book"/>
              </a:rPr>
              <a:t> </a:t>
            </a:r>
            <a:r>
              <a:rPr sz="1000" spc="-5" dirty="0">
                <a:solidFill>
                  <a:srgbClr val="E3E8ED"/>
                </a:solidFill>
                <a:latin typeface="Franklin Gothic Book"/>
                <a:cs typeface="Franklin Gothic Book"/>
              </a:rPr>
              <a:t>Today</a:t>
            </a:r>
            <a:r>
              <a:rPr sz="1000" spc="5" dirty="0">
                <a:solidFill>
                  <a:srgbClr val="E3E8ED"/>
                </a:solidFill>
                <a:latin typeface="Franklin Gothic Book"/>
                <a:cs typeface="Franklin Gothic Book"/>
              </a:rPr>
              <a:t> </a:t>
            </a:r>
            <a:r>
              <a:rPr sz="1000" spc="-5" dirty="0">
                <a:solidFill>
                  <a:srgbClr val="E3E8ED"/>
                </a:solidFill>
                <a:latin typeface="Franklin Gothic Book"/>
                <a:cs typeface="Franklin Gothic Book"/>
              </a:rPr>
              <a:t>and </a:t>
            </a:r>
            <a:r>
              <a:rPr sz="1000" spc="-10" dirty="0">
                <a:solidFill>
                  <a:srgbClr val="E3E8ED"/>
                </a:solidFill>
                <a:latin typeface="Franklin Gothic Book"/>
                <a:cs typeface="Franklin Gothic Book"/>
              </a:rPr>
              <a:t>For</a:t>
            </a:r>
            <a:r>
              <a:rPr sz="1000" spc="20" dirty="0">
                <a:solidFill>
                  <a:srgbClr val="E3E8ED"/>
                </a:solidFill>
                <a:latin typeface="Franklin Gothic Book"/>
                <a:cs typeface="Franklin Gothic Book"/>
              </a:rPr>
              <a:t> </a:t>
            </a:r>
            <a:r>
              <a:rPr sz="1000" spc="-5" dirty="0">
                <a:solidFill>
                  <a:srgbClr val="E3E8ED"/>
                </a:solidFill>
                <a:latin typeface="Franklin Gothic Book"/>
                <a:cs typeface="Franklin Gothic Book"/>
              </a:rPr>
              <a:t>the</a:t>
            </a:r>
            <a:r>
              <a:rPr sz="1000" dirty="0">
                <a:solidFill>
                  <a:srgbClr val="E3E8ED"/>
                </a:solidFill>
                <a:latin typeface="Franklin Gothic Book"/>
                <a:cs typeface="Franklin Gothic Book"/>
              </a:rPr>
              <a:t> </a:t>
            </a:r>
            <a:r>
              <a:rPr sz="1000" spc="-5" dirty="0">
                <a:solidFill>
                  <a:srgbClr val="E3E8ED"/>
                </a:solidFill>
                <a:latin typeface="Franklin Gothic Book"/>
                <a:cs typeface="Franklin Gothic Book"/>
              </a:rPr>
              <a:t>Future</a:t>
            </a:r>
            <a:endParaRPr sz="1000">
              <a:latin typeface="Franklin Gothic Book"/>
              <a:cs typeface="Franklin Gothic Book"/>
            </a:endParaRPr>
          </a:p>
        </p:txBody>
      </p:sp>
    </p:spTree>
    <p:extLst>
      <p:ext uri="{BB962C8B-B14F-4D97-AF65-F5344CB8AC3E}">
        <p14:creationId xmlns:p14="http://schemas.microsoft.com/office/powerpoint/2010/main" val="132463705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175" y="0"/>
            <a:ext cx="12198350" cy="6858000"/>
            <a:chOff x="-3175" y="0"/>
            <a:chExt cx="1219835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pic>
          <p:nvPicPr>
            <p:cNvPr id="6" name="object 6"/>
            <p:cNvPicPr/>
            <p:nvPr/>
          </p:nvPicPr>
          <p:blipFill>
            <a:blip r:embed="rId5" cstate="print"/>
            <a:stretch>
              <a:fillRect/>
            </a:stretch>
          </p:blipFill>
          <p:spPr>
            <a:xfrm>
              <a:off x="845819" y="6344411"/>
              <a:ext cx="2686811" cy="426719"/>
            </a:xfrm>
            <a:prstGeom prst="rect">
              <a:avLst/>
            </a:prstGeom>
          </p:spPr>
        </p:pic>
        <p:pic>
          <p:nvPicPr>
            <p:cNvPr id="7" name="object 7"/>
            <p:cNvPicPr/>
            <p:nvPr/>
          </p:nvPicPr>
          <p:blipFill>
            <a:blip r:embed="rId6" cstate="print"/>
            <a:stretch>
              <a:fillRect/>
            </a:stretch>
          </p:blipFill>
          <p:spPr>
            <a:xfrm>
              <a:off x="149352" y="6342888"/>
              <a:ext cx="577595" cy="428243"/>
            </a:xfrm>
            <a:prstGeom prst="rect">
              <a:avLst/>
            </a:prstGeom>
          </p:spPr>
        </p:pic>
        <p:sp>
          <p:nvSpPr>
            <p:cNvPr id="8" name="object 8"/>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object 9"/>
            <p:cNvPicPr/>
            <p:nvPr/>
          </p:nvPicPr>
          <p:blipFill>
            <a:blip r:embed="rId7" cstate="print"/>
            <a:stretch>
              <a:fillRect/>
            </a:stretch>
          </p:blipFill>
          <p:spPr>
            <a:xfrm>
              <a:off x="8732519" y="0"/>
              <a:ext cx="3459479" cy="565403"/>
            </a:xfrm>
            <a:prstGeom prst="rect">
              <a:avLst/>
            </a:prstGeom>
          </p:spPr>
        </p:pic>
      </p:grpSp>
      <p:sp>
        <p:nvSpPr>
          <p:cNvPr id="10" name="object 10"/>
          <p:cNvSpPr txBox="1"/>
          <p:nvPr/>
        </p:nvSpPr>
        <p:spPr>
          <a:xfrm>
            <a:off x="581159" y="3588134"/>
            <a:ext cx="10966450" cy="1887312"/>
          </a:xfrm>
          <a:prstGeom prst="rect">
            <a:avLst/>
          </a:prstGeom>
        </p:spPr>
        <p:txBody>
          <a:bodyPr vert="horz" wrap="square" lIns="0" tIns="13335" rIns="0" bIns="0" rtlCol="0">
            <a:spAutoFit/>
          </a:bodyPr>
          <a:lstStyle/>
          <a:p>
            <a:pPr marL="0" marR="0" lvl="0" indent="0" algn="ctr" defTabSz="914400" rtl="0" eaLnBrk="1" fontAlgn="auto" latinLnBrk="0" hangingPunct="1">
              <a:lnSpc>
                <a:spcPts val="3575"/>
              </a:lnSpc>
              <a:spcBef>
                <a:spcPts val="105"/>
              </a:spcBef>
              <a:spcAft>
                <a:spcPts val="0"/>
              </a:spcAft>
              <a:buClrTx/>
              <a:buSzTx/>
              <a:buFontTx/>
              <a:buNone/>
              <a:tabLst/>
              <a:defRPr/>
            </a:pPr>
            <a:r>
              <a:rPr kumimoji="0" lang="en-US" sz="6000" b="0" i="0" u="none" strike="noStrike" kern="0" cap="none" spc="0" normalizeH="0" baseline="0" noProof="0" dirty="0">
                <a:ln>
                  <a:noFill/>
                </a:ln>
                <a:solidFill>
                  <a:srgbClr val="FFFF00"/>
                </a:solidFill>
                <a:effectLst/>
                <a:uLnTx/>
                <a:uFillTx/>
                <a:latin typeface="Franklin Gothic Book"/>
                <a:ea typeface="+mn-ea"/>
                <a:cs typeface="+mn-cs"/>
              </a:rPr>
              <a:t>Break</a:t>
            </a:r>
            <a:r>
              <a:rPr kumimoji="0" lang="en-US" sz="4400" b="0" i="0" u="none" strike="noStrike" kern="0" cap="none" spc="0" normalizeH="0" baseline="0" noProof="0" dirty="0">
                <a:ln>
                  <a:noFill/>
                </a:ln>
                <a:solidFill>
                  <a:srgbClr val="FFFF00"/>
                </a:solidFill>
                <a:effectLst/>
                <a:uLnTx/>
                <a:uFillTx/>
                <a:latin typeface="Franklin Gothic Book"/>
                <a:ea typeface="+mn-ea"/>
                <a:cs typeface="+mn-cs"/>
              </a:rPr>
              <a:t> </a:t>
            </a:r>
            <a:br>
              <a:rPr kumimoji="0" lang="en-US" sz="4400" b="0" i="0" u="none" strike="noStrike" kern="0" cap="none" spc="0" normalizeH="0" baseline="0" noProof="0" dirty="0">
                <a:ln>
                  <a:noFill/>
                </a:ln>
                <a:solidFill>
                  <a:srgbClr val="E3E8ED"/>
                </a:solidFill>
                <a:effectLst/>
                <a:uLnTx/>
                <a:uFillTx/>
                <a:latin typeface="Franklin Gothic Book"/>
                <a:ea typeface="+mn-ea"/>
                <a:cs typeface="+mn-cs"/>
              </a:rPr>
            </a:br>
            <a:r>
              <a:rPr kumimoji="0" lang="en-US" sz="3600" b="0" i="0" u="none" strike="noStrike" kern="0" cap="none" spc="0" normalizeH="0" baseline="0" noProof="0" dirty="0">
                <a:ln>
                  <a:noFill/>
                </a:ln>
                <a:solidFill>
                  <a:srgbClr val="E3E8ED"/>
                </a:solidFill>
                <a:effectLst/>
                <a:uLnTx/>
                <a:uFillTx/>
                <a:latin typeface="Franklin Gothic Book"/>
                <a:ea typeface="+mn-ea"/>
                <a:cs typeface="+mn-cs"/>
              </a:rPr>
              <a:t>The Annual Meeting will reconvene @</a:t>
            </a:r>
          </a:p>
          <a:p>
            <a:pPr marL="0" marR="0" lvl="0" indent="0" algn="ctr" defTabSz="914400" rtl="0" eaLnBrk="1" fontAlgn="auto" latinLnBrk="0" hangingPunct="1">
              <a:lnSpc>
                <a:spcPts val="3575"/>
              </a:lnSpc>
              <a:spcBef>
                <a:spcPts val="105"/>
              </a:spcBef>
              <a:spcAft>
                <a:spcPts val="0"/>
              </a:spcAft>
              <a:buClrTx/>
              <a:buSzTx/>
              <a:buFontTx/>
              <a:buNone/>
              <a:tabLst/>
              <a:defRPr/>
            </a:pPr>
            <a:r>
              <a:rPr kumimoji="0" lang="en-US" sz="3600" b="0" i="0" u="none" strike="noStrike" kern="0" cap="none" spc="0" normalizeH="0" baseline="0" noProof="0" dirty="0">
                <a:ln>
                  <a:noFill/>
                </a:ln>
                <a:solidFill>
                  <a:srgbClr val="E3E8ED"/>
                </a:solidFill>
                <a:effectLst/>
                <a:uLnTx/>
                <a:uFillTx/>
                <a:latin typeface="Franklin Gothic Book"/>
                <a:ea typeface="+mn-ea"/>
                <a:cs typeface="+mn-cs"/>
              </a:rPr>
              <a:t>9:55 AM AKDT</a:t>
            </a:r>
            <a:br>
              <a:rPr kumimoji="0" lang="en-US" sz="3600" b="0" i="0" u="none" strike="noStrike" kern="0" cap="none" spc="0" normalizeH="0" baseline="0" noProof="0" dirty="0">
                <a:ln>
                  <a:noFill/>
                </a:ln>
                <a:solidFill>
                  <a:srgbClr val="E3E8ED"/>
                </a:solidFill>
                <a:effectLst/>
                <a:uLnTx/>
                <a:uFillTx/>
                <a:latin typeface="Franklin Gothic Book"/>
                <a:ea typeface="+mn-ea"/>
                <a:cs typeface="+mn-cs"/>
              </a:rPr>
            </a:br>
            <a:r>
              <a:rPr kumimoji="0" lang="en-US" sz="3600" b="0" i="0" u="none" strike="noStrike" kern="0" cap="none" spc="0" normalizeH="0" baseline="0" noProof="0" dirty="0">
                <a:ln>
                  <a:noFill/>
                </a:ln>
                <a:solidFill>
                  <a:srgbClr val="E3E8ED"/>
                </a:solidFill>
                <a:effectLst/>
                <a:uLnTx/>
                <a:uFillTx/>
                <a:latin typeface="Franklin Gothic Book"/>
                <a:ea typeface="+mn-ea"/>
                <a:cs typeface="+mn-cs"/>
              </a:rPr>
              <a:t>1:55 PM EDT</a:t>
            </a:r>
            <a:endParaRPr kumimoji="0" sz="280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pic>
        <p:nvPicPr>
          <p:cNvPr id="11" name="object 11"/>
          <p:cNvPicPr/>
          <p:nvPr/>
        </p:nvPicPr>
        <p:blipFill>
          <a:blip r:embed="rId8" cstate="print"/>
          <a:stretch>
            <a:fillRect/>
          </a:stretch>
        </p:blipFill>
        <p:spPr>
          <a:xfrm>
            <a:off x="301752" y="816863"/>
            <a:ext cx="11526011" cy="1844039"/>
          </a:xfrm>
          <a:prstGeom prst="rect">
            <a:avLst/>
          </a:prstGeom>
        </p:spPr>
      </p:pic>
      <p:sp>
        <p:nvSpPr>
          <p:cNvPr id="12" name="object 12"/>
          <p:cNvSpPr txBox="1"/>
          <p:nvPr/>
        </p:nvSpPr>
        <p:spPr>
          <a:xfrm>
            <a:off x="78739" y="6034773"/>
            <a:ext cx="3771900" cy="168910"/>
          </a:xfrm>
          <a:prstGeom prst="rect">
            <a:avLst/>
          </a:prstGeom>
        </p:spPr>
        <p:txBody>
          <a:bodyPr vert="horz" wrap="square" lIns="0" tIns="1270" rIns="0" bIns="0" rtlCol="0">
            <a:spAutoFit/>
          </a:bodyPr>
          <a:lstStyle/>
          <a:p>
            <a:pPr marL="12700" marR="0" lvl="0" indent="0" algn="l" defTabSz="914400" rtl="0" eaLnBrk="1" fontAlgn="auto" latinLnBrk="0" hangingPunct="1">
              <a:lnSpc>
                <a:spcPct val="100000"/>
              </a:lnSpc>
              <a:spcBef>
                <a:spcPts val="10"/>
              </a:spcBef>
              <a:spcAft>
                <a:spcPts val="0"/>
              </a:spcAft>
              <a:buClrTx/>
              <a:buSzTx/>
              <a:buFontTx/>
              <a:buNone/>
              <a:tabLst/>
              <a:defRPr/>
            </a:pP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ADAC:</a:t>
            </a:r>
            <a:r>
              <a:rPr kumimoji="0" sz="1000" b="0" i="0" u="none" strike="noStrike" kern="1200" cap="none" spc="1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Research</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 Arctic</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Operator…</a:t>
            </a:r>
            <a:r>
              <a:rPr kumimoji="0" sz="1000" b="0" i="0" u="none" strike="noStrike" kern="1200" cap="none" spc="3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Today</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and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Future</a:t>
            </a:r>
            <a:endParaRPr kumimoji="0" sz="1000" b="0" i="0" u="none" strike="noStrike" kern="1200" cap="none" spc="0" normalizeH="0" baseline="0" noProof="0">
              <a:ln>
                <a:noFill/>
              </a:ln>
              <a:solidFill>
                <a:prstClr val="black"/>
              </a:solidFill>
              <a:effectLst/>
              <a:uLnTx/>
              <a:uFillTx/>
              <a:latin typeface="Franklin Gothic Book"/>
              <a:ea typeface="+mn-ea"/>
              <a:cs typeface="Franklin Gothic Book"/>
            </a:endParaRPr>
          </a:p>
        </p:txBody>
      </p:sp>
    </p:spTree>
    <p:extLst>
      <p:ext uri="{BB962C8B-B14F-4D97-AF65-F5344CB8AC3E}">
        <p14:creationId xmlns:p14="http://schemas.microsoft.com/office/powerpoint/2010/main" val="290533481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175" y="0"/>
            <a:ext cx="12198350" cy="6858000"/>
            <a:chOff x="-3175" y="0"/>
            <a:chExt cx="1219835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0" y="5643371"/>
              <a:ext cx="3352799" cy="1127759"/>
            </a:xfrm>
            <a:prstGeom prst="rect">
              <a:avLst/>
            </a:prstGeom>
          </p:spPr>
        </p:pic>
        <p:pic>
          <p:nvPicPr>
            <p:cNvPr id="5" name="object 5"/>
            <p:cNvPicPr/>
            <p:nvPr/>
          </p:nvPicPr>
          <p:blipFill>
            <a:blip r:embed="rId4" cstate="print"/>
            <a:stretch>
              <a:fillRect/>
            </a:stretch>
          </p:blipFill>
          <p:spPr>
            <a:xfrm>
              <a:off x="0" y="5993891"/>
              <a:ext cx="3931919" cy="303275"/>
            </a:xfrm>
            <a:prstGeom prst="rect">
              <a:avLst/>
            </a:prstGeom>
          </p:spPr>
        </p:pic>
        <p:pic>
          <p:nvPicPr>
            <p:cNvPr id="6" name="object 6"/>
            <p:cNvPicPr/>
            <p:nvPr/>
          </p:nvPicPr>
          <p:blipFill>
            <a:blip r:embed="rId5" cstate="print"/>
            <a:stretch>
              <a:fillRect/>
            </a:stretch>
          </p:blipFill>
          <p:spPr>
            <a:xfrm>
              <a:off x="845819" y="6344411"/>
              <a:ext cx="2686811" cy="426719"/>
            </a:xfrm>
            <a:prstGeom prst="rect">
              <a:avLst/>
            </a:prstGeom>
          </p:spPr>
        </p:pic>
        <p:pic>
          <p:nvPicPr>
            <p:cNvPr id="7" name="object 7"/>
            <p:cNvPicPr/>
            <p:nvPr/>
          </p:nvPicPr>
          <p:blipFill>
            <a:blip r:embed="rId6" cstate="print"/>
            <a:stretch>
              <a:fillRect/>
            </a:stretch>
          </p:blipFill>
          <p:spPr>
            <a:xfrm>
              <a:off x="149352" y="6342888"/>
              <a:ext cx="577595" cy="428243"/>
            </a:xfrm>
            <a:prstGeom prst="rect">
              <a:avLst/>
            </a:prstGeom>
          </p:spPr>
        </p:pic>
        <p:sp>
          <p:nvSpPr>
            <p:cNvPr id="8" name="object 8"/>
            <p:cNvSpPr/>
            <p:nvPr/>
          </p:nvSpPr>
          <p:spPr>
            <a:xfrm>
              <a:off x="0" y="350520"/>
              <a:ext cx="12192000" cy="0"/>
            </a:xfrm>
            <a:custGeom>
              <a:avLst/>
              <a:gdLst/>
              <a:ahLst/>
              <a:cxnLst/>
              <a:rect l="l" t="t" r="r" b="b"/>
              <a:pathLst>
                <a:path w="12192000">
                  <a:moveTo>
                    <a:pt x="0" y="0"/>
                  </a:moveTo>
                  <a:lnTo>
                    <a:pt x="12192000" y="0"/>
                  </a:lnTo>
                </a:path>
              </a:pathLst>
            </a:custGeom>
            <a:ln w="6096">
              <a:solidFill>
                <a:srgbClr val="E3E8E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object 9"/>
            <p:cNvPicPr/>
            <p:nvPr/>
          </p:nvPicPr>
          <p:blipFill>
            <a:blip r:embed="rId7" cstate="print"/>
            <a:stretch>
              <a:fillRect/>
            </a:stretch>
          </p:blipFill>
          <p:spPr>
            <a:xfrm>
              <a:off x="8732519" y="0"/>
              <a:ext cx="3459479" cy="565403"/>
            </a:xfrm>
            <a:prstGeom prst="rect">
              <a:avLst/>
            </a:prstGeom>
          </p:spPr>
        </p:pic>
      </p:grpSp>
      <p:sp>
        <p:nvSpPr>
          <p:cNvPr id="10" name="object 10"/>
          <p:cNvSpPr txBox="1"/>
          <p:nvPr/>
        </p:nvSpPr>
        <p:spPr>
          <a:xfrm>
            <a:off x="581159" y="3588134"/>
            <a:ext cx="10966450" cy="1378454"/>
          </a:xfrm>
          <a:prstGeom prst="rect">
            <a:avLst/>
          </a:prstGeom>
        </p:spPr>
        <p:txBody>
          <a:bodyPr vert="horz" wrap="square" lIns="0" tIns="13335" rIns="0" bIns="0" rtlCol="0">
            <a:spAutoFit/>
          </a:bodyPr>
          <a:lstStyle/>
          <a:p>
            <a:pPr marL="0" marR="0" lvl="0" indent="0" algn="ctr" defTabSz="914400" rtl="0" eaLnBrk="1" fontAlgn="auto" latinLnBrk="0" hangingPunct="1">
              <a:lnSpc>
                <a:spcPts val="3575"/>
              </a:lnSpc>
              <a:spcBef>
                <a:spcPts val="105"/>
              </a:spcBef>
              <a:spcAft>
                <a:spcPts val="0"/>
              </a:spcAft>
              <a:buClrTx/>
              <a:buSzTx/>
              <a:buFontTx/>
              <a:buNone/>
              <a:tabLst/>
              <a:defRPr/>
            </a:pPr>
            <a:r>
              <a:rPr kumimoji="0" lang="en-US" sz="4000" b="0" i="0" u="none" strike="noStrike" kern="0" cap="none" spc="0" normalizeH="0" baseline="0" noProof="0" dirty="0">
                <a:ln>
                  <a:noFill/>
                </a:ln>
                <a:solidFill>
                  <a:srgbClr val="FFFF00"/>
                </a:solidFill>
                <a:effectLst/>
                <a:uLnTx/>
                <a:uFillTx/>
                <a:latin typeface="Franklin Gothic Book"/>
                <a:ea typeface="+mn-ea"/>
                <a:cs typeface="+mn-cs"/>
              </a:rPr>
              <a:t>Oops! We are experiencing technical difficulties</a:t>
            </a:r>
            <a:r>
              <a:rPr kumimoji="0" lang="en-US" sz="2800" b="0" i="0" u="none" strike="noStrike" kern="0" cap="none" spc="0" normalizeH="0" baseline="0" noProof="0" dirty="0">
                <a:ln>
                  <a:noFill/>
                </a:ln>
                <a:solidFill>
                  <a:srgbClr val="FFFF00"/>
                </a:solidFill>
                <a:effectLst/>
                <a:uLnTx/>
                <a:uFillTx/>
                <a:latin typeface="Franklin Gothic Book"/>
                <a:ea typeface="+mn-ea"/>
                <a:cs typeface="+mn-cs"/>
              </a:rPr>
              <a:t> </a:t>
            </a:r>
            <a:br>
              <a:rPr kumimoji="0" lang="en-US" sz="4400" b="0" i="0" u="none" strike="noStrike" kern="0" cap="none" spc="0" normalizeH="0" baseline="0" noProof="0" dirty="0">
                <a:ln>
                  <a:noFill/>
                </a:ln>
                <a:solidFill>
                  <a:srgbClr val="E3E8ED"/>
                </a:solidFill>
                <a:effectLst/>
                <a:uLnTx/>
                <a:uFillTx/>
                <a:latin typeface="Franklin Gothic Book"/>
                <a:ea typeface="+mn-ea"/>
                <a:cs typeface="+mn-cs"/>
              </a:rPr>
            </a:br>
            <a:r>
              <a:rPr kumimoji="0" lang="en-US" sz="3600" b="0" i="0" u="none" strike="noStrike" kern="0" cap="none" spc="0" normalizeH="0" baseline="0" noProof="0" dirty="0">
                <a:ln>
                  <a:noFill/>
                </a:ln>
                <a:solidFill>
                  <a:srgbClr val="E3E8ED"/>
                </a:solidFill>
                <a:effectLst/>
                <a:uLnTx/>
                <a:uFillTx/>
                <a:latin typeface="Franklin Gothic Book"/>
                <a:ea typeface="+mn-ea"/>
                <a:cs typeface="+mn-cs"/>
              </a:rPr>
              <a:t>The Annual Meeting will reconvene shortly</a:t>
            </a:r>
          </a:p>
          <a:p>
            <a:pPr marL="0" marR="0" lvl="0" indent="0" algn="ctr" defTabSz="914400" rtl="0" eaLnBrk="1" fontAlgn="auto" latinLnBrk="0" hangingPunct="1">
              <a:lnSpc>
                <a:spcPts val="3575"/>
              </a:lnSpc>
              <a:spcBef>
                <a:spcPts val="105"/>
              </a:spcBef>
              <a:spcAft>
                <a:spcPts val="0"/>
              </a:spcAft>
              <a:buClrTx/>
              <a:buSzTx/>
              <a:buFontTx/>
              <a:buNone/>
              <a:tabLst/>
              <a:defRPr/>
            </a:pPr>
            <a:r>
              <a:rPr kumimoji="0" lang="en-US" sz="2400" b="0" i="0" u="none" strike="noStrike" kern="0" cap="none" spc="0" normalizeH="0" baseline="0" noProof="0" dirty="0">
                <a:ln>
                  <a:noFill/>
                </a:ln>
                <a:solidFill>
                  <a:srgbClr val="E3E8ED"/>
                </a:solidFill>
                <a:effectLst/>
                <a:uLnTx/>
                <a:uFillTx/>
                <a:latin typeface="Franklin Gothic Book"/>
                <a:ea typeface="+mn-ea"/>
                <a:cs typeface="+mn-cs"/>
              </a:rPr>
              <a:t>We appreciate your patience as we resolve this issue</a:t>
            </a:r>
            <a:endParaRPr kumimoji="0" sz="1800" b="0" i="0" u="none" strike="noStrike" kern="1200" cap="none" spc="0" normalizeH="0" baseline="0" noProof="0" dirty="0">
              <a:ln>
                <a:noFill/>
              </a:ln>
              <a:solidFill>
                <a:prstClr val="black"/>
              </a:solidFill>
              <a:effectLst/>
              <a:uLnTx/>
              <a:uFillTx/>
              <a:latin typeface="Franklin Gothic Book"/>
              <a:ea typeface="+mn-ea"/>
              <a:cs typeface="Franklin Gothic Book"/>
            </a:endParaRPr>
          </a:p>
        </p:txBody>
      </p:sp>
      <p:pic>
        <p:nvPicPr>
          <p:cNvPr id="11" name="object 11"/>
          <p:cNvPicPr/>
          <p:nvPr/>
        </p:nvPicPr>
        <p:blipFill>
          <a:blip r:embed="rId8" cstate="print"/>
          <a:stretch>
            <a:fillRect/>
          </a:stretch>
        </p:blipFill>
        <p:spPr>
          <a:xfrm>
            <a:off x="301752" y="816863"/>
            <a:ext cx="11526011" cy="1844039"/>
          </a:xfrm>
          <a:prstGeom prst="rect">
            <a:avLst/>
          </a:prstGeom>
        </p:spPr>
      </p:pic>
      <p:sp>
        <p:nvSpPr>
          <p:cNvPr id="12" name="object 12"/>
          <p:cNvSpPr txBox="1"/>
          <p:nvPr/>
        </p:nvSpPr>
        <p:spPr>
          <a:xfrm>
            <a:off x="78739" y="6034773"/>
            <a:ext cx="3771900" cy="168910"/>
          </a:xfrm>
          <a:prstGeom prst="rect">
            <a:avLst/>
          </a:prstGeom>
        </p:spPr>
        <p:txBody>
          <a:bodyPr vert="horz" wrap="square" lIns="0" tIns="1270" rIns="0" bIns="0" rtlCol="0">
            <a:spAutoFit/>
          </a:bodyPr>
          <a:lstStyle/>
          <a:p>
            <a:pPr marL="12700" marR="0" lvl="0" indent="0" algn="l" defTabSz="914400" rtl="0" eaLnBrk="1" fontAlgn="auto" latinLnBrk="0" hangingPunct="1">
              <a:lnSpc>
                <a:spcPct val="100000"/>
              </a:lnSpc>
              <a:spcBef>
                <a:spcPts val="10"/>
              </a:spcBef>
              <a:spcAft>
                <a:spcPts val="0"/>
              </a:spcAft>
              <a:buClrTx/>
              <a:buSzTx/>
              <a:buFontTx/>
              <a:buNone/>
              <a:tabLst/>
              <a:defRPr/>
            </a:pP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ADAC:</a:t>
            </a:r>
            <a:r>
              <a:rPr kumimoji="0" sz="1000" b="0" i="0" u="none" strike="noStrike" kern="1200" cap="none" spc="1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Research</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 Arctic</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Operator…</a:t>
            </a:r>
            <a:r>
              <a:rPr kumimoji="0" sz="1000" b="0" i="0" u="none" strike="noStrike" kern="1200" cap="none" spc="3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Today</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and </a:t>
            </a:r>
            <a:r>
              <a:rPr kumimoji="0" sz="1000" b="0" i="0" u="none" strike="noStrike" kern="1200" cap="none" spc="-10" normalizeH="0" baseline="0" noProof="0" dirty="0">
                <a:ln>
                  <a:noFill/>
                </a:ln>
                <a:solidFill>
                  <a:srgbClr val="E3E8ED"/>
                </a:solidFill>
                <a:effectLst/>
                <a:uLnTx/>
                <a:uFillTx/>
                <a:latin typeface="Franklin Gothic Book"/>
                <a:ea typeface="+mn-ea"/>
                <a:cs typeface="Franklin Gothic Book"/>
              </a:rPr>
              <a:t>For</a:t>
            </a:r>
            <a:r>
              <a:rPr kumimoji="0" sz="1000" b="0" i="0" u="none" strike="noStrike" kern="1200" cap="none" spc="2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the</a:t>
            </a:r>
            <a:r>
              <a:rPr kumimoji="0" sz="1000" b="0" i="0" u="none" strike="noStrike" kern="1200" cap="none" spc="0" normalizeH="0" baseline="0" noProof="0" dirty="0">
                <a:ln>
                  <a:noFill/>
                </a:ln>
                <a:solidFill>
                  <a:srgbClr val="E3E8ED"/>
                </a:solidFill>
                <a:effectLst/>
                <a:uLnTx/>
                <a:uFillTx/>
                <a:latin typeface="Franklin Gothic Book"/>
                <a:ea typeface="+mn-ea"/>
                <a:cs typeface="Franklin Gothic Book"/>
              </a:rPr>
              <a:t> </a:t>
            </a:r>
            <a:r>
              <a:rPr kumimoji="0" sz="1000" b="0" i="0" u="none" strike="noStrike" kern="1200" cap="none" spc="-5" normalizeH="0" baseline="0" noProof="0" dirty="0">
                <a:ln>
                  <a:noFill/>
                </a:ln>
                <a:solidFill>
                  <a:srgbClr val="E3E8ED"/>
                </a:solidFill>
                <a:effectLst/>
                <a:uLnTx/>
                <a:uFillTx/>
                <a:latin typeface="Franklin Gothic Book"/>
                <a:ea typeface="+mn-ea"/>
                <a:cs typeface="Franklin Gothic Book"/>
              </a:rPr>
              <a:t>Future</a:t>
            </a:r>
            <a:endParaRPr kumimoji="0" sz="1000" b="0" i="0" u="none" strike="noStrike" kern="1200" cap="none" spc="0" normalizeH="0" baseline="0" noProof="0">
              <a:ln>
                <a:noFill/>
              </a:ln>
              <a:solidFill>
                <a:prstClr val="black"/>
              </a:solidFill>
              <a:effectLst/>
              <a:uLnTx/>
              <a:uFillTx/>
              <a:latin typeface="Franklin Gothic Book"/>
              <a:ea typeface="+mn-ea"/>
              <a:cs typeface="Franklin Gothic Book"/>
            </a:endParaRPr>
          </a:p>
        </p:txBody>
      </p:sp>
    </p:spTree>
    <p:extLst>
      <p:ext uri="{BB962C8B-B14F-4D97-AF65-F5344CB8AC3E}">
        <p14:creationId xmlns:p14="http://schemas.microsoft.com/office/powerpoint/2010/main" val="3298898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A9DB66"/>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504</TotalTime>
  <Words>14159</Words>
  <Application>Microsoft Office PowerPoint</Application>
  <PresentationFormat>Widescreen</PresentationFormat>
  <Paragraphs>1636</Paragraphs>
  <Slides>169</Slides>
  <Notes>26</Notes>
  <HiddenSlides>0</HiddenSlides>
  <MMClips>0</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169</vt:i4>
      </vt:variant>
    </vt:vector>
  </HeadingPairs>
  <TitlesOfParts>
    <vt:vector size="185" baseType="lpstr">
      <vt:lpstr>Arial</vt:lpstr>
      <vt:lpstr>Avenir Next</vt:lpstr>
      <vt:lpstr>Calibri</vt:lpstr>
      <vt:lpstr>Calibri Light</vt:lpstr>
      <vt:lpstr>Courier New</vt:lpstr>
      <vt:lpstr>DIN Alternate</vt:lpstr>
      <vt:lpstr>Franklin Gothic Book</vt:lpstr>
      <vt:lpstr>Franklin Gothic Medium</vt:lpstr>
      <vt:lpstr>Franklin Gothic Medium Cond</vt:lpstr>
      <vt:lpstr>Red hat</vt:lpstr>
      <vt:lpstr>Times</vt:lpstr>
      <vt:lpstr>Trebuchet MS</vt:lpstr>
      <vt:lpstr>Wingdings</vt:lpstr>
      <vt:lpstr>Office Theme</vt:lpstr>
      <vt:lpstr>1_Office Theme</vt:lpstr>
      <vt:lpstr>3_Office Theme</vt:lpstr>
      <vt:lpstr>PowerPoint Presentation</vt:lpstr>
      <vt:lpstr>Welcome to ADAC’s Program Year 8 Virtual Annual Meeting  20-21 April 2022</vt:lpstr>
      <vt:lpstr>An opening welcome from UAA Chancellor Sean Parnell</vt:lpstr>
      <vt:lpstr>Please Welcome our DHS Introductory Speaker,  Wallicia Tapscott</vt:lpstr>
      <vt:lpstr> ADAC Year 8 Annual Meeting April 2022 ADAC Project Briefing (LRAUV) for Under-Ice Mapping of Oil Spills and Environmental Hazards</vt:lpstr>
      <vt:lpstr> ADAC Year 8 Annual Meeting April 2022 ADAC Project Briefing (LRAUV) for Under-Ice Mapping of Oil Spills and Environmental Hazards</vt:lpstr>
      <vt:lpstr>ADAC Project (LRAUV) for Under-Ice Mapping of Oil Spills and Environmental Hazards</vt:lpstr>
      <vt:lpstr>LRAUV: Description and Baseline</vt:lpstr>
      <vt:lpstr>Project LRAUV Relevance and Method</vt:lpstr>
      <vt:lpstr>ADAC LRAUV Updates</vt:lpstr>
      <vt:lpstr>LRAUV Updates:</vt:lpstr>
      <vt:lpstr>PowerPoint Presentation</vt:lpstr>
      <vt:lpstr>PowerPoint Presentation</vt:lpstr>
      <vt:lpstr>PowerPoint Presentation</vt:lpstr>
      <vt:lpstr>PowerPoint Presentation</vt:lpstr>
      <vt:lpstr>PowerPoint Presentation</vt:lpstr>
      <vt:lpstr>Polaris &amp; Stella have interchangeability</vt:lpstr>
      <vt:lpstr>PowerPoint Presentation</vt:lpstr>
      <vt:lpstr>PowerPoint Presentation</vt:lpstr>
      <vt:lpstr>What you can expect: Bermuda, anyone?</vt:lpstr>
      <vt:lpstr>PowerPoint Presentation</vt:lpstr>
      <vt:lpstr>PowerPoint Presentation</vt:lpstr>
      <vt:lpstr>PowerPoint Presentation</vt:lpstr>
      <vt:lpstr>Project LRAUV: Schedule and Metrics</vt:lpstr>
      <vt:lpstr>Project LRAUV: Planned Research Outcomes</vt:lpstr>
      <vt:lpstr>PowerPoint Presentation</vt:lpstr>
      <vt:lpstr>PowerPoint Presentation</vt:lpstr>
      <vt:lpstr>Project LRAUV:  Transition Plans</vt:lpstr>
      <vt:lpstr>Project LRAUV: Transition Plans</vt:lpstr>
      <vt:lpstr>Project LRAUV:  Transition Plans</vt:lpstr>
      <vt:lpstr>PowerPoint Presentation</vt:lpstr>
      <vt:lpstr> ADAC Year 8 Annual Meeting ADAC Project Briefing “Geofencing”</vt:lpstr>
      <vt:lpstr>PowerPoint Presentation</vt:lpstr>
      <vt:lpstr> ADAC Year 8 Annual Meeting  ...Via Conference Call, 20-21 April 2022 ADAC Project Briefing Arctic Ice Condition Index</vt:lpstr>
      <vt:lpstr> ADAC Year 8 Annual Meeting  ...Via Conference Call, 20-21 April 2022 ADAC Project Briefing Arctic Ice Condition Index</vt:lpstr>
      <vt:lpstr>PowerPoint Presentation</vt:lpstr>
      <vt:lpstr>PowerPoint Presentation</vt:lpstr>
      <vt:lpstr>PowerPoint Presentation</vt:lpstr>
      <vt:lpstr>PowerPoint Presentation</vt:lpstr>
      <vt:lpstr>Arctic Ice Conditions Index (ARCTICE)   Description and Baseline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ADAC Year 8 ADAC Project Briefing Oil Spill Modeling for Improved Response  to Arctic Maritime Spills </vt:lpstr>
      <vt:lpstr> ADAC Year 8 ADAC Project Briefing Oil Spill Modeling for Improved Response  to Arctic Maritime Spills </vt:lpstr>
      <vt:lpstr>PowerPoint Presentation</vt:lpstr>
      <vt:lpstr>PowerPoint Presentation</vt:lpstr>
      <vt:lpstr>Oil Spill Modeling for Improved Response to Arctic Maritime Spills Baseline: Arctic Environment</vt:lpstr>
      <vt:lpstr>Oil Spill Modeling for Improved Response to Arctic Maritime Spills Relevance: Emergency Response </vt:lpstr>
      <vt:lpstr>Oil Spill Modeling for Improved Response to Arctic Maritime Spills Baseline : Oil Spill Models </vt:lpstr>
      <vt:lpstr>Oil Spill Modeling for Improved Response to Arctic Maritime Spills Baseline : Oil Spill Models</vt:lpstr>
      <vt:lpstr>PowerPoint Presentation</vt:lpstr>
      <vt:lpstr>PowerPoint Presentation</vt:lpstr>
      <vt:lpstr>Oil Spill Modeling for Improved Response to Arctic Maritime Spills Baseline: Ice Models</vt:lpstr>
      <vt:lpstr>Oil Spill Modeling for Improved Response to Arctic Maritime Spills Baseline : Ice Models</vt:lpstr>
      <vt:lpstr>Oil Spill Modeling for Improved Response to Arctic Maritime Spills Baseline : Ice Observing Systems</vt:lpstr>
      <vt:lpstr> Description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 ADAC Year 8 Annual Meeting  ...Via Conference Call, 20-21 April 2022 ADAC Project Briefing Alaska and Arctic Maritime Communications and Connectivity Analysis</vt:lpstr>
      <vt:lpstr> ADAC Year 8 Annual Meeting  ...Via Conference Call, 20-21 April 2022 ADAC Project Briefing Alaska and Arctic Maritime Communications and Connectivity Analysis</vt:lpstr>
      <vt:lpstr>ADAC Project:  Alaska and Arctic Maritime Communications and Connectivity Analysis</vt:lpstr>
      <vt:lpstr>ADAC Project:  Alaska and Arctic Maritime Communications and Connectivity Analysis</vt:lpstr>
      <vt:lpstr>Alaska and Arctic Maritime Communications and Connectivity Analysis:   Description</vt:lpstr>
      <vt:lpstr>Alaska and Arctic Maritime Communications and Connectivity Analysis:   Baseline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Ready for questions</vt:lpstr>
      <vt:lpstr> ADAC Year 8 Annual Meeting ...Via Conference Call, 20-21 April 2022 ADAC Project Briefing ADAC’s Education Program:  Workforce Development</vt:lpstr>
      <vt:lpstr>ADAC Education Program: Structure</vt:lpstr>
      <vt:lpstr>ADAC’s Workforce Development (WFD) Fellowship Program </vt:lpstr>
      <vt:lpstr>ADAC’s Workforce Development (WFD) Fellowship Program </vt:lpstr>
      <vt:lpstr>Workforce Development (WFD) Fellowship Program</vt:lpstr>
      <vt:lpstr>ADAC Education Program: Eligibility, Commitment, &amp; Support</vt:lpstr>
      <vt:lpstr>Program Year 8 WFD Fellowship Milestones &amp; Metrics</vt:lpstr>
      <vt:lpstr>Overall ADAC Fellows in Program Year 8 </vt:lpstr>
      <vt:lpstr>Progress: Outreach, Exchange, &amp; Activities</vt:lpstr>
      <vt:lpstr>Student Research Engagement in ADAC Projects</vt:lpstr>
      <vt:lpstr>Next Steps for our Program Year 8 Graduating Fellows</vt:lpstr>
      <vt:lpstr>ADAC Fellow Kevin Fitzpatrick </vt:lpstr>
      <vt:lpstr>Working with ADAC</vt:lpstr>
      <vt:lpstr>Arctic Mussels Project</vt:lpstr>
      <vt:lpstr>Arctic Mussels Project</vt:lpstr>
      <vt:lpstr>Opportunities through ADAC</vt:lpstr>
      <vt:lpstr>Thank you.  Ready for questions…</vt:lpstr>
      <vt:lpstr> ADAC Year 8 Annual Meeting ...Via Conference Call, 20-21 April 2022 ADAC Project Briefing ADAC’s Education Program: Integrated Minority Serving Institute (MSI)/Arctic Summer Internship Program (ASIP) </vt:lpstr>
      <vt:lpstr>Integrated Minority Serving Institute (MSI)/Arctic Summer Internship Program (ASIP)  </vt:lpstr>
      <vt:lpstr>ADAC’s Integrated Minority Serving Institute (MSI)/Arctic Summer Internship Program (ASIP) </vt:lpstr>
      <vt:lpstr>Integrated Minority Summer Internship (MSI)/Arctic Summer Internship Project (ASIP)</vt:lpstr>
      <vt:lpstr>Program Year 8 ASIP Milestones &amp; Metrics</vt:lpstr>
      <vt:lpstr>MSI/ASIP 2022 Field Program Overview</vt:lpstr>
      <vt:lpstr>MSI/ASIP 2022 Field Program Schedule</vt:lpstr>
      <vt:lpstr>MSI/ASIP Field Program 2022: Components &amp; Objectives</vt:lpstr>
      <vt:lpstr>Overview of the Total Numbers </vt:lpstr>
      <vt:lpstr>In Summary…</vt:lpstr>
      <vt:lpstr>Thank you.  Ready for questions…</vt:lpstr>
      <vt:lpstr> ADAC Year 8 Annual Meeting ...Via Conference Call, 20-21 April 2022 ADAC Center  Fiscal Review Briefing</vt:lpstr>
      <vt:lpstr>ADAC Fiscal Review: Base Funding</vt:lpstr>
      <vt:lpstr>ADAC Fiscal Review:  Other Federal Sources of Funding (Through the History of the Center)</vt:lpstr>
      <vt:lpstr>ADAC Fiscal Review:  Other Sources of Funding (in-kind) Today </vt:lpstr>
      <vt:lpstr>Fiscal Metrics</vt:lpstr>
      <vt:lpstr>ADAC Fiscal Review:  DHS Return on Investment by Project</vt:lpstr>
      <vt:lpstr>ADAC Fiscal Review:  DHS Return on Investment by Project</vt:lpstr>
      <vt:lpstr>ADAC Fiscal Review:  DHS Return on Investment in Aggregate</vt:lpstr>
      <vt:lpstr>ADAC Fiscal Review:  Center Sphere of Investment</vt:lpstr>
      <vt:lpstr>Future Financial Planning for ADAC</vt:lpstr>
      <vt:lpstr>Ready for questions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ADAC’s Program Year 7 Virtual Annual Meeting  2-3 June 2021 Finish and Forward…in Support of the Future Arctic</dc:title>
  <dc:creator>MATTHEWS Elizabeth</dc:creator>
  <cp:lastModifiedBy>Connor Keesecker</cp:lastModifiedBy>
  <cp:revision>14</cp:revision>
  <dcterms:created xsi:type="dcterms:W3CDTF">2022-04-12T20:23:16Z</dcterms:created>
  <dcterms:modified xsi:type="dcterms:W3CDTF">2022-04-20T15:21:45Z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2021-06-01T00:00:00Z</vt:filetime>
  </property>
  <property fmtid="{D5CDD505-2E9C-101B-9397-08002B2CF9AE}" pid="3" name="Creator">
    <vt:lpwstr>Acrobat PDFMaker 21 for PowerPoint</vt:lpwstr>
  </property>
  <property fmtid="{D5CDD505-2E9C-101B-9397-08002B2CF9AE}" pid="4" name="LastSaved">
    <vt:filetime>2022-04-12T00:00:00Z</vt:filetime>
  </property>
</Properties>
</file>